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59" r:id="rId5"/>
    <p:sldId id="267" r:id="rId6"/>
    <p:sldId id="269" r:id="rId7"/>
    <p:sldId id="268" r:id="rId8"/>
    <p:sldId id="270" r:id="rId9"/>
    <p:sldId id="271" r:id="rId10"/>
    <p:sldId id="266" r:id="rId11"/>
    <p:sldId id="272"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B865-E40E-418C-CE4E-F66093D6F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4AEFF-4217-FCD4-912F-FB840FC96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80BE22-0C4B-32A3-AFA0-90DC58150797}"/>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4918E8A3-F003-522D-91F9-E075ED9D4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2C7B2-22FD-5C07-BE04-CA1F0CEAE4B0}"/>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70099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E4DE-93A8-C6CC-65AE-5A153DCB9E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A8FDA-F6D1-1F7B-FB17-C9BC21B71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5B97A-BDB5-7916-115E-99CCC30E43A6}"/>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A74B24EA-3A43-BB1B-2691-98B6F1525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74B36-B4DE-B424-6E80-A15D67626AA4}"/>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25586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31D76-8F6D-05A5-046F-6FFBC7367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C98ACA-FDD5-9927-5BC8-5B8421CBE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E5A81-A37E-0C89-0427-7D3E8A148042}"/>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61D76ECE-65D1-7D85-5E5F-076B25DB7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9EDAF-42A0-716B-5C5E-BBC3C06F1573}"/>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104259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56AB-F17F-5914-B747-1300E05DE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12090-3E67-01FC-0762-E41D23421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CFD07-03E9-2D30-236B-F6B6773E6223}"/>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449B13A2-55A6-B44D-D906-3169EB97F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61669-7CD5-2F62-A073-976CE5B8587B}"/>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376348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A306-FE04-9937-FED1-5A98A783A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13619-84FF-134E-A019-2A398934B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65968-3795-91D4-B8B3-EDBDC60D2A07}"/>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970B35EE-D2BF-FAC0-4394-BDBC09B01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49756-15A8-7DA4-CF42-C5A10D907A51}"/>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350848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467-0EF0-FA3A-AD0B-3C650FEB9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D63C6-4A6C-97DD-CF91-DFAE613D3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BCA08-6744-41A7-7C31-B47FA2E4A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727E8B-054C-EEBD-A714-096EB148AE3D}"/>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6" name="Footer Placeholder 5">
            <a:extLst>
              <a:ext uri="{FF2B5EF4-FFF2-40B4-BE49-F238E27FC236}">
                <a16:creationId xmlns:a16="http://schemas.microsoft.com/office/drawing/2014/main" id="{574DF01F-F2CD-AEED-A692-076C485BA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426EF-63C1-CA8E-3916-C52DAB2DD45D}"/>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364822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E564-EDC0-7FA4-EAF1-5935057CA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88469A-CFBF-B1E7-F6FD-6B2E57115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506BE-FC16-78F9-B1D1-DCB4274A8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CCC4E-11A0-9014-6606-A4004AE93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AA694-F3C5-F0EB-67A1-EF23CAC12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84DE4-E940-697C-AF3E-D9530FA14FF7}"/>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8" name="Footer Placeholder 7">
            <a:extLst>
              <a:ext uri="{FF2B5EF4-FFF2-40B4-BE49-F238E27FC236}">
                <a16:creationId xmlns:a16="http://schemas.microsoft.com/office/drawing/2014/main" id="{0CD6EBCB-B898-94BE-A03A-D837CBFEB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07C510-F7DE-8DFF-EB9F-FF6000BC0116}"/>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19419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4F43-F61D-106E-CA7E-84FEAA035C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9312FA-DAC8-61EB-DB49-1CCA66DC0022}"/>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4" name="Footer Placeholder 3">
            <a:extLst>
              <a:ext uri="{FF2B5EF4-FFF2-40B4-BE49-F238E27FC236}">
                <a16:creationId xmlns:a16="http://schemas.microsoft.com/office/drawing/2014/main" id="{ACCD4A13-997E-9E12-44BA-CC624693A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DBFC9-EBF2-0E68-987E-E5117D329DBB}"/>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411545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3BFB84-7FFA-2879-305B-99C66B368E0C}"/>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3" name="Footer Placeholder 2">
            <a:extLst>
              <a:ext uri="{FF2B5EF4-FFF2-40B4-BE49-F238E27FC236}">
                <a16:creationId xmlns:a16="http://schemas.microsoft.com/office/drawing/2014/main" id="{013CA19C-F1C6-71A9-8B94-E90F34A0D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A450F6-4AE8-BBD8-DD55-66947E7143CE}"/>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19920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A5F1-E4BC-8992-1D9E-78B945BDF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0E5099-4F6E-04F9-661D-96AD08A54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86FCAE-B5C8-6EDF-4858-972CEED40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F607B-A665-0E26-60E7-4E19849961C9}"/>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6" name="Footer Placeholder 5">
            <a:extLst>
              <a:ext uri="{FF2B5EF4-FFF2-40B4-BE49-F238E27FC236}">
                <a16:creationId xmlns:a16="http://schemas.microsoft.com/office/drawing/2014/main" id="{539D8D74-9FDC-0068-BEC0-B68EA1254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68696-6F36-B248-F5C6-A5377C3C1394}"/>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326067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C0EE-ECBD-8399-07D3-0E09ED113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A1F33-4B12-DA75-7E95-9DC5AD061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70C05-71DB-916D-5ACB-B0F2B884A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D9C43-CD77-AA27-D1FB-59A06BEEAEE1}"/>
              </a:ext>
            </a:extLst>
          </p:cNvPr>
          <p:cNvSpPr>
            <a:spLocks noGrp="1"/>
          </p:cNvSpPr>
          <p:nvPr>
            <p:ph type="dt" sz="half" idx="10"/>
          </p:nvPr>
        </p:nvSpPr>
        <p:spPr/>
        <p:txBody>
          <a:bodyPr/>
          <a:lstStyle/>
          <a:p>
            <a:fld id="{94799235-426D-4A70-8800-2C073F168949}" type="datetimeFigureOut">
              <a:rPr lang="en-US" smtClean="0"/>
              <a:t>7/8/2024</a:t>
            </a:fld>
            <a:endParaRPr lang="en-US"/>
          </a:p>
        </p:txBody>
      </p:sp>
      <p:sp>
        <p:nvSpPr>
          <p:cNvPr id="6" name="Footer Placeholder 5">
            <a:extLst>
              <a:ext uri="{FF2B5EF4-FFF2-40B4-BE49-F238E27FC236}">
                <a16:creationId xmlns:a16="http://schemas.microsoft.com/office/drawing/2014/main" id="{DDB2353A-407E-7A8F-8AAD-A8193A400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64A16-BF07-16D9-EC3B-A0E984BAC56E}"/>
              </a:ext>
            </a:extLst>
          </p:cNvPr>
          <p:cNvSpPr>
            <a:spLocks noGrp="1"/>
          </p:cNvSpPr>
          <p:nvPr>
            <p:ph type="sldNum" sz="quarter" idx="12"/>
          </p:nvPr>
        </p:nvSpPr>
        <p:spPr/>
        <p:txBody>
          <a:bodyPr/>
          <a:lstStyle/>
          <a:p>
            <a:fld id="{CEAD2EB8-E795-45A8-B397-A823ADFD295B}" type="slidenum">
              <a:rPr lang="en-US" smtClean="0"/>
              <a:t>‹#›</a:t>
            </a:fld>
            <a:endParaRPr lang="en-US"/>
          </a:p>
        </p:txBody>
      </p:sp>
    </p:spTree>
    <p:extLst>
      <p:ext uri="{BB962C8B-B14F-4D97-AF65-F5344CB8AC3E}">
        <p14:creationId xmlns:p14="http://schemas.microsoft.com/office/powerpoint/2010/main" val="67409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877EA-B3EA-5579-3005-00E9EC7F3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DB26C-D038-D812-E44D-9BE8D5364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13F38-476B-9554-A255-8D97EA7BE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99235-426D-4A70-8800-2C073F168949}" type="datetimeFigureOut">
              <a:rPr lang="en-US" smtClean="0"/>
              <a:t>7/8/2024</a:t>
            </a:fld>
            <a:endParaRPr lang="en-US"/>
          </a:p>
        </p:txBody>
      </p:sp>
      <p:sp>
        <p:nvSpPr>
          <p:cNvPr id="5" name="Footer Placeholder 4">
            <a:extLst>
              <a:ext uri="{FF2B5EF4-FFF2-40B4-BE49-F238E27FC236}">
                <a16:creationId xmlns:a16="http://schemas.microsoft.com/office/drawing/2014/main" id="{DEF52368-ED2A-4B29-4E38-E47172EDB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ED6AC7-DBC5-9943-DD4B-A842A1F3D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D2EB8-E795-45A8-B397-A823ADFD295B}" type="slidenum">
              <a:rPr lang="en-US" smtClean="0"/>
              <a:t>‹#›</a:t>
            </a:fld>
            <a:endParaRPr lang="en-US"/>
          </a:p>
        </p:txBody>
      </p:sp>
    </p:spTree>
    <p:extLst>
      <p:ext uri="{BB962C8B-B14F-4D97-AF65-F5344CB8AC3E}">
        <p14:creationId xmlns:p14="http://schemas.microsoft.com/office/powerpoint/2010/main" val="76356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4632325"/>
            <a:ext cx="12192000" cy="1951355"/>
          </a:xfrm>
        </p:spPr>
        <p:txBody>
          <a:bodyPr>
            <a:normAutofit fontScale="92500"/>
          </a:bodyPr>
          <a:lstStyle/>
          <a:p>
            <a:r>
              <a:rPr lang="en-US" sz="8800" b="1" dirty="0"/>
              <a:t>NESTLE SALES DASHBOARD</a:t>
            </a:r>
          </a:p>
          <a:p>
            <a:pPr algn="r"/>
            <a:r>
              <a:rPr lang="en-US" sz="2600" b="1" dirty="0"/>
              <a:t>ONIDOMA MATTHIAS</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632324"/>
          </a:xfrm>
          <a:prstGeom prst="rect">
            <a:avLst/>
          </a:prstGeom>
        </p:spPr>
      </p:pic>
    </p:spTree>
    <p:extLst>
      <p:ext uri="{BB962C8B-B14F-4D97-AF65-F5344CB8AC3E}">
        <p14:creationId xmlns:p14="http://schemas.microsoft.com/office/powerpoint/2010/main" val="384390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10551208" y="56272"/>
            <a:ext cx="1640791" cy="720555"/>
          </a:xfrm>
        </p:spPr>
        <p:txBody>
          <a:bodyPr>
            <a:normAutofit fontScale="90000"/>
          </a:bodyPr>
          <a:lstStyle/>
          <a:p>
            <a:endParaRPr lang="en-US" dirty="0"/>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012874"/>
            <a:ext cx="12192000" cy="5788854"/>
          </a:xfrm>
        </p:spPr>
        <p:txBody>
          <a:bodyPr/>
          <a:lstStyle/>
          <a:p>
            <a:endParaRPr lang="en-US" dirty="0"/>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209" y="56272"/>
            <a:ext cx="1640791" cy="720555"/>
          </a:xfrm>
          <a:prstGeom prst="rect">
            <a:avLst/>
          </a:prstGeom>
        </p:spPr>
      </p:pic>
      <p:pic>
        <p:nvPicPr>
          <p:cNvPr id="6" name="Picture 5">
            <a:extLst>
              <a:ext uri="{FF2B5EF4-FFF2-40B4-BE49-F238E27FC236}">
                <a16:creationId xmlns:a16="http://schemas.microsoft.com/office/drawing/2014/main" id="{B2F1C37C-D496-53EF-8FED-500ABDDE8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86265"/>
            <a:ext cx="12192000" cy="5915463"/>
          </a:xfrm>
          <a:prstGeom prst="rect">
            <a:avLst/>
          </a:prstGeom>
        </p:spPr>
      </p:pic>
    </p:spTree>
    <p:extLst>
      <p:ext uri="{BB962C8B-B14F-4D97-AF65-F5344CB8AC3E}">
        <p14:creationId xmlns:p14="http://schemas.microsoft.com/office/powerpoint/2010/main" val="89269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	</a:t>
            </a:r>
          </a:p>
          <a:p>
            <a:r>
              <a:rPr lang="en-US" sz="2800" b="1" dirty="0"/>
              <a:t>Revenue by Sales Location:</a:t>
            </a:r>
          </a:p>
          <a:p>
            <a:endParaRPr lang="en-US" sz="2800" dirty="0"/>
          </a:p>
          <a:p>
            <a:pPr marL="342900" indent="-342900">
              <a:buFont typeface="Wingdings" panose="05000000000000000000" pitchFamily="2" charset="2"/>
              <a:buChar char="Ø"/>
            </a:pPr>
            <a:r>
              <a:rPr lang="en-US" sz="2800" dirty="0"/>
              <a:t>Direct Medium:							</a:t>
            </a:r>
          </a:p>
          <a:p>
            <a:r>
              <a:rPr lang="en-US" sz="2800" dirty="0"/>
              <a:t>2018 = $6.67M </a:t>
            </a:r>
          </a:p>
          <a:p>
            <a:r>
              <a:rPr lang="en-US" sz="2800" dirty="0"/>
              <a:t>2019 = $9.71M </a:t>
            </a:r>
          </a:p>
          <a:p>
            <a:r>
              <a:rPr lang="en-US" sz="2800" dirty="0"/>
              <a:t>2020 = $7.43M</a:t>
            </a:r>
          </a:p>
          <a:p>
            <a:pPr marL="457200" indent="-457200">
              <a:buFont typeface="Wingdings" panose="05000000000000000000" pitchFamily="2" charset="2"/>
              <a:buChar char="Ø"/>
            </a:pPr>
            <a:r>
              <a:rPr lang="en-US" sz="2800" dirty="0"/>
              <a:t>Online Medium	:						</a:t>
            </a:r>
          </a:p>
          <a:p>
            <a:r>
              <a:rPr lang="en-US" sz="2800" dirty="0"/>
              <a:t>2018 = $2.04M</a:t>
            </a:r>
          </a:p>
          <a:p>
            <a:r>
              <a:rPr lang="en-US" sz="2800" dirty="0"/>
              <a:t>2019 = $2.92M </a:t>
            </a:r>
          </a:p>
          <a:p>
            <a:r>
              <a:rPr lang="en-US" sz="2800" dirty="0"/>
              <a:t>2020 = $2.06M</a:t>
            </a:r>
          </a:p>
          <a:p>
            <a:endParaRPr lang="en-US" sz="2800" dirty="0"/>
          </a:p>
          <a:p>
            <a:r>
              <a:rPr lang="en-US" sz="2800" dirty="0"/>
              <a:t>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092" y="1"/>
            <a:ext cx="1781908" cy="1223889"/>
          </a:xfrm>
          <a:prstGeom prst="rect">
            <a:avLst/>
          </a:prstGeom>
        </p:spPr>
      </p:pic>
    </p:spTree>
    <p:extLst>
      <p:ext uri="{BB962C8B-B14F-4D97-AF65-F5344CB8AC3E}">
        <p14:creationId xmlns:p14="http://schemas.microsoft.com/office/powerpoint/2010/main" val="364099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RECOMMENDATION  		</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pPr marL="457200" indent="-457200">
              <a:buFont typeface="Wingdings" panose="05000000000000000000" pitchFamily="2" charset="2"/>
              <a:buChar char="Ø"/>
            </a:pPr>
            <a:r>
              <a:rPr lang="en-US" sz="2800" dirty="0"/>
              <a:t>The Management should utilize popular months like July and October to introduce new product lines.				</a:t>
            </a:r>
          </a:p>
          <a:p>
            <a:pPr marL="457200" indent="-457200">
              <a:buFont typeface="Wingdings" panose="05000000000000000000" pitchFamily="2" charset="2"/>
              <a:buChar char="Ø"/>
            </a:pPr>
            <a:r>
              <a:rPr lang="en-US" sz="2800" dirty="0"/>
              <a:t>Identify why Nescafe Gold, Smarties, Nesquik Duo and Nes	 </a:t>
            </a:r>
            <a:r>
              <a:rPr lang="en-US" sz="2800" dirty="0" err="1"/>
              <a:t>Cau</a:t>
            </a:r>
            <a:r>
              <a:rPr lang="en-US" sz="2800" dirty="0"/>
              <a:t> generated very low revenue and recorded poor sales,	 with the findings Nestle Management should ensure they	 improve these products or introduce new products with	 similar description.							</a:t>
            </a:r>
          </a:p>
          <a:p>
            <a:pPr marL="457200" indent="-457200">
              <a:buFont typeface="Wingdings" panose="05000000000000000000" pitchFamily="2" charset="2"/>
              <a:buChar char="Ø"/>
            </a:pPr>
            <a:r>
              <a:rPr lang="en-US" sz="2800" dirty="0"/>
              <a:t>Online services should be made seamless to enhance		 revenue boost and customer patronage.				</a:t>
            </a:r>
          </a:p>
          <a:p>
            <a:pPr marL="457200" indent="-457200">
              <a:buFont typeface="Wingdings" panose="05000000000000000000" pitchFamily="2" charset="2"/>
              <a:buChar char="Ø"/>
            </a:pPr>
            <a:r>
              <a:rPr lang="en-US" sz="2800" dirty="0"/>
              <a:t>While I recommend a proper awareness of Nestle products in Western Australia, a thorough investigation should be done to ascertain the cause of concurrent poor sales and low	 revenue within this Region.						</a:t>
            </a:r>
          </a:p>
          <a:p>
            <a:pPr marL="457200" indent="-457200">
              <a:buFont typeface="Wingdings" panose="05000000000000000000" pitchFamily="2" charset="2"/>
              <a:buChar char="Ø"/>
            </a:pPr>
            <a:endParaRPr lang="en-US" sz="2800" dirty="0"/>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2294" y="1"/>
            <a:ext cx="1739705" cy="1223889"/>
          </a:xfrm>
          <a:prstGeom prst="rect">
            <a:avLst/>
          </a:prstGeom>
        </p:spPr>
      </p:pic>
    </p:spTree>
    <p:extLst>
      <p:ext uri="{BB962C8B-B14F-4D97-AF65-F5344CB8AC3E}">
        <p14:creationId xmlns:p14="http://schemas.microsoft.com/office/powerpoint/2010/main" val="64361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RECOMMENDATION  		</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pPr marL="457200" indent="-457200">
              <a:buFont typeface="Wingdings" panose="05000000000000000000" pitchFamily="2" charset="2"/>
              <a:buChar char="Ø"/>
            </a:pPr>
            <a:r>
              <a:rPr lang="en-US" sz="2800" dirty="0"/>
              <a:t>The Organization should ensure that the raw materials	 needed for the production of Nescafe and Milo are readily	 available as their demand is very high over time.		</a:t>
            </a:r>
          </a:p>
          <a:p>
            <a:pPr marL="457200" indent="-457200">
              <a:buFont typeface="Wingdings" panose="05000000000000000000" pitchFamily="2" charset="2"/>
              <a:buChar char="Ø"/>
            </a:pPr>
            <a:r>
              <a:rPr lang="en-US" sz="2800" dirty="0"/>
              <a:t>Perishable resources used in production should be drastically reduced in the month of December to avoid wastage, since December recorded poor sales and low revenue for the	 period under review, however an extensive study of the happenings in December should be done.			</a:t>
            </a:r>
          </a:p>
          <a:p>
            <a:pPr marL="457200" indent="-457200">
              <a:buFont typeface="Wingdings" panose="05000000000000000000" pitchFamily="2" charset="2"/>
              <a:buChar char="Ø"/>
            </a:pPr>
            <a:r>
              <a:rPr lang="en-US" sz="2800" dirty="0"/>
              <a:t>I would like to do further analysis on the number of branches in each location or region, to help boost the quality of my analysis and to determine if more branches should be		 created in high revenue locations.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108" y="35170"/>
            <a:ext cx="1570892" cy="1223889"/>
          </a:xfrm>
          <a:prstGeom prst="rect">
            <a:avLst/>
          </a:prstGeom>
        </p:spPr>
      </p:pic>
    </p:spTree>
    <p:extLst>
      <p:ext uri="{BB962C8B-B14F-4D97-AF65-F5344CB8AC3E}">
        <p14:creationId xmlns:p14="http://schemas.microsoft.com/office/powerpoint/2010/main" val="191997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0" y="0"/>
            <a:ext cx="12192000" cy="1237957"/>
          </a:xfrm>
        </p:spPr>
        <p:txBody>
          <a:bodyPr>
            <a:normAutofit/>
          </a:bodyPr>
          <a:lstStyle/>
          <a:p>
            <a:r>
              <a:rPr lang="en-US" sz="7200" b="1" dirty="0"/>
              <a:t>INTRODUCTION</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37957"/>
            <a:ext cx="12192000" cy="5514535"/>
          </a:xfrm>
        </p:spPr>
        <p:txBody>
          <a:bodyPr>
            <a:normAutofit/>
          </a:bodyPr>
          <a:lstStyle/>
          <a:p>
            <a:r>
              <a:rPr lang="en-US" sz="3600" dirty="0"/>
              <a:t>  Nestle as the largest food company in the World, </a:t>
            </a:r>
            <a:r>
              <a:rPr lang="en-US" sz="3200" dirty="0"/>
              <a:t>marketing</a:t>
            </a:r>
            <a:r>
              <a:rPr lang="en-US" sz="3600" dirty="0"/>
              <a:t> over 8,500 brands  and 30,000 products. The Company wants to expand  its business by adding new product lines, however they discovered that it is important to know the performance of the current products.									</a:t>
            </a:r>
          </a:p>
          <a:p>
            <a:r>
              <a:rPr lang="en-US" sz="3600" dirty="0"/>
              <a:t>As a Data Analyst in the Growth and Strategy Department  of Nestle, the following are the insights  generated from the Company’s data from 2018-2020, to drive business growth.</a:t>
            </a:r>
            <a:endParaRPr lang="en-US" sz="3600" b="1" dirty="0"/>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2294" y="1"/>
            <a:ext cx="1739705" cy="1237956"/>
          </a:xfrm>
          <a:prstGeom prst="rect">
            <a:avLst/>
          </a:prstGeom>
        </p:spPr>
      </p:pic>
    </p:spTree>
    <p:extLst>
      <p:ext uri="{BB962C8B-B14F-4D97-AF65-F5344CB8AC3E}">
        <p14:creationId xmlns:p14="http://schemas.microsoft.com/office/powerpoint/2010/main" val="408745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10551208" y="56272"/>
            <a:ext cx="1640791" cy="720555"/>
          </a:xfrm>
        </p:spPr>
        <p:txBody>
          <a:bodyPr>
            <a:normAutofit fontScale="90000"/>
          </a:bodyPr>
          <a:lstStyle/>
          <a:p>
            <a:endParaRPr lang="en-US" dirty="0"/>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012874"/>
            <a:ext cx="12192000" cy="5788854"/>
          </a:xfrm>
        </p:spPr>
        <p:txBody>
          <a:bodyPr/>
          <a:lstStyle/>
          <a:p>
            <a:endParaRPr lang="en-US" dirty="0"/>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209" y="56272"/>
            <a:ext cx="1640791" cy="720555"/>
          </a:xfrm>
          <a:prstGeom prst="rect">
            <a:avLst/>
          </a:prstGeom>
        </p:spPr>
      </p:pic>
      <p:pic>
        <p:nvPicPr>
          <p:cNvPr id="6" name="Picture 5">
            <a:extLst>
              <a:ext uri="{FF2B5EF4-FFF2-40B4-BE49-F238E27FC236}">
                <a16:creationId xmlns:a16="http://schemas.microsoft.com/office/drawing/2014/main" id="{55CE9169-B034-E988-B557-D6F76D9F4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6827"/>
            <a:ext cx="12191999" cy="6024901"/>
          </a:xfrm>
          <a:prstGeom prst="rect">
            <a:avLst/>
          </a:prstGeom>
        </p:spPr>
      </p:pic>
    </p:spTree>
    <p:extLst>
      <p:ext uri="{BB962C8B-B14F-4D97-AF65-F5344CB8AC3E}">
        <p14:creationId xmlns:p14="http://schemas.microsoft.com/office/powerpoint/2010/main" val="93662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Nestle’s Products made $31M from selling 18,000 units of 9 Products, using 2 Sales medium (Direct and Online).	</a:t>
            </a:r>
          </a:p>
          <a:p>
            <a:r>
              <a:rPr lang="en-US" sz="2800" b="1" dirty="0"/>
              <a:t>Total Sales by Product Name:</a:t>
            </a:r>
          </a:p>
          <a:p>
            <a:r>
              <a:rPr lang="en-US" sz="2800" dirty="0"/>
              <a:t>Nescafe was the highest product sold with about 6400 units between 2018-2020, while Smarties was the least product sold within the same period(800 units). Further breakdown of the    highest and least products  shows that:				</a:t>
            </a:r>
          </a:p>
          <a:p>
            <a:pPr marL="342900" indent="-342900">
              <a:buFont typeface="Wingdings" panose="05000000000000000000" pitchFamily="2" charset="2"/>
              <a:buChar char="Ø"/>
            </a:pPr>
            <a:r>
              <a:rPr lang="en-US" sz="2800" dirty="0"/>
              <a:t> In 2018: 1972 units (Maximum) of Nescafe was sold while	 330 units (Minimum) of Smarties was sold.</a:t>
            </a:r>
          </a:p>
          <a:p>
            <a:pPr marL="342900" indent="-342900">
              <a:buFont typeface="Wingdings" panose="05000000000000000000" pitchFamily="2" charset="2"/>
              <a:buChar char="Ø"/>
            </a:pPr>
            <a:r>
              <a:rPr lang="en-US" sz="2800" dirty="0"/>
              <a:t>2019: 2133 units (Max) of Nescafe and 232 units (Min) of	 Smarties was sold.					</a:t>
            </a:r>
          </a:p>
          <a:p>
            <a:pPr marL="342900" indent="-342900">
              <a:buFont typeface="Wingdings" panose="05000000000000000000" pitchFamily="2" charset="2"/>
              <a:buChar char="Ø"/>
            </a:pPr>
            <a:r>
              <a:rPr lang="en-US" sz="2800" dirty="0"/>
              <a:t>2020: 2263 units (Max) of Nescafe and 209 units (Min) of Nes </a:t>
            </a:r>
            <a:r>
              <a:rPr lang="en-US" sz="2800" dirty="0" err="1"/>
              <a:t>Cau</a:t>
            </a:r>
            <a:r>
              <a:rPr lang="en-US" sz="2800" dirty="0"/>
              <a:t> was sold.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38" y="1"/>
            <a:ext cx="2063262" cy="1223889"/>
          </a:xfrm>
          <a:prstGeom prst="rect">
            <a:avLst/>
          </a:prstGeom>
        </p:spPr>
      </p:pic>
    </p:spTree>
    <p:extLst>
      <p:ext uri="{BB962C8B-B14F-4D97-AF65-F5344CB8AC3E}">
        <p14:creationId xmlns:p14="http://schemas.microsoft.com/office/powerpoint/2010/main" val="324666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	</a:t>
            </a:r>
          </a:p>
          <a:p>
            <a:r>
              <a:rPr lang="en-US" sz="2800" b="1" dirty="0"/>
              <a:t>Total Sales by  Month:</a:t>
            </a:r>
          </a:p>
          <a:p>
            <a:r>
              <a:rPr lang="en-US" sz="2800" dirty="0"/>
              <a:t>July recorded the highest sales with about 1,962 units  (2018-2020), while December recorded the least  sales within the same period(61 units). Further breakdown of the highest and least sales shows that:</a:t>
            </a:r>
          </a:p>
          <a:p>
            <a:pPr marL="342900" indent="-342900">
              <a:buFont typeface="Wingdings" panose="05000000000000000000" pitchFamily="2" charset="2"/>
              <a:buChar char="Ø"/>
            </a:pPr>
            <a:r>
              <a:rPr lang="en-US" sz="2800" dirty="0"/>
              <a:t> In 2018: October had the highest sales (672 units) while	 December was the lowest(21 units) .</a:t>
            </a:r>
          </a:p>
          <a:p>
            <a:pPr marL="342900" indent="-342900">
              <a:buFont typeface="Wingdings" panose="05000000000000000000" pitchFamily="2" charset="2"/>
              <a:buChar char="Ø"/>
            </a:pPr>
            <a:r>
              <a:rPr lang="en-US" sz="2800" dirty="0"/>
              <a:t>2019: July recorded the highest sales (672 units) while		 December was the lowest(20 units) </a:t>
            </a:r>
          </a:p>
          <a:p>
            <a:pPr marL="342900" indent="-342900">
              <a:buFont typeface="Wingdings" panose="05000000000000000000" pitchFamily="2" charset="2"/>
              <a:buChar char="Ø"/>
            </a:pPr>
            <a:r>
              <a:rPr lang="en-US" sz="2800" dirty="0"/>
              <a:t>2020: July and October recorded the highest sales (640 units) 		while December was the lowest(20 units)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6874" y="35170"/>
            <a:ext cx="2035126" cy="1223889"/>
          </a:xfrm>
          <a:prstGeom prst="rect">
            <a:avLst/>
          </a:prstGeom>
        </p:spPr>
      </p:pic>
    </p:spTree>
    <p:extLst>
      <p:ext uri="{BB962C8B-B14F-4D97-AF65-F5344CB8AC3E}">
        <p14:creationId xmlns:p14="http://schemas.microsoft.com/office/powerpoint/2010/main" val="428983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10551208" y="56272"/>
            <a:ext cx="1640791" cy="720555"/>
          </a:xfrm>
        </p:spPr>
        <p:txBody>
          <a:bodyPr>
            <a:normAutofit fontScale="90000"/>
          </a:bodyPr>
          <a:lstStyle/>
          <a:p>
            <a:endParaRPr lang="en-US" dirty="0"/>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012874"/>
            <a:ext cx="12192000" cy="5788854"/>
          </a:xfrm>
        </p:spPr>
        <p:txBody>
          <a:bodyPr/>
          <a:lstStyle/>
          <a:p>
            <a:endParaRPr lang="en-US" dirty="0"/>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209" y="56272"/>
            <a:ext cx="1640791" cy="720555"/>
          </a:xfrm>
          <a:prstGeom prst="rect">
            <a:avLst/>
          </a:prstGeom>
        </p:spPr>
      </p:pic>
      <p:pic>
        <p:nvPicPr>
          <p:cNvPr id="7" name="Picture 6">
            <a:extLst>
              <a:ext uri="{FF2B5EF4-FFF2-40B4-BE49-F238E27FC236}">
                <a16:creationId xmlns:a16="http://schemas.microsoft.com/office/drawing/2014/main" id="{9515444F-5013-BAF0-34BD-876E5E74B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2874"/>
            <a:ext cx="12192000" cy="5845126"/>
          </a:xfrm>
          <a:prstGeom prst="rect">
            <a:avLst/>
          </a:prstGeom>
        </p:spPr>
      </p:pic>
    </p:spTree>
    <p:extLst>
      <p:ext uri="{BB962C8B-B14F-4D97-AF65-F5344CB8AC3E}">
        <p14:creationId xmlns:p14="http://schemas.microsoft.com/office/powerpoint/2010/main" val="267593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	</a:t>
            </a:r>
          </a:p>
          <a:p>
            <a:r>
              <a:rPr lang="en-US" sz="2800" b="1" dirty="0"/>
              <a:t>Revenue by  Product Name:</a:t>
            </a:r>
          </a:p>
          <a:p>
            <a:r>
              <a:rPr lang="en-US" sz="2800" dirty="0"/>
              <a:t>From 2018-2020, Milo generated the maximum revenue($6M) while Nescafe Gold was minimum($1.7M) . Further breakdown of the highest and least sales shows that:</a:t>
            </a:r>
          </a:p>
          <a:p>
            <a:pPr marL="342900" indent="-342900">
              <a:buFont typeface="Wingdings" panose="05000000000000000000" pitchFamily="2" charset="2"/>
              <a:buChar char="Ø"/>
            </a:pPr>
            <a:r>
              <a:rPr lang="en-US" sz="2800" dirty="0"/>
              <a:t> In 2018: Nescafe generated the highest revenue ($1.63M)	 while Nescafe Gold had the lowest ($0.50M) .</a:t>
            </a:r>
          </a:p>
          <a:p>
            <a:pPr marL="342900" indent="-342900">
              <a:buFont typeface="Wingdings" panose="05000000000000000000" pitchFamily="2" charset="2"/>
              <a:buChar char="Ø"/>
            </a:pPr>
            <a:r>
              <a:rPr lang="en-US" sz="2800" dirty="0"/>
              <a:t>2019: Nescafe generated the highest revenue ($2.06M) while Smarties had the lowest ($0.67M) </a:t>
            </a:r>
          </a:p>
          <a:p>
            <a:pPr marL="342900" indent="-342900">
              <a:buFont typeface="Wingdings" panose="05000000000000000000" pitchFamily="2" charset="2"/>
              <a:buChar char="Ø"/>
            </a:pPr>
            <a:r>
              <a:rPr lang="en-US" sz="2800" dirty="0"/>
              <a:t>2020: Milo generated the highest revenue ($2.40M) while Nes    		</a:t>
            </a:r>
            <a:r>
              <a:rPr lang="en-US" sz="2800" dirty="0" err="1"/>
              <a:t>Cau</a:t>
            </a:r>
            <a:r>
              <a:rPr lang="en-US" sz="2800" dirty="0"/>
              <a:t> had the lowest ($0.17M)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38" y="-35169"/>
            <a:ext cx="2063262" cy="1223889"/>
          </a:xfrm>
          <a:prstGeom prst="rect">
            <a:avLst/>
          </a:prstGeom>
        </p:spPr>
      </p:pic>
    </p:spTree>
    <p:extLst>
      <p:ext uri="{BB962C8B-B14F-4D97-AF65-F5344CB8AC3E}">
        <p14:creationId xmlns:p14="http://schemas.microsoft.com/office/powerpoint/2010/main" val="172623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	</a:t>
            </a:r>
          </a:p>
          <a:p>
            <a:r>
              <a:rPr lang="en-US" sz="2800" b="1" dirty="0"/>
              <a:t>Revenue by  Year:</a:t>
            </a:r>
          </a:p>
          <a:p>
            <a:endParaRPr lang="en-US" sz="2800" dirty="0"/>
          </a:p>
          <a:p>
            <a:pPr marL="342900" indent="-342900">
              <a:buFont typeface="Wingdings" panose="05000000000000000000" pitchFamily="2" charset="2"/>
              <a:buChar char="Ø"/>
            </a:pPr>
            <a:r>
              <a:rPr lang="en-US" sz="2800" dirty="0"/>
              <a:t>2018: $8.7M </a:t>
            </a:r>
          </a:p>
          <a:p>
            <a:r>
              <a:rPr lang="en-US" sz="2800" dirty="0"/>
              <a:t>						</a:t>
            </a:r>
          </a:p>
          <a:p>
            <a:pPr marL="342900" indent="-342900">
              <a:buFont typeface="Wingdings" panose="05000000000000000000" pitchFamily="2" charset="2"/>
              <a:buChar char="Ø"/>
            </a:pPr>
            <a:r>
              <a:rPr lang="en-US" sz="2800" dirty="0"/>
              <a:t>2019: $12.6M</a:t>
            </a:r>
          </a:p>
          <a:p>
            <a:r>
              <a:rPr lang="en-US" sz="2800" dirty="0"/>
              <a:t>						</a:t>
            </a:r>
          </a:p>
          <a:p>
            <a:pPr marL="342900" indent="-342900">
              <a:buFont typeface="Wingdings" panose="05000000000000000000" pitchFamily="2" charset="2"/>
              <a:buChar char="Ø"/>
            </a:pPr>
            <a:r>
              <a:rPr lang="en-US" sz="2800" dirty="0"/>
              <a:t>2020: $9.5M</a:t>
            </a:r>
          </a:p>
          <a:p>
            <a:r>
              <a:rPr lang="en-US" sz="2800" dirty="0"/>
              <a:t>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942" y="0"/>
            <a:ext cx="2021058" cy="1223889"/>
          </a:xfrm>
          <a:prstGeom prst="rect">
            <a:avLst/>
          </a:prstGeom>
        </p:spPr>
      </p:pic>
    </p:spTree>
    <p:extLst>
      <p:ext uri="{BB962C8B-B14F-4D97-AF65-F5344CB8AC3E}">
        <p14:creationId xmlns:p14="http://schemas.microsoft.com/office/powerpoint/2010/main" val="289760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37F-4BB9-5BE1-C2D0-BA7AB37232BB}"/>
              </a:ext>
            </a:extLst>
          </p:cNvPr>
          <p:cNvSpPr>
            <a:spLocks noGrp="1"/>
          </p:cNvSpPr>
          <p:nvPr>
            <p:ph type="ctrTitle"/>
          </p:nvPr>
        </p:nvSpPr>
        <p:spPr>
          <a:xfrm>
            <a:off x="229773" y="0"/>
            <a:ext cx="11732456" cy="1223890"/>
          </a:xfrm>
        </p:spPr>
        <p:txBody>
          <a:bodyPr>
            <a:normAutofit/>
          </a:bodyPr>
          <a:lstStyle/>
          <a:p>
            <a:r>
              <a:rPr lang="en-US" sz="6600" b="1" dirty="0"/>
              <a:t>INSIGHTS</a:t>
            </a:r>
          </a:p>
        </p:txBody>
      </p:sp>
      <p:sp>
        <p:nvSpPr>
          <p:cNvPr id="3" name="Subtitle 2">
            <a:extLst>
              <a:ext uri="{FF2B5EF4-FFF2-40B4-BE49-F238E27FC236}">
                <a16:creationId xmlns:a16="http://schemas.microsoft.com/office/drawing/2014/main" id="{D94D908B-00B7-0B7A-9325-63551B150B5E}"/>
              </a:ext>
            </a:extLst>
          </p:cNvPr>
          <p:cNvSpPr>
            <a:spLocks noGrp="1"/>
          </p:cNvSpPr>
          <p:nvPr>
            <p:ph type="subTitle" idx="1"/>
          </p:nvPr>
        </p:nvSpPr>
        <p:spPr>
          <a:xfrm>
            <a:off x="0" y="1259059"/>
            <a:ext cx="9519138" cy="5641144"/>
          </a:xfrm>
        </p:spPr>
        <p:txBody>
          <a:bodyPr>
            <a:noAutofit/>
          </a:bodyPr>
          <a:lstStyle/>
          <a:p>
            <a:r>
              <a:rPr lang="en-US" sz="2800" dirty="0"/>
              <a:t>	</a:t>
            </a:r>
          </a:p>
          <a:p>
            <a:r>
              <a:rPr lang="en-US" sz="2800" b="1" dirty="0"/>
              <a:t>Revenue by Sales Location:</a:t>
            </a:r>
          </a:p>
          <a:p>
            <a:endParaRPr lang="en-US" sz="2800" dirty="0"/>
          </a:p>
          <a:p>
            <a:pPr marL="342900" indent="-342900">
              <a:buFont typeface="Wingdings" panose="05000000000000000000" pitchFamily="2" charset="2"/>
              <a:buChar char="Ø"/>
            </a:pPr>
            <a:r>
              <a:rPr lang="en-US" sz="2800" dirty="0"/>
              <a:t>2018: Maximum revenue was generated in Tasmania($1.61M) while the minimum was generated in Western Australia ($0.10M)</a:t>
            </a:r>
          </a:p>
          <a:p>
            <a:pPr marL="457200" indent="-457200">
              <a:buFont typeface="Wingdings" panose="05000000000000000000" pitchFamily="2" charset="2"/>
              <a:buChar char="Ø"/>
            </a:pPr>
            <a:r>
              <a:rPr lang="en-US" sz="2800" dirty="0"/>
              <a:t>Maximum revenue was generated in South Australia		 ($2.36M) while the minimum was generated in Western Australia ($0.19M)</a:t>
            </a:r>
          </a:p>
          <a:p>
            <a:pPr marL="457200" indent="-457200">
              <a:buFont typeface="Wingdings" panose="05000000000000000000" pitchFamily="2" charset="2"/>
              <a:buChar char="Ø"/>
            </a:pPr>
            <a:r>
              <a:rPr lang="en-US" sz="2800" dirty="0"/>
              <a:t>Maximum revenue was generated in Tasmania 	($1.62M)	 while the minimum was generated in Western Australia ($0.20M)</a:t>
            </a:r>
          </a:p>
          <a:p>
            <a:r>
              <a:rPr lang="en-US" sz="2800" dirty="0"/>
              <a:t>						 </a:t>
            </a:r>
          </a:p>
        </p:txBody>
      </p:sp>
      <p:pic>
        <p:nvPicPr>
          <p:cNvPr id="5" name="Picture 4">
            <a:extLst>
              <a:ext uri="{FF2B5EF4-FFF2-40B4-BE49-F238E27FC236}">
                <a16:creationId xmlns:a16="http://schemas.microsoft.com/office/drawing/2014/main" id="{ADB5AB81-50A6-C405-9A37-290A3ECD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4160" y="17585"/>
            <a:ext cx="1767840" cy="1223889"/>
          </a:xfrm>
          <a:prstGeom prst="rect">
            <a:avLst/>
          </a:prstGeom>
        </p:spPr>
      </p:pic>
    </p:spTree>
    <p:extLst>
      <p:ext uri="{BB962C8B-B14F-4D97-AF65-F5344CB8AC3E}">
        <p14:creationId xmlns:p14="http://schemas.microsoft.com/office/powerpoint/2010/main" val="376531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933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INTRODUCTION</vt:lpstr>
      <vt:lpstr>PowerPoint Presentation</vt:lpstr>
      <vt:lpstr>INSIGHTS</vt:lpstr>
      <vt:lpstr>INSIGHTS</vt:lpstr>
      <vt:lpstr>PowerPoint Presentation</vt:lpstr>
      <vt:lpstr>INSIGHTS</vt:lpstr>
      <vt:lpstr>INSIGHTS</vt:lpstr>
      <vt:lpstr>INSIGHTS</vt:lpstr>
      <vt:lpstr>PowerPoint Presentation</vt:lpstr>
      <vt:lpstr>INSIGHTS</vt:lpstr>
      <vt:lpstr>RECOMMENDATION    </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Matthias ONIDOMA</dc:creator>
  <cp:lastModifiedBy>chukwuebukaonidoma3@gmail.com</cp:lastModifiedBy>
  <cp:revision>6</cp:revision>
  <dcterms:created xsi:type="dcterms:W3CDTF">2024-04-22T19:50:47Z</dcterms:created>
  <dcterms:modified xsi:type="dcterms:W3CDTF">2024-07-08T11:57:20Z</dcterms:modified>
</cp:coreProperties>
</file>