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7" r:id="rId6"/>
    <p:sldId id="263" r:id="rId7"/>
    <p:sldId id="268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0E6D-4B14-A667-3B62-3A76A20E3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254A2-3B78-2AAA-E980-78C5AD342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66D12-FB81-FA4A-D548-1F291449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52AA-C43A-4925-B61F-1928378D82E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83FC2-E488-1068-3551-AF49AEB3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A492F-6360-EF02-5B7F-8956672A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F6A-81A0-4E80-AD25-50B99882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4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D209-673B-85CF-2EC6-0EAF58E7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C2E23-70B0-D8F8-EB0B-D045DE3CB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F107A-1178-BF67-0CCB-26857AEC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52AA-C43A-4925-B61F-1928378D82E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BE7A-A31D-C44B-4231-C6D0F739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D6806-05D0-88D3-BA88-0C017538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F6A-81A0-4E80-AD25-50B99882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8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25883-067C-7BCA-297B-957E2B102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1C100-8A53-73FD-AB17-0BADAB3B2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AE4A-F8E8-B2C2-90F1-A400ED06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52AA-C43A-4925-B61F-1928378D82E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93E3F-3F8B-029B-1EA0-8B5C5371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40EDD-43FC-C806-FDDC-941F45A4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F6A-81A0-4E80-AD25-50B99882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9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FDC6-F9BE-F5CF-889A-1473AB9A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860A-DA68-100D-C996-2533CF06E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8850-3C27-B246-1464-6016E138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52AA-C43A-4925-B61F-1928378D82E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C4D2-6894-7B00-A6C7-DA46842B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2220E-6E86-3DE0-56B4-02381AD7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F6A-81A0-4E80-AD25-50B99882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6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058C-A854-967E-8CD0-4E2FD6BE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3DA75-5FF1-551A-2858-645D370E2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50BE5-6249-5948-1E15-48562014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52AA-C43A-4925-B61F-1928378D82E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4C06-5A57-418B-0FD8-D593FAF0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E0B7-439B-4569-A57E-0A3F5E0F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F6A-81A0-4E80-AD25-50B99882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4E5B-399C-7C61-49DD-3B7E72D0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B0C6-71F3-0E86-439C-D66EBAA99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60687-14CB-FEDC-4C32-0F7DDD57B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CBE98-F468-FEAC-AEE9-BB6D06F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52AA-C43A-4925-B61F-1928378D82E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D664B-691C-A82E-63C9-6B54B6BA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1258E-3452-A761-39B5-28F51198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F6A-81A0-4E80-AD25-50B99882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AB1B-0742-10B5-67B7-C59D118D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3F7B1-EAF0-D363-9E73-7BFEAD9A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F068A-4B77-64F3-84E1-1A8958B1D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FDA93-4CDF-9520-9E15-F4B0B4217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F21D8-76A4-168A-2C22-9BDA65C49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165F7-38E0-0890-CC21-123202CF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52AA-C43A-4925-B61F-1928378D82E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CE4A5-0E38-9344-A113-96689738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BBCBF-04E7-F463-8860-10CEA8595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F6A-81A0-4E80-AD25-50B99882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A74C-2C96-95F3-7E58-B04E9846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24447-B864-513C-BA3C-89CB44D0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52AA-C43A-4925-B61F-1928378D82E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B69E3-B950-7D0A-80ED-231A7FFE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AFD72-E107-7EF0-BF4A-B2E4EB45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F6A-81A0-4E80-AD25-50B99882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7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E34B0-DF39-05C8-33B4-836A2C79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52AA-C43A-4925-B61F-1928378D82E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2F96A-722D-AF0C-77FE-A9490D84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AD2B8-5064-5D85-FB5F-BD89FF51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F6A-81A0-4E80-AD25-50B99882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0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9416-5BCB-A585-B09E-0C2941B3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6AC5-1DF9-7009-8EC3-20E5213EC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39BF8-A7FB-660C-D4C2-0E75F84C9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F350C-9445-9465-DD3B-44E33586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52AA-C43A-4925-B61F-1928378D82E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65E03-A3C2-BB51-E5E1-C9376421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AD4BA-ABDC-0390-967F-D6B94D5F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F6A-81A0-4E80-AD25-50B99882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7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2413-A2EC-73D3-EAC3-6503213C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57879-858B-9963-CA8F-2A9D8EC70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90435-A1C8-CFA9-502F-5A63BC262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3DE43-56CC-2670-577C-E9CC9494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52AA-C43A-4925-B61F-1928378D82E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5EFFF-60E9-F6CC-67EC-2BEF8CB3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FCF0C-F12C-3EDB-AE43-01DEB5AD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F6A-81A0-4E80-AD25-50B99882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3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C788B-5766-891A-5906-A757CCD0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D807E-56BB-29C0-348E-AD55C059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F2239-6E7F-8479-4D8A-D4400BB6C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52AA-C43A-4925-B61F-1928378D82E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051B-829D-08C4-189D-C12EA5AC4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19B9C-F004-9E78-89E8-F28325680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BF6A-81A0-4E80-AD25-50B99882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4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0DB5-E4D6-6011-4D91-87AC35B5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2025" y="267287"/>
            <a:ext cx="10522633" cy="1332913"/>
          </a:xfrm>
        </p:spPr>
        <p:txBody>
          <a:bodyPr>
            <a:normAutofit/>
          </a:bodyPr>
          <a:lstStyle/>
          <a:p>
            <a:r>
              <a:rPr lang="en-US" sz="7200" b="1" dirty="0"/>
              <a:t>GUYUS REAL ESTATE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DD6CB-360D-C1EA-27A2-22DDF27C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342" y="1600199"/>
            <a:ext cx="11357316" cy="499051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        		 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						</a:t>
            </a:r>
            <a:r>
              <a:rPr lang="en-US" b="1" dirty="0"/>
              <a:t>PRESENTED BY: MATTHIAS ONIDOMA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9D498-9829-701B-E6EA-FDD00F068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42" y="1681086"/>
            <a:ext cx="5608319" cy="490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9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0DB5-E4D6-6011-4D91-87AC35B5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862" y="323557"/>
            <a:ext cx="7995138" cy="809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TOP SEGMENTS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DD6CB-360D-C1EA-27A2-22DDF27C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3378"/>
            <a:ext cx="12191999" cy="5324622"/>
          </a:xfrm>
        </p:spPr>
        <p:txBody>
          <a:bodyPr>
            <a:normAutofit/>
          </a:bodyPr>
          <a:lstStyle/>
          <a:p>
            <a:r>
              <a:rPr lang="en-US" dirty="0"/>
              <a:t>		          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B6620-1D65-399E-9CA8-0704F7150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286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30D3A8-4691-9D05-CB9C-97346F8FE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2" y="1128391"/>
            <a:ext cx="9519136" cy="572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4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0DB5-E4D6-6011-4D91-87AC35B5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862" y="407963"/>
            <a:ext cx="7995138" cy="1012874"/>
          </a:xfrm>
        </p:spPr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DD6CB-360D-C1EA-27A2-22DDF27C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3378"/>
            <a:ext cx="12191999" cy="5324622"/>
          </a:xfrm>
        </p:spPr>
        <p:txBody>
          <a:bodyPr>
            <a:normAutofit lnSpcReduction="10000"/>
          </a:bodyPr>
          <a:lstStyle/>
          <a:p>
            <a:pPr marL="3086100" lvl="6" indent="-342900">
              <a:buFont typeface="Wingdings" panose="05000000000000000000" pitchFamily="2" charset="2"/>
              <a:buChar char="v"/>
            </a:pPr>
            <a:r>
              <a:rPr lang="en-US" sz="3200" dirty="0"/>
              <a:t>The Management should use States like Texas and	 California that generated very high revenue as		 reference point and replicate their business strategy in low revenue States like Arizona and Pennysylvania.</a:t>
            </a:r>
          </a:p>
          <a:p>
            <a:pPr marL="3086100" lvl="6" indent="-3429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3086100" lvl="6" indent="-342900">
              <a:buFont typeface="Wingdings" panose="05000000000000000000" pitchFamily="2" charset="2"/>
              <a:buChar char="v"/>
            </a:pPr>
            <a:r>
              <a:rPr lang="en-US" sz="3200" dirty="0"/>
              <a:t>Furthermore, more branches should be created		 within Texas and California to further boost revenue.</a:t>
            </a:r>
          </a:p>
          <a:p>
            <a:pPr lvl="6"/>
            <a:r>
              <a:rPr lang="en-US" sz="3200" dirty="0"/>
              <a:t>	</a:t>
            </a:r>
          </a:p>
          <a:p>
            <a:pPr marL="3086100" lvl="6" indent="-342900">
              <a:buFont typeface="Wingdings" panose="05000000000000000000" pitchFamily="2" charset="2"/>
              <a:buChar char="v"/>
            </a:pPr>
            <a:r>
              <a:rPr lang="en-US" sz="3200" dirty="0"/>
              <a:t>A thorough investigation should be carried out to the determine the cause of the drop in revenue in the	 month of February across the three property type.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B6620-1D65-399E-9CA8-0704F7150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2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2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0DB5-E4D6-6011-4D91-87AC35B5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862" y="407963"/>
            <a:ext cx="7995138" cy="1012874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DD6CB-360D-C1EA-27A2-22DDF27C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3378"/>
            <a:ext cx="12191999" cy="5324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		          		Guyus Real Estate is a renowned real estate company with a</a:t>
            </a:r>
          </a:p>
          <a:p>
            <a:r>
              <a:rPr lang="en-US" dirty="0"/>
              <a:t>		               	    sprawling portfolio that spans residential, commercial and land</a:t>
            </a:r>
          </a:p>
          <a:p>
            <a:r>
              <a:rPr lang="en-US" dirty="0"/>
              <a:t>		     		 sales across multiple locations. Despite its success in the Real</a:t>
            </a:r>
          </a:p>
          <a:p>
            <a:r>
              <a:rPr lang="en-US" dirty="0"/>
              <a:t>	   	           	                  Estate market, Guyus Real Estate faces significant challenges  in</a:t>
            </a:r>
          </a:p>
          <a:p>
            <a:r>
              <a:rPr lang="en-US" dirty="0"/>
              <a:t>            Its reporting and analytical processes.</a:t>
            </a:r>
          </a:p>
          <a:p>
            <a:r>
              <a:rPr lang="en-US" dirty="0"/>
              <a:t>		                               The Organization relies on Excel to compile, analyze and report</a:t>
            </a:r>
          </a:p>
          <a:p>
            <a:r>
              <a:rPr lang="en-US" dirty="0"/>
              <a:t>                                                           Its monthly sales and transaction data. This method has become</a:t>
            </a:r>
          </a:p>
          <a:p>
            <a:r>
              <a:rPr lang="en-US" dirty="0"/>
              <a:t>		 Increasingly cumbersome and time consuming.</a:t>
            </a:r>
          </a:p>
          <a:p>
            <a:endParaRPr lang="en-US" dirty="0"/>
          </a:p>
          <a:p>
            <a:r>
              <a:rPr lang="en-US" dirty="0"/>
              <a:t>		         Team Alpha was contracted to analyze the company’s </a:t>
            </a:r>
          </a:p>
          <a:p>
            <a:r>
              <a:rPr lang="en-US" dirty="0"/>
              <a:t>			             	    data using Power BI, to reduce delays in decision making, 				               reduce errors and inconsistencies and come up with a detailed         	      Report (as can be seen in the slides below).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B6620-1D65-399E-9CA8-0704F7150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2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9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0DB5-E4D6-6011-4D91-87AC35B5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862" y="407963"/>
            <a:ext cx="7995138" cy="1012874"/>
          </a:xfrm>
        </p:spPr>
        <p:txBody>
          <a:bodyPr/>
          <a:lstStyle/>
          <a:p>
            <a:r>
              <a:rPr lang="en-US" b="1" dirty="0"/>
              <a:t>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DD6CB-360D-C1EA-27A2-22DDF27C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3378"/>
            <a:ext cx="12191999" cy="5324622"/>
          </a:xfrm>
        </p:spPr>
        <p:txBody>
          <a:bodyPr>
            <a:normAutofit/>
          </a:bodyPr>
          <a:lstStyle/>
          <a:p>
            <a:r>
              <a:rPr lang="en-US" dirty="0"/>
              <a:t>		          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B6620-1D65-399E-9CA8-0704F7150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286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AAFF4D-D3DF-8AAB-3110-A809BA811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2" y="1420836"/>
            <a:ext cx="9519137" cy="54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0DB5-E4D6-6011-4D91-87AC35B5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862" y="407963"/>
            <a:ext cx="7995138" cy="1012874"/>
          </a:xfrm>
        </p:spPr>
        <p:txBody>
          <a:bodyPr/>
          <a:lstStyle/>
          <a:p>
            <a:r>
              <a:rPr lang="en-US" b="1" dirty="0"/>
              <a:t>KPIs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DD6CB-360D-C1EA-27A2-22DDF27C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3378"/>
            <a:ext cx="12191999" cy="532462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Number of Transaction</a:t>
            </a:r>
          </a:p>
          <a:p>
            <a:r>
              <a:rPr lang="en-US" dirty="0"/>
              <a:t>10,000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Total Revenue(Sales)</a:t>
            </a:r>
          </a:p>
          <a:p>
            <a:r>
              <a:rPr lang="en-US" dirty="0"/>
              <a:t>6 Billion Dollars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Average Sale Price</a:t>
            </a:r>
          </a:p>
          <a:p>
            <a:r>
              <a:rPr lang="en-US" dirty="0"/>
              <a:t>$552,000  </a:t>
            </a:r>
          </a:p>
          <a:p>
            <a:r>
              <a:rPr lang="en-US" dirty="0"/>
              <a:t>       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B6620-1D65-399E-9CA8-0704F7150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2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0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0DB5-E4D6-6011-4D91-87AC35B5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862" y="407963"/>
            <a:ext cx="7995138" cy="1012874"/>
          </a:xfrm>
        </p:spPr>
        <p:txBody>
          <a:bodyPr/>
          <a:lstStyle/>
          <a:p>
            <a:r>
              <a:rPr lang="en-US" b="1" dirty="0"/>
              <a:t>TOP 5 AGENTS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DD6CB-360D-C1EA-27A2-22DDF27C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3378"/>
            <a:ext cx="12191999" cy="5324622"/>
          </a:xfrm>
        </p:spPr>
        <p:txBody>
          <a:bodyPr>
            <a:normAutofit/>
          </a:bodyPr>
          <a:lstStyle/>
          <a:p>
            <a:r>
              <a:rPr lang="en-US" dirty="0"/>
              <a:t>		          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B6620-1D65-399E-9CA8-0704F7150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286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0B7B2-6A80-0F30-D11F-DD31A8ADA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1" y="1147444"/>
            <a:ext cx="9519137" cy="57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4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0DB5-E4D6-6011-4D91-87AC35B5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862" y="407963"/>
            <a:ext cx="7995138" cy="1012874"/>
          </a:xfrm>
        </p:spPr>
        <p:txBody>
          <a:bodyPr/>
          <a:lstStyle/>
          <a:p>
            <a:r>
              <a:rPr lang="en-US" b="1" dirty="0"/>
              <a:t>BOTTOM 5 AGENTS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DD6CB-360D-C1EA-27A2-22DDF27C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3378"/>
            <a:ext cx="12191999" cy="5324622"/>
          </a:xfrm>
        </p:spPr>
        <p:txBody>
          <a:bodyPr>
            <a:normAutofit/>
          </a:bodyPr>
          <a:lstStyle/>
          <a:p>
            <a:r>
              <a:rPr lang="en-US" dirty="0"/>
              <a:t>		          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B6620-1D65-399E-9CA8-0704F7150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286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58CB33-8B93-C416-D317-EBD100047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3" y="1420837"/>
            <a:ext cx="9519136" cy="54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1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0DB5-E4D6-6011-4D91-87AC35B5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862" y="407963"/>
            <a:ext cx="9411286" cy="1012874"/>
          </a:xfrm>
        </p:spPr>
        <p:txBody>
          <a:bodyPr/>
          <a:lstStyle/>
          <a:p>
            <a:r>
              <a:rPr lang="en-US" b="1" dirty="0"/>
              <a:t>Total Sales by Property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DD6CB-360D-C1EA-27A2-22DDF27C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3378"/>
            <a:ext cx="12191999" cy="532462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800000"/>
                </a:solidFill>
              </a:rPr>
              <a:t>Commercial:					</a:t>
            </a:r>
          </a:p>
          <a:p>
            <a:r>
              <a:rPr lang="en-US" dirty="0"/>
              <a:t>Total Sales			Number of Transaction</a:t>
            </a:r>
          </a:p>
          <a:p>
            <a:r>
              <a:rPr lang="en-US" dirty="0"/>
              <a:t>$354M (32%)			658			</a:t>
            </a:r>
          </a:p>
          <a:p>
            <a:r>
              <a:rPr lang="en-US" sz="3600" b="1" dirty="0">
                <a:solidFill>
                  <a:srgbClr val="800000"/>
                </a:solidFill>
              </a:rPr>
              <a:t>Residential:					</a:t>
            </a:r>
          </a:p>
          <a:p>
            <a:r>
              <a:rPr lang="en-US" dirty="0"/>
              <a:t>                                        Total Sales		     	Number of Transaction				$398M (32%)			698				</a:t>
            </a:r>
          </a:p>
          <a:p>
            <a:r>
              <a:rPr lang="en-US" sz="3600" b="1" dirty="0">
                <a:solidFill>
                  <a:srgbClr val="800000"/>
                </a:solidFill>
              </a:rPr>
              <a:t>Land	:						</a:t>
            </a:r>
          </a:p>
          <a:p>
            <a:r>
              <a:rPr lang="en-US" dirty="0"/>
              <a:t> 		       Total Sales		     	       Number of Transaction				$419M (35%)			755				</a:t>
            </a:r>
          </a:p>
          <a:p>
            <a:endParaRPr lang="en-US" dirty="0"/>
          </a:p>
          <a:p>
            <a:r>
              <a:rPr lang="en-US" dirty="0"/>
              <a:t>		          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B6620-1D65-399E-9CA8-0704F7150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2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6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0DB5-E4D6-6011-4D91-87AC35B5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862" y="323557"/>
            <a:ext cx="7995138" cy="809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FEBRUARY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DD6CB-360D-C1EA-27A2-22DDF27C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3378"/>
            <a:ext cx="12191999" cy="5324622"/>
          </a:xfrm>
        </p:spPr>
        <p:txBody>
          <a:bodyPr>
            <a:normAutofit/>
          </a:bodyPr>
          <a:lstStyle/>
          <a:p>
            <a:r>
              <a:rPr lang="en-US" dirty="0"/>
              <a:t>		          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B6620-1D65-399E-9CA8-0704F7150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286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5A2BAF-FE69-C9DF-D1FC-448353763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2" y="1133154"/>
            <a:ext cx="9519138" cy="572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7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0DB5-E4D6-6011-4D91-87AC35B5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862" y="323557"/>
            <a:ext cx="7995138" cy="8095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FEBRUARY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DD6CB-360D-C1EA-27A2-22DDF27C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3378"/>
            <a:ext cx="12191999" cy="5324622"/>
          </a:xfrm>
        </p:spPr>
        <p:txBody>
          <a:bodyPr>
            <a:normAutofit/>
          </a:bodyPr>
          <a:lstStyle/>
          <a:p>
            <a:r>
              <a:rPr lang="en-US" dirty="0"/>
              <a:t>		          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B6620-1D65-399E-9CA8-0704F7150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286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A48B4A-C9F2-DE5D-6759-6F49FC770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1" y="1147444"/>
            <a:ext cx="9519137" cy="57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451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GUYUS REAL ESTATE</vt:lpstr>
      <vt:lpstr>INTRODUCTION</vt:lpstr>
      <vt:lpstr>INSIGHTS</vt:lpstr>
      <vt:lpstr>KPIs</vt:lpstr>
      <vt:lpstr>TOP 5 AGENTS</vt:lpstr>
      <vt:lpstr>BOTTOM 5 AGENTS</vt:lpstr>
      <vt:lpstr>Total Sales by Property Type</vt:lpstr>
      <vt:lpstr>FEBRUARY ANALYSIS</vt:lpstr>
      <vt:lpstr>FEBRUARY ANALYSIS</vt:lpstr>
      <vt:lpstr>TOP SEGMENTS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GUYUS REAL ESTATE</dc:title>
  <dc:creator>Matthias ONIDOMA</dc:creator>
  <cp:lastModifiedBy>chukwuebukaonidoma3@gmail.com</cp:lastModifiedBy>
  <cp:revision>5</cp:revision>
  <dcterms:created xsi:type="dcterms:W3CDTF">2024-04-24T10:04:00Z</dcterms:created>
  <dcterms:modified xsi:type="dcterms:W3CDTF">2024-07-08T12:13:15Z</dcterms:modified>
</cp:coreProperties>
</file>