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156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83378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90423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71042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2236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3341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7/8/2024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91101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784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093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8FC5F6-F338-4AE4-BB23-26385BCFC423}"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2536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651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575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032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C39B41-D8B5-4052-B551-9B5525EAA8B6}" type="datetimeFigureOut">
              <a:rPr lang="en-US" smtClean="0"/>
              <a:t>7/8/2024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36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94136C-8742-45B2-AF27-D93DF72833A9}" type="datetimeFigureOut">
              <a:rPr lang="en-US" smtClean="0"/>
              <a:t>7/8/2024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094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2ABBEA6-7C60-4B02-AE87-00D78D8422AF}" type="datetimeFigureOut">
              <a:rPr lang="en-US" smtClean="0"/>
              <a:t>7/8/2024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872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379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624D31-43A5-475A-80CF-332C9F6DCF35}" type="datetimeFigureOut">
              <a:rPr lang="en-US" smtClean="0"/>
              <a:t>7/8/2024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217819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956603" y="24618"/>
            <a:ext cx="10058400" cy="3404382"/>
          </a:xfrm>
        </p:spPr>
        <p:txBody>
          <a:bodyPr>
            <a:normAutofit/>
          </a:bodyPr>
          <a:lstStyle/>
          <a:p>
            <a:r>
              <a:rPr lang="en-US" sz="8800" b="1" dirty="0"/>
              <a:t>FUNDRAISING ANALYSIS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047913" y="5050302"/>
            <a:ext cx="4110537" cy="548318"/>
          </a:xfrm>
        </p:spPr>
        <p:txBody>
          <a:bodyPr>
            <a:normAutofit fontScale="92500"/>
          </a:bodyPr>
          <a:lstStyle/>
          <a:p>
            <a:r>
              <a:rPr lang="en-US" sz="2800" b="1" dirty="0">
                <a:solidFill>
                  <a:schemeClr val="tx1"/>
                </a:solidFill>
              </a:rPr>
              <a:t>ONIDOMA MATTHIAS C</a:t>
            </a:r>
            <a:r>
              <a:rPr lang="en-US" sz="2800" b="1" dirty="0"/>
              <a:t>.</a:t>
            </a:r>
          </a:p>
        </p:txBody>
      </p:sp>
      <p:pic>
        <p:nvPicPr>
          <p:cNvPr id="5" name="Picture 4">
            <a:extLst>
              <a:ext uri="{FF2B5EF4-FFF2-40B4-BE49-F238E27FC236}">
                <a16:creationId xmlns:a16="http://schemas.microsoft.com/office/drawing/2014/main" id="{617A7458-0C89-C58D-D98F-AB60FD2DCCDB}"/>
              </a:ext>
            </a:extLst>
          </p:cNvPr>
          <p:cNvPicPr>
            <a:picLocks noChangeAspect="1"/>
          </p:cNvPicPr>
          <p:nvPr/>
        </p:nvPicPr>
        <p:blipFill>
          <a:blip r:embed="rId2"/>
          <a:stretch>
            <a:fillRect/>
          </a:stretch>
        </p:blipFill>
        <p:spPr>
          <a:xfrm>
            <a:off x="9566031" y="1"/>
            <a:ext cx="2625969" cy="1533378"/>
          </a:xfrm>
          <a:prstGeom prst="rect">
            <a:avLst/>
          </a:prstGeom>
        </p:spPr>
      </p:pic>
    </p:spTree>
    <p:extLst>
      <p:ext uri="{BB962C8B-B14F-4D97-AF65-F5344CB8AC3E}">
        <p14:creationId xmlns:p14="http://schemas.microsoft.com/office/powerpoint/2010/main" val="406622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9C41461E-8D04-BD56-CC5D-8B244011ABEA}"/>
              </a:ext>
            </a:extLst>
          </p:cNvPr>
          <p:cNvPicPr>
            <a:picLocks noChangeAspect="1"/>
          </p:cNvPicPr>
          <p:nvPr/>
        </p:nvPicPr>
        <p:blipFill>
          <a:blip r:embed="rId3"/>
          <a:stretch>
            <a:fillRect/>
          </a:stretch>
        </p:blipFill>
        <p:spPr>
          <a:xfrm>
            <a:off x="1033550" y="1406769"/>
            <a:ext cx="9798573" cy="5232604"/>
          </a:xfrm>
          <a:prstGeom prst="rect">
            <a:avLst/>
          </a:prstGeom>
        </p:spPr>
      </p:pic>
    </p:spTree>
    <p:extLst>
      <p:ext uri="{BB962C8B-B14F-4D97-AF65-F5344CB8AC3E}">
        <p14:creationId xmlns:p14="http://schemas.microsoft.com/office/powerpoint/2010/main" val="406068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BC8B0B64-2F34-EDD2-A255-D743C4961C17}"/>
              </a:ext>
            </a:extLst>
          </p:cNvPr>
          <p:cNvPicPr>
            <a:picLocks noChangeAspect="1"/>
          </p:cNvPicPr>
          <p:nvPr/>
        </p:nvPicPr>
        <p:blipFill>
          <a:blip r:embed="rId3"/>
          <a:stretch>
            <a:fillRect/>
          </a:stretch>
        </p:blipFill>
        <p:spPr>
          <a:xfrm>
            <a:off x="928467" y="1463040"/>
            <a:ext cx="9903655" cy="5190622"/>
          </a:xfrm>
          <a:prstGeom prst="rect">
            <a:avLst/>
          </a:prstGeom>
        </p:spPr>
      </p:pic>
    </p:spTree>
    <p:extLst>
      <p:ext uri="{BB962C8B-B14F-4D97-AF65-F5344CB8AC3E}">
        <p14:creationId xmlns:p14="http://schemas.microsoft.com/office/powerpoint/2010/main" val="81873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F52BFC45-4D17-9900-C3D7-B6B908A4FFC8}"/>
              </a:ext>
            </a:extLst>
          </p:cNvPr>
          <p:cNvPicPr>
            <a:picLocks noChangeAspect="1"/>
          </p:cNvPicPr>
          <p:nvPr/>
        </p:nvPicPr>
        <p:blipFill>
          <a:blip r:embed="rId3"/>
          <a:stretch>
            <a:fillRect/>
          </a:stretch>
        </p:blipFill>
        <p:spPr>
          <a:xfrm>
            <a:off x="1033550" y="1434905"/>
            <a:ext cx="9798573" cy="5071578"/>
          </a:xfrm>
          <a:prstGeom prst="rect">
            <a:avLst/>
          </a:prstGeom>
        </p:spPr>
      </p:pic>
    </p:spTree>
    <p:extLst>
      <p:ext uri="{BB962C8B-B14F-4D97-AF65-F5344CB8AC3E}">
        <p14:creationId xmlns:p14="http://schemas.microsoft.com/office/powerpoint/2010/main" val="165164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F433E600-D192-BB79-9B6B-4327D9DC14E4}"/>
              </a:ext>
            </a:extLst>
          </p:cNvPr>
          <p:cNvPicPr>
            <a:picLocks noChangeAspect="1"/>
          </p:cNvPicPr>
          <p:nvPr/>
        </p:nvPicPr>
        <p:blipFill>
          <a:blip r:embed="rId3"/>
          <a:stretch>
            <a:fillRect/>
          </a:stretch>
        </p:blipFill>
        <p:spPr>
          <a:xfrm>
            <a:off x="1033551" y="1463040"/>
            <a:ext cx="9701772" cy="5166806"/>
          </a:xfrm>
          <a:prstGeom prst="rect">
            <a:avLst/>
          </a:prstGeom>
        </p:spPr>
      </p:pic>
    </p:spTree>
    <p:extLst>
      <p:ext uri="{BB962C8B-B14F-4D97-AF65-F5344CB8AC3E}">
        <p14:creationId xmlns:p14="http://schemas.microsoft.com/office/powerpoint/2010/main" val="278881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F65CC4CA-F7F9-5DAB-9AE0-028C3B1835D6}"/>
              </a:ext>
            </a:extLst>
          </p:cNvPr>
          <p:cNvPicPr>
            <a:picLocks noChangeAspect="1"/>
          </p:cNvPicPr>
          <p:nvPr/>
        </p:nvPicPr>
        <p:blipFill>
          <a:blip r:embed="rId3"/>
          <a:stretch>
            <a:fillRect/>
          </a:stretch>
        </p:blipFill>
        <p:spPr>
          <a:xfrm>
            <a:off x="1033550" y="1477108"/>
            <a:ext cx="9739878" cy="5176554"/>
          </a:xfrm>
          <a:prstGeom prst="rect">
            <a:avLst/>
          </a:prstGeom>
        </p:spPr>
      </p:pic>
    </p:spTree>
    <p:extLst>
      <p:ext uri="{BB962C8B-B14F-4D97-AF65-F5344CB8AC3E}">
        <p14:creationId xmlns:p14="http://schemas.microsoft.com/office/powerpoint/2010/main" val="425017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515437D1-35D6-9B48-F0F2-36B85F836194}"/>
              </a:ext>
            </a:extLst>
          </p:cNvPr>
          <p:cNvPicPr>
            <a:picLocks noChangeAspect="1"/>
          </p:cNvPicPr>
          <p:nvPr/>
        </p:nvPicPr>
        <p:blipFill>
          <a:blip r:embed="rId3"/>
          <a:stretch>
            <a:fillRect/>
          </a:stretch>
        </p:blipFill>
        <p:spPr>
          <a:xfrm>
            <a:off x="928468" y="1420836"/>
            <a:ext cx="9903655" cy="5337615"/>
          </a:xfrm>
          <a:prstGeom prst="rect">
            <a:avLst/>
          </a:prstGeom>
        </p:spPr>
      </p:pic>
    </p:spTree>
    <p:extLst>
      <p:ext uri="{BB962C8B-B14F-4D97-AF65-F5344CB8AC3E}">
        <p14:creationId xmlns:p14="http://schemas.microsoft.com/office/powerpoint/2010/main" val="172585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419262" y="0"/>
            <a:ext cx="8963890" cy="1139483"/>
          </a:xfrm>
        </p:spPr>
        <p:txBody>
          <a:bodyPr>
            <a:normAutofit/>
          </a:bodyPr>
          <a:lstStyle/>
          <a:p>
            <a:r>
              <a:rPr lang="en-US" sz="6600" b="1" dirty="0"/>
              <a:t>RECOMMENDATION</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895557"/>
          </a:xfrm>
        </p:spPr>
        <p:txBody>
          <a:bodyPr>
            <a:normAutofit/>
          </a:bodyPr>
          <a:lstStyle/>
          <a:p>
            <a:pPr marL="342900" indent="-342900">
              <a:buFont typeface="Wingdings" panose="05000000000000000000" pitchFamily="2" charset="2"/>
              <a:buChar char="v"/>
            </a:pPr>
            <a:r>
              <a:rPr lang="en-US" sz="2000" dirty="0">
                <a:solidFill>
                  <a:schemeClr val="tx1"/>
                </a:solidFill>
              </a:rPr>
              <a:t>To increase the number donors, </a:t>
            </a:r>
            <a:r>
              <a:rPr lang="en-US" dirty="0">
                <a:solidFill>
                  <a:schemeClr val="tx1"/>
                </a:solidFill>
              </a:rPr>
              <a:t>CHARITY, EDUCATION FOR ALL  should create more awareness about their activities, more importantly on how they utilize the donations.</a:t>
            </a:r>
          </a:p>
          <a:p>
            <a:pPr marL="342900" indent="-342900">
              <a:buFont typeface="Wingdings" panose="05000000000000000000" pitchFamily="2" charset="2"/>
              <a:buChar char="v"/>
            </a:pPr>
            <a:endParaRPr lang="en-US" dirty="0">
              <a:solidFill>
                <a:schemeClr val="tx1"/>
              </a:solidFill>
            </a:endParaRPr>
          </a:p>
          <a:p>
            <a:pPr marL="342900" indent="-342900">
              <a:buFont typeface="Wingdings" panose="05000000000000000000" pitchFamily="2" charset="2"/>
              <a:buChar char="v"/>
            </a:pPr>
            <a:r>
              <a:rPr lang="en-US" sz="2000" dirty="0">
                <a:solidFill>
                  <a:schemeClr val="tx1"/>
                </a:solidFill>
              </a:rPr>
              <a:t>The management shou</a:t>
            </a:r>
            <a:r>
              <a:rPr lang="en-US" dirty="0">
                <a:solidFill>
                  <a:schemeClr val="tx1"/>
                </a:solidFill>
              </a:rPr>
              <a:t>ld replicate the strategies been used in states like California, Texas, florida (with higher donation)</a:t>
            </a:r>
            <a:r>
              <a:rPr lang="en-US" sz="2000" dirty="0">
                <a:solidFill>
                  <a:schemeClr val="tx1"/>
                </a:solidFill>
              </a:rPr>
              <a:t> in low donation states like Wyoming, maine, south &amp; north Dakota.</a:t>
            </a:r>
          </a:p>
          <a:p>
            <a:pPr marL="342900" indent="-342900">
              <a:buFont typeface="Wingdings" panose="05000000000000000000" pitchFamily="2" charset="2"/>
              <a:buChar char="v"/>
            </a:pPr>
            <a:endParaRPr lang="en-US" dirty="0">
              <a:solidFill>
                <a:schemeClr val="tx1"/>
              </a:solidFill>
            </a:endParaRPr>
          </a:p>
          <a:p>
            <a:pPr marL="342900" indent="-342900">
              <a:buFont typeface="Wingdings" panose="05000000000000000000" pitchFamily="2" charset="2"/>
              <a:buChar char="v"/>
            </a:pPr>
            <a:r>
              <a:rPr lang="en-US" dirty="0">
                <a:solidFill>
                  <a:schemeClr val="tx1"/>
                </a:solidFill>
              </a:rPr>
              <a:t>Although the number of donations made by females is more than males, the total donation from the female gender is lower than that of the male. To increase the value of donations, the female gender should be encouraged to improve the value of their donation.</a:t>
            </a: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spTree>
    <p:extLst>
      <p:ext uri="{BB962C8B-B14F-4D97-AF65-F5344CB8AC3E}">
        <p14:creationId xmlns:p14="http://schemas.microsoft.com/office/powerpoint/2010/main" val="406130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INTRODUCTION</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35710" y="1283837"/>
            <a:ext cx="10384727" cy="4290325"/>
          </a:xfrm>
        </p:spPr>
        <p:txBody>
          <a:bodyPr>
            <a:normAutofit/>
          </a:bodyPr>
          <a:lstStyle/>
          <a:p>
            <a:r>
              <a:rPr lang="en-US" b="1" dirty="0">
                <a:solidFill>
                  <a:schemeClr val="tx1"/>
                </a:solidFill>
              </a:rPr>
              <a:t>the Head of Fundraising FOR CHARITY, EDUCATION FOR ALL ,ASKED MY TEAM to present the data on donor insights and donation rates. </a:t>
            </a:r>
          </a:p>
          <a:p>
            <a:r>
              <a:rPr lang="en-US" b="1" dirty="0">
                <a:solidFill>
                  <a:schemeClr val="tx1"/>
                </a:solidFill>
              </a:rPr>
              <a:t> objectives OF THE FUNDRAISING TEAM are to: </a:t>
            </a:r>
          </a:p>
          <a:p>
            <a:r>
              <a:rPr lang="en-US" b="1" dirty="0">
                <a:solidFill>
                  <a:schemeClr val="tx1"/>
                </a:solidFill>
              </a:rPr>
              <a:t>• Increase the number of donors in your database </a:t>
            </a:r>
          </a:p>
          <a:p>
            <a:r>
              <a:rPr lang="en-US" b="1" dirty="0">
                <a:solidFill>
                  <a:schemeClr val="tx1"/>
                </a:solidFill>
              </a:rPr>
              <a:t>• Increase the donation frequency of your donors.</a:t>
            </a:r>
          </a:p>
          <a:p>
            <a:r>
              <a:rPr lang="en-US" b="1" dirty="0">
                <a:solidFill>
                  <a:schemeClr val="tx1"/>
                </a:solidFill>
              </a:rPr>
              <a:t>• Increase the value of donations in your database. </a:t>
            </a:r>
          </a:p>
        </p:txBody>
      </p:sp>
      <p:pic>
        <p:nvPicPr>
          <p:cNvPr id="5" name="Picture 4">
            <a:extLst>
              <a:ext uri="{FF2B5EF4-FFF2-40B4-BE49-F238E27FC236}">
                <a16:creationId xmlns:a16="http://schemas.microsoft.com/office/drawing/2014/main" id="{13C0CA42-C6E0-A34F-F635-E6E48F77809E}"/>
              </a:ext>
            </a:extLst>
          </p:cNvPr>
          <p:cNvPicPr>
            <a:picLocks noChangeAspect="1"/>
          </p:cNvPicPr>
          <p:nvPr/>
        </p:nvPicPr>
        <p:blipFill>
          <a:blip r:embed="rId2"/>
          <a:stretch>
            <a:fillRect/>
          </a:stretch>
        </p:blipFill>
        <p:spPr>
          <a:xfrm>
            <a:off x="9706709" y="0"/>
            <a:ext cx="2485292" cy="1283837"/>
          </a:xfrm>
          <a:prstGeom prst="rect">
            <a:avLst/>
          </a:prstGeom>
        </p:spPr>
      </p:pic>
    </p:spTree>
    <p:extLst>
      <p:ext uri="{BB962C8B-B14F-4D97-AF65-F5344CB8AC3E}">
        <p14:creationId xmlns:p14="http://schemas.microsoft.com/office/powerpoint/2010/main" val="162823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6"/>
            <a:ext cx="10384727" cy="1139484"/>
          </a:xfrm>
        </p:spPr>
        <p:txBody>
          <a:bodyPr>
            <a:normAutofit/>
          </a:bodyPr>
          <a:lstStyle/>
          <a:p>
            <a:r>
              <a:rPr lang="en-US" sz="2000" dirty="0"/>
              <a:t> </a:t>
            </a:r>
            <a:r>
              <a:rPr lang="en-US" b="1" dirty="0">
                <a:solidFill>
                  <a:schemeClr val="tx1"/>
                </a:solidFill>
              </a:rPr>
              <a:t>THE FOLLOWING ARE insights from the donation data to inform THE fundraising strategy and increase donations.</a:t>
            </a:r>
          </a:p>
          <a:p>
            <a:r>
              <a:rPr lang="en-US" b="1" dirty="0">
                <a:solidFill>
                  <a:schemeClr val="tx1"/>
                </a:solidFill>
              </a:rPr>
              <a:t>The total donation realized =$249,085</a:t>
            </a: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DE768B0F-EB1C-3B29-E860-DFD73B5A3500}"/>
              </a:ext>
            </a:extLst>
          </p:cNvPr>
          <p:cNvPicPr>
            <a:picLocks noChangeAspect="1"/>
          </p:cNvPicPr>
          <p:nvPr/>
        </p:nvPicPr>
        <p:blipFill>
          <a:blip r:embed="rId3"/>
          <a:stretch>
            <a:fillRect/>
          </a:stretch>
        </p:blipFill>
        <p:spPr>
          <a:xfrm>
            <a:off x="773724" y="2616591"/>
            <a:ext cx="10384726" cy="4009291"/>
          </a:xfrm>
          <a:prstGeom prst="rect">
            <a:avLst/>
          </a:prstGeom>
        </p:spPr>
      </p:pic>
    </p:spTree>
    <p:extLst>
      <p:ext uri="{BB962C8B-B14F-4D97-AF65-F5344CB8AC3E}">
        <p14:creationId xmlns:p14="http://schemas.microsoft.com/office/powerpoint/2010/main" val="17853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801859"/>
          </a:xfrm>
        </p:spPr>
        <p:txBody>
          <a:bodyPr>
            <a:normAutofit lnSpcReduction="10000"/>
          </a:bodyPr>
          <a:lstStyle/>
          <a:p>
            <a:r>
              <a:rPr lang="en-US" sz="2000" dirty="0"/>
              <a:t> </a:t>
            </a:r>
            <a:r>
              <a:rPr lang="en-US" sz="2000" b="1" dirty="0">
                <a:solidFill>
                  <a:schemeClr val="tx1"/>
                </a:solidFill>
              </a:rPr>
              <a:t>female donation = $121,457</a:t>
            </a:r>
          </a:p>
          <a:p>
            <a:r>
              <a:rPr lang="en-US" b="1" dirty="0">
                <a:solidFill>
                  <a:schemeClr val="tx1"/>
                </a:solidFill>
              </a:rPr>
              <a:t>Male donation =$127,628</a:t>
            </a: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FB86CE76-4C1B-F2D8-058F-B7AF3B07D55E}"/>
              </a:ext>
            </a:extLst>
          </p:cNvPr>
          <p:cNvPicPr>
            <a:picLocks noChangeAspect="1"/>
          </p:cNvPicPr>
          <p:nvPr/>
        </p:nvPicPr>
        <p:blipFill>
          <a:blip r:embed="rId3"/>
          <a:stretch>
            <a:fillRect/>
          </a:stretch>
        </p:blipFill>
        <p:spPr>
          <a:xfrm>
            <a:off x="1033549" y="2279287"/>
            <a:ext cx="9981453" cy="4290325"/>
          </a:xfrm>
          <a:prstGeom prst="rect">
            <a:avLst/>
          </a:prstGeom>
        </p:spPr>
      </p:pic>
    </p:spTree>
    <p:extLst>
      <p:ext uri="{BB962C8B-B14F-4D97-AF65-F5344CB8AC3E}">
        <p14:creationId xmlns:p14="http://schemas.microsoft.com/office/powerpoint/2010/main" val="154913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DED4674E-6E12-DF0F-6D68-FB55BBE30CEB}"/>
              </a:ext>
            </a:extLst>
          </p:cNvPr>
          <p:cNvPicPr>
            <a:picLocks noChangeAspect="1"/>
          </p:cNvPicPr>
          <p:nvPr/>
        </p:nvPicPr>
        <p:blipFill>
          <a:blip r:embed="rId3"/>
          <a:stretch>
            <a:fillRect/>
          </a:stretch>
        </p:blipFill>
        <p:spPr>
          <a:xfrm>
            <a:off x="928467" y="1637152"/>
            <a:ext cx="9903656" cy="4906060"/>
          </a:xfrm>
          <a:prstGeom prst="rect">
            <a:avLst/>
          </a:prstGeom>
        </p:spPr>
      </p:pic>
    </p:spTree>
    <p:extLst>
      <p:ext uri="{BB962C8B-B14F-4D97-AF65-F5344CB8AC3E}">
        <p14:creationId xmlns:p14="http://schemas.microsoft.com/office/powerpoint/2010/main" val="321670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05D96863-CC92-D416-13FB-E821378F5CB8}"/>
              </a:ext>
            </a:extLst>
          </p:cNvPr>
          <p:cNvPicPr>
            <a:picLocks noChangeAspect="1"/>
          </p:cNvPicPr>
          <p:nvPr/>
        </p:nvPicPr>
        <p:blipFill>
          <a:blip r:embed="rId3"/>
          <a:stretch>
            <a:fillRect/>
          </a:stretch>
        </p:blipFill>
        <p:spPr>
          <a:xfrm>
            <a:off x="1033550" y="1308295"/>
            <a:ext cx="9939250" cy="5345367"/>
          </a:xfrm>
          <a:prstGeom prst="rect">
            <a:avLst/>
          </a:prstGeom>
        </p:spPr>
      </p:pic>
    </p:spTree>
    <p:extLst>
      <p:ext uri="{BB962C8B-B14F-4D97-AF65-F5344CB8AC3E}">
        <p14:creationId xmlns:p14="http://schemas.microsoft.com/office/powerpoint/2010/main" val="106064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BE57E2BC-794B-6284-2D1D-48B25156E6A7}"/>
              </a:ext>
            </a:extLst>
          </p:cNvPr>
          <p:cNvPicPr>
            <a:picLocks noChangeAspect="1"/>
          </p:cNvPicPr>
          <p:nvPr/>
        </p:nvPicPr>
        <p:blipFill>
          <a:blip r:embed="rId3"/>
          <a:stretch>
            <a:fillRect/>
          </a:stretch>
        </p:blipFill>
        <p:spPr>
          <a:xfrm>
            <a:off x="926425" y="1448972"/>
            <a:ext cx="9905698" cy="5256641"/>
          </a:xfrm>
          <a:prstGeom prst="rect">
            <a:avLst/>
          </a:prstGeom>
        </p:spPr>
      </p:pic>
    </p:spTree>
    <p:extLst>
      <p:ext uri="{BB962C8B-B14F-4D97-AF65-F5344CB8AC3E}">
        <p14:creationId xmlns:p14="http://schemas.microsoft.com/office/powerpoint/2010/main" val="422913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6" name="Picture 5">
            <a:extLst>
              <a:ext uri="{FF2B5EF4-FFF2-40B4-BE49-F238E27FC236}">
                <a16:creationId xmlns:a16="http://schemas.microsoft.com/office/drawing/2014/main" id="{AA793FC1-6DDD-3021-2AF2-7D4B76F93BA1}"/>
              </a:ext>
            </a:extLst>
          </p:cNvPr>
          <p:cNvPicPr>
            <a:picLocks noChangeAspect="1"/>
          </p:cNvPicPr>
          <p:nvPr/>
        </p:nvPicPr>
        <p:blipFill>
          <a:blip r:embed="rId3"/>
          <a:stretch>
            <a:fillRect/>
          </a:stretch>
        </p:blipFill>
        <p:spPr>
          <a:xfrm>
            <a:off x="928468" y="1434905"/>
            <a:ext cx="9903655" cy="5233181"/>
          </a:xfrm>
          <a:prstGeom prst="rect">
            <a:avLst/>
          </a:prstGeom>
        </p:spPr>
      </p:pic>
    </p:spTree>
    <p:extLst>
      <p:ext uri="{BB962C8B-B14F-4D97-AF65-F5344CB8AC3E}">
        <p14:creationId xmlns:p14="http://schemas.microsoft.com/office/powerpoint/2010/main" val="14134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FC23-00AE-AAB6-4AAF-28058398E99A}"/>
              </a:ext>
            </a:extLst>
          </p:cNvPr>
          <p:cNvSpPr>
            <a:spLocks noGrp="1"/>
          </p:cNvSpPr>
          <p:nvPr>
            <p:ph type="ctrTitle"/>
          </p:nvPr>
        </p:nvSpPr>
        <p:spPr>
          <a:xfrm>
            <a:off x="773723" y="0"/>
            <a:ext cx="10058400" cy="1139483"/>
          </a:xfrm>
        </p:spPr>
        <p:txBody>
          <a:bodyPr>
            <a:normAutofit fontScale="90000"/>
          </a:bodyPr>
          <a:lstStyle/>
          <a:p>
            <a:r>
              <a:rPr lang="en-US" sz="8800" b="1" dirty="0"/>
              <a:t>INSIGHTS</a:t>
            </a:r>
          </a:p>
        </p:txBody>
      </p:sp>
      <p:sp>
        <p:nvSpPr>
          <p:cNvPr id="3" name="Subtitle 2">
            <a:extLst>
              <a:ext uri="{FF2B5EF4-FFF2-40B4-BE49-F238E27FC236}">
                <a16:creationId xmlns:a16="http://schemas.microsoft.com/office/drawing/2014/main" id="{780C0779-96D1-B654-B79E-138C3EABD8B4}"/>
              </a:ext>
            </a:extLst>
          </p:cNvPr>
          <p:cNvSpPr>
            <a:spLocks noGrp="1"/>
          </p:cNvSpPr>
          <p:nvPr>
            <p:ph type="subTitle" idx="1"/>
          </p:nvPr>
        </p:nvSpPr>
        <p:spPr>
          <a:xfrm>
            <a:off x="773723" y="1308295"/>
            <a:ext cx="10384727" cy="4290325"/>
          </a:xfrm>
        </p:spPr>
        <p:txBody>
          <a:bodyPr>
            <a:normAutofit/>
          </a:bodyPr>
          <a:lstStyle/>
          <a:p>
            <a:r>
              <a:rPr lang="en-US" sz="2000" dirty="0"/>
              <a:t> </a:t>
            </a:r>
            <a:endParaRPr lang="en-US" b="1" dirty="0">
              <a:solidFill>
                <a:schemeClr val="tx1"/>
              </a:solidFill>
            </a:endParaRPr>
          </a:p>
        </p:txBody>
      </p:sp>
      <p:pic>
        <p:nvPicPr>
          <p:cNvPr id="5" name="Picture 4">
            <a:extLst>
              <a:ext uri="{FF2B5EF4-FFF2-40B4-BE49-F238E27FC236}">
                <a16:creationId xmlns:a16="http://schemas.microsoft.com/office/drawing/2014/main" id="{39C28DE6-5395-FB58-083F-80048E766989}"/>
              </a:ext>
            </a:extLst>
          </p:cNvPr>
          <p:cNvPicPr>
            <a:picLocks noChangeAspect="1"/>
          </p:cNvPicPr>
          <p:nvPr/>
        </p:nvPicPr>
        <p:blipFill>
          <a:blip r:embed="rId2"/>
          <a:stretch>
            <a:fillRect/>
          </a:stretch>
        </p:blipFill>
        <p:spPr>
          <a:xfrm>
            <a:off x="9762979" y="0"/>
            <a:ext cx="2429022" cy="1139483"/>
          </a:xfrm>
          <a:prstGeom prst="rect">
            <a:avLst/>
          </a:prstGeom>
        </p:spPr>
      </p:pic>
      <p:pic>
        <p:nvPicPr>
          <p:cNvPr id="7" name="Picture 6">
            <a:extLst>
              <a:ext uri="{FF2B5EF4-FFF2-40B4-BE49-F238E27FC236}">
                <a16:creationId xmlns:a16="http://schemas.microsoft.com/office/drawing/2014/main" id="{1CA9E8DC-BA88-2E1E-ED80-19B28A1E2DF9}"/>
              </a:ext>
            </a:extLst>
          </p:cNvPr>
          <p:cNvPicPr>
            <a:picLocks noChangeAspect="1"/>
          </p:cNvPicPr>
          <p:nvPr/>
        </p:nvPicPr>
        <p:blipFill>
          <a:blip r:embed="rId3"/>
          <a:stretch>
            <a:fillRect/>
          </a:stretch>
        </p:blipFill>
        <p:spPr>
          <a:xfrm>
            <a:off x="1033551" y="1567888"/>
            <a:ext cx="9897046" cy="5043927"/>
          </a:xfrm>
          <a:prstGeom prst="rect">
            <a:avLst/>
          </a:prstGeom>
        </p:spPr>
      </p:pic>
    </p:spTree>
    <p:extLst>
      <p:ext uri="{BB962C8B-B14F-4D97-AF65-F5344CB8AC3E}">
        <p14:creationId xmlns:p14="http://schemas.microsoft.com/office/powerpoint/2010/main" val="388508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532</TotalTime>
  <Words>240</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FUNDRAISING ANALYSIS</vt:lpstr>
      <vt:lpstr>INTRODUCTION</vt:lpstr>
      <vt:lpstr>INSIGHTS</vt:lpstr>
      <vt:lpstr>INSIGHTS</vt:lpstr>
      <vt:lpstr>INSIGHTS</vt:lpstr>
      <vt:lpstr>INSIGHTS</vt:lpstr>
      <vt:lpstr>INSIGHTS</vt:lpstr>
      <vt:lpstr>INSIGHTS</vt:lpstr>
      <vt:lpstr>INSIGHTS</vt:lpstr>
      <vt:lpstr>INSIGHTS</vt:lpstr>
      <vt:lpstr>INSIGHTS</vt:lpstr>
      <vt:lpstr>INSIGHTS</vt:lpstr>
      <vt:lpstr>INSIGHTS</vt:lpstr>
      <vt:lpstr>INSIGHTS</vt:lpstr>
      <vt:lpstr>INSIGHTS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FUNDRAISING DASHBOARD</dc:title>
  <dc:creator>Matthias ONIDOMA</dc:creator>
  <cp:lastModifiedBy>chukwuebukaonidoma3@gmail.com</cp:lastModifiedBy>
  <cp:revision>4</cp:revision>
  <dcterms:created xsi:type="dcterms:W3CDTF">2024-05-22T11:02:03Z</dcterms:created>
  <dcterms:modified xsi:type="dcterms:W3CDTF">2024-07-08T12:36:30Z</dcterms:modified>
</cp:coreProperties>
</file>