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9384-BECE-37BF-0FEB-22D247D796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69163-0E36-3507-D36B-9D51675FA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800297-DA5A-0D00-F69C-81651526509F}"/>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5" name="Footer Placeholder 4">
            <a:extLst>
              <a:ext uri="{FF2B5EF4-FFF2-40B4-BE49-F238E27FC236}">
                <a16:creationId xmlns:a16="http://schemas.microsoft.com/office/drawing/2014/main" id="{AD643C09-F08D-2B1B-231F-F7A02901B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DBB20-F719-A7C8-4504-DCCDAC3E9991}"/>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103198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C4DB-D355-CD37-E59E-4F6E982E9C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D404A5-7BC0-BB19-8767-425B525D8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17E-B075-E0D5-944F-255816F7558F}"/>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5" name="Footer Placeholder 4">
            <a:extLst>
              <a:ext uri="{FF2B5EF4-FFF2-40B4-BE49-F238E27FC236}">
                <a16:creationId xmlns:a16="http://schemas.microsoft.com/office/drawing/2014/main" id="{2A4C5CC7-586F-00A9-AF0C-0B5764219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B8F0A-603A-8408-B825-2E25B073F399}"/>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351136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CF871-89F7-7ECC-2AFF-C8ADE175F2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09C5E-C97D-0B34-61B0-1E38B2EE9A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48AE-23B6-2D62-29F5-545255BA6BED}"/>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5" name="Footer Placeholder 4">
            <a:extLst>
              <a:ext uri="{FF2B5EF4-FFF2-40B4-BE49-F238E27FC236}">
                <a16:creationId xmlns:a16="http://schemas.microsoft.com/office/drawing/2014/main" id="{D07E5A77-043E-5148-7DAF-ECADFD5CA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E1DD4-0A17-AFA3-9114-46E7E3C4703D}"/>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38447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E7ED-A90B-55C6-BB89-DEF06812C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487C7-C4EF-F662-5B07-AC733ED47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4A9F2-30AF-C8AE-449B-3B734C63F5F7}"/>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5" name="Footer Placeholder 4">
            <a:extLst>
              <a:ext uri="{FF2B5EF4-FFF2-40B4-BE49-F238E27FC236}">
                <a16:creationId xmlns:a16="http://schemas.microsoft.com/office/drawing/2014/main" id="{20076DB2-30D8-9EC5-CAF1-772C46273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46108-5E5B-FEAF-13C6-4B39DA3A477F}"/>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72660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ECE3-B6F5-D1AC-83EC-2703F1202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2F2B06-DE29-8B01-2713-98191D189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1D225-BC72-3CAB-367F-18F666A5F923}"/>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5" name="Footer Placeholder 4">
            <a:extLst>
              <a:ext uri="{FF2B5EF4-FFF2-40B4-BE49-F238E27FC236}">
                <a16:creationId xmlns:a16="http://schemas.microsoft.com/office/drawing/2014/main" id="{0F088DF4-E6B6-2052-43AA-829F8F66C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F4FAF-F3FC-BF0D-C1C2-D02915C059D4}"/>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211168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7951-036B-AF7E-2D0A-235138FD4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8CD51A-17EA-40DA-9606-D85FFC4BB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DDAEE-06C1-F678-7CFB-54BD2142E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30CD8-62D8-24C6-B416-B3CDC67A3F82}"/>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6" name="Footer Placeholder 5">
            <a:extLst>
              <a:ext uri="{FF2B5EF4-FFF2-40B4-BE49-F238E27FC236}">
                <a16:creationId xmlns:a16="http://schemas.microsoft.com/office/drawing/2014/main" id="{B679E617-6C3B-0078-E4BD-8A31EC2CC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A73E8-4F36-F812-0BAA-4A394FCCE515}"/>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72333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EAB7-8DDA-5ED9-50BB-D168F884B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7AEDD6-6F59-7CC6-A4A7-84FC24447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16CBB6-C6E3-AA3B-8414-849AF3286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ECAC87-F4D7-85C7-D1B5-413E05A1B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C8D27-60D8-9054-E5E9-6A8138A29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05DA41-5601-228C-A9B2-861B14470FD8}"/>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8" name="Footer Placeholder 7">
            <a:extLst>
              <a:ext uri="{FF2B5EF4-FFF2-40B4-BE49-F238E27FC236}">
                <a16:creationId xmlns:a16="http://schemas.microsoft.com/office/drawing/2014/main" id="{9A5D9778-A4B3-31C4-97A3-B050DE0809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9852D-FE81-5F61-CFBD-77DB642039C6}"/>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60635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CFE1-7114-2F86-F8D9-EF3472CF5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EEEDA-2B5C-5CD8-8051-58EB4AB5D3E1}"/>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4" name="Footer Placeholder 3">
            <a:extLst>
              <a:ext uri="{FF2B5EF4-FFF2-40B4-BE49-F238E27FC236}">
                <a16:creationId xmlns:a16="http://schemas.microsoft.com/office/drawing/2014/main" id="{434C7AED-FCCA-5940-D2A5-1F7B4E8B9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247564-9005-F807-AEC4-39375F941F02}"/>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208698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4C918-AD57-2EA6-9C78-0CF76610D0F2}"/>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3" name="Footer Placeholder 2">
            <a:extLst>
              <a:ext uri="{FF2B5EF4-FFF2-40B4-BE49-F238E27FC236}">
                <a16:creationId xmlns:a16="http://schemas.microsoft.com/office/drawing/2014/main" id="{E81AE75E-2672-5CA3-9F7B-5F44C90761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B5ECFE-B6E8-07EE-BAC3-38D8F0F9549D}"/>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228899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7B25-5845-AEF0-82FD-82070C23F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E57FB-DE14-6A09-B2FA-27933412F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5412C8-3ED7-A25F-7DDD-130144947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90BF6-EC35-0986-9BC8-A375CBAB8502}"/>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6" name="Footer Placeholder 5">
            <a:extLst>
              <a:ext uri="{FF2B5EF4-FFF2-40B4-BE49-F238E27FC236}">
                <a16:creationId xmlns:a16="http://schemas.microsoft.com/office/drawing/2014/main" id="{A065B13C-76CE-ED48-E186-D8D8843C5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2ABAF-F275-6C4C-39D5-84DCED08B30E}"/>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312253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A46F-3B93-9CD6-32EB-3C726E7E7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06FD6-984E-39C8-42F4-07F7E09BD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EAA130-B55B-A3B6-99BD-8E2322DEB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6E523-7002-E7CC-000A-81348C044ADA}"/>
              </a:ext>
            </a:extLst>
          </p:cNvPr>
          <p:cNvSpPr>
            <a:spLocks noGrp="1"/>
          </p:cNvSpPr>
          <p:nvPr>
            <p:ph type="dt" sz="half" idx="10"/>
          </p:nvPr>
        </p:nvSpPr>
        <p:spPr/>
        <p:txBody>
          <a:bodyPr/>
          <a:lstStyle/>
          <a:p>
            <a:fld id="{44900384-D806-4192-BB21-6A5509F7D4F4}" type="datetimeFigureOut">
              <a:rPr lang="en-US" smtClean="0"/>
              <a:t>11/27/2024</a:t>
            </a:fld>
            <a:endParaRPr lang="en-US"/>
          </a:p>
        </p:txBody>
      </p:sp>
      <p:sp>
        <p:nvSpPr>
          <p:cNvPr id="6" name="Footer Placeholder 5">
            <a:extLst>
              <a:ext uri="{FF2B5EF4-FFF2-40B4-BE49-F238E27FC236}">
                <a16:creationId xmlns:a16="http://schemas.microsoft.com/office/drawing/2014/main" id="{9BF70516-D009-A0E3-9D62-7205D50FE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E5643-FB71-9AD4-7D76-CF6F6F518D18}"/>
              </a:ext>
            </a:extLst>
          </p:cNvPr>
          <p:cNvSpPr>
            <a:spLocks noGrp="1"/>
          </p:cNvSpPr>
          <p:nvPr>
            <p:ph type="sldNum" sz="quarter" idx="12"/>
          </p:nvPr>
        </p:nvSpPr>
        <p:spPr/>
        <p:txBody>
          <a:bodyPr/>
          <a:lstStyle/>
          <a:p>
            <a:fld id="{BD32ACE5-FA45-4F5E-8C9F-F3ADEB52DEC6}" type="slidenum">
              <a:rPr lang="en-US" smtClean="0"/>
              <a:t>‹#›</a:t>
            </a:fld>
            <a:endParaRPr lang="en-US"/>
          </a:p>
        </p:txBody>
      </p:sp>
    </p:spTree>
    <p:extLst>
      <p:ext uri="{BB962C8B-B14F-4D97-AF65-F5344CB8AC3E}">
        <p14:creationId xmlns:p14="http://schemas.microsoft.com/office/powerpoint/2010/main" val="179082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70C9C-D4BC-71CF-0D06-05A66094F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DF469C-5A32-394F-B972-B80D1B568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14E63-2533-80B0-E78C-DA2D8B806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00384-D806-4192-BB21-6A5509F7D4F4}" type="datetimeFigureOut">
              <a:rPr lang="en-US" smtClean="0"/>
              <a:t>11/27/2024</a:t>
            </a:fld>
            <a:endParaRPr lang="en-US"/>
          </a:p>
        </p:txBody>
      </p:sp>
      <p:sp>
        <p:nvSpPr>
          <p:cNvPr id="5" name="Footer Placeholder 4">
            <a:extLst>
              <a:ext uri="{FF2B5EF4-FFF2-40B4-BE49-F238E27FC236}">
                <a16:creationId xmlns:a16="http://schemas.microsoft.com/office/drawing/2014/main" id="{283F8205-BFB1-4304-B9D8-DF41A3C59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2B79E8-82B3-C355-5A76-6002347FB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2ACE5-FA45-4F5E-8C9F-F3ADEB52DEC6}" type="slidenum">
              <a:rPr lang="en-US" smtClean="0"/>
              <a:t>‹#›</a:t>
            </a:fld>
            <a:endParaRPr lang="en-US"/>
          </a:p>
        </p:txBody>
      </p:sp>
    </p:spTree>
    <p:extLst>
      <p:ext uri="{BB962C8B-B14F-4D97-AF65-F5344CB8AC3E}">
        <p14:creationId xmlns:p14="http://schemas.microsoft.com/office/powerpoint/2010/main" val="3725175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9C74-70A5-D962-AE91-DA364B01BEF8}"/>
              </a:ext>
            </a:extLst>
          </p:cNvPr>
          <p:cNvSpPr>
            <a:spLocks noGrp="1"/>
          </p:cNvSpPr>
          <p:nvPr>
            <p:ph type="ctrTitle"/>
          </p:nvPr>
        </p:nvSpPr>
        <p:spPr/>
        <p:txBody>
          <a:bodyPr>
            <a:normAutofit/>
          </a:bodyPr>
          <a:lstStyle/>
          <a:p>
            <a:r>
              <a:rPr lang="en-US" sz="2800" b="1" dirty="0"/>
              <a:t> Exploratory Data Analysis on Film Data Using PostgreSQL</a:t>
            </a:r>
          </a:p>
        </p:txBody>
      </p:sp>
      <p:sp>
        <p:nvSpPr>
          <p:cNvPr id="3" name="Subtitle 2">
            <a:extLst>
              <a:ext uri="{FF2B5EF4-FFF2-40B4-BE49-F238E27FC236}">
                <a16:creationId xmlns:a16="http://schemas.microsoft.com/office/drawing/2014/main" id="{8B00AEC3-A1D9-7504-79CE-0B3CC5F2E9C0}"/>
              </a:ext>
            </a:extLst>
          </p:cNvPr>
          <p:cNvSpPr>
            <a:spLocks noGrp="1"/>
          </p:cNvSpPr>
          <p:nvPr>
            <p:ph type="subTitle" idx="1"/>
          </p:nvPr>
        </p:nvSpPr>
        <p:spPr/>
        <p:txBody>
          <a:bodyPr/>
          <a:lstStyle/>
          <a:p>
            <a:r>
              <a:rPr lang="en-US" b="1" dirty="0"/>
              <a:t>BY</a:t>
            </a:r>
          </a:p>
          <a:p>
            <a:r>
              <a:rPr lang="en-US" b="1" dirty="0"/>
              <a:t>ONIFADE STEPHEN MUYIWA</a:t>
            </a:r>
          </a:p>
        </p:txBody>
      </p:sp>
    </p:spTree>
    <p:extLst>
      <p:ext uri="{BB962C8B-B14F-4D97-AF65-F5344CB8AC3E}">
        <p14:creationId xmlns:p14="http://schemas.microsoft.com/office/powerpoint/2010/main" val="367370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7525-701A-7D55-8637-A9F25FE90277}"/>
              </a:ext>
            </a:extLst>
          </p:cNvPr>
          <p:cNvSpPr>
            <a:spLocks noGrp="1"/>
          </p:cNvSpPr>
          <p:nvPr>
            <p:ph type="title"/>
          </p:nvPr>
        </p:nvSpPr>
        <p:spPr/>
        <p:txBody>
          <a:bodyPr>
            <a:normAutofit/>
          </a:bodyPr>
          <a:lstStyle/>
          <a:p>
            <a:r>
              <a:rPr lang="en-US" sz="1600" dirty="0"/>
              <a:t>The query identifies people in the database and counts their associated roles. However, the results indicate that each person has only one role, suggesting that there are no individuals with multiple roles in the dataset. </a:t>
            </a:r>
          </a:p>
        </p:txBody>
      </p:sp>
      <p:pic>
        <p:nvPicPr>
          <p:cNvPr id="5" name="Content Placeholder 4">
            <a:extLst>
              <a:ext uri="{FF2B5EF4-FFF2-40B4-BE49-F238E27FC236}">
                <a16:creationId xmlns:a16="http://schemas.microsoft.com/office/drawing/2014/main" id="{17D314F0-6A3B-CE8C-B792-14F43D4F4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750" y="1825625"/>
            <a:ext cx="8400499" cy="4351338"/>
          </a:xfrm>
        </p:spPr>
      </p:pic>
    </p:spTree>
    <p:extLst>
      <p:ext uri="{BB962C8B-B14F-4D97-AF65-F5344CB8AC3E}">
        <p14:creationId xmlns:p14="http://schemas.microsoft.com/office/powerpoint/2010/main" val="319718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FAA3-F803-1015-3F9A-CB119E865387}"/>
              </a:ext>
            </a:extLst>
          </p:cNvPr>
          <p:cNvSpPr>
            <a:spLocks noGrp="1"/>
          </p:cNvSpPr>
          <p:nvPr>
            <p:ph type="title"/>
          </p:nvPr>
        </p:nvSpPr>
        <p:spPr/>
        <p:txBody>
          <a:bodyPr>
            <a:normAutofit/>
          </a:bodyPr>
          <a:lstStyle/>
          <a:p>
            <a:r>
              <a:rPr lang="en-US" sz="1600" dirty="0"/>
              <a:t>The query displays all individuals from the database along with the count of their roles, sorted by role count. </a:t>
            </a:r>
          </a:p>
        </p:txBody>
      </p:sp>
      <p:pic>
        <p:nvPicPr>
          <p:cNvPr id="9" name="Content Placeholder 8">
            <a:extLst>
              <a:ext uri="{FF2B5EF4-FFF2-40B4-BE49-F238E27FC236}">
                <a16:creationId xmlns:a16="http://schemas.microsoft.com/office/drawing/2014/main" id="{E0653950-AB12-CCFA-1BEB-DB67A4D62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210" y="1825625"/>
            <a:ext cx="9005580" cy="4351338"/>
          </a:xfrm>
        </p:spPr>
      </p:pic>
    </p:spTree>
    <p:extLst>
      <p:ext uri="{BB962C8B-B14F-4D97-AF65-F5344CB8AC3E}">
        <p14:creationId xmlns:p14="http://schemas.microsoft.com/office/powerpoint/2010/main" val="163467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2CEC-BDCA-4EC1-B372-6A128B3C2274}"/>
              </a:ext>
            </a:extLst>
          </p:cNvPr>
          <p:cNvSpPr>
            <a:spLocks noGrp="1"/>
          </p:cNvSpPr>
          <p:nvPr>
            <p:ph type="title"/>
          </p:nvPr>
        </p:nvSpPr>
        <p:spPr/>
        <p:txBody>
          <a:bodyPr>
            <a:normAutofit/>
          </a:bodyPr>
          <a:lstStyle/>
          <a:p>
            <a:r>
              <a:rPr lang="en-US" sz="1600" dirty="0"/>
              <a:t>This analysis determines the number of living individuals by checking for those who do not have a death date recorded.</a:t>
            </a:r>
          </a:p>
        </p:txBody>
      </p:sp>
      <p:pic>
        <p:nvPicPr>
          <p:cNvPr id="5" name="Content Placeholder 4">
            <a:extLst>
              <a:ext uri="{FF2B5EF4-FFF2-40B4-BE49-F238E27FC236}">
                <a16:creationId xmlns:a16="http://schemas.microsoft.com/office/drawing/2014/main" id="{5655B363-2CE1-ADFB-3614-9D3699702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938" y="1825625"/>
            <a:ext cx="9218124" cy="4351338"/>
          </a:xfrm>
        </p:spPr>
      </p:pic>
    </p:spTree>
    <p:extLst>
      <p:ext uri="{BB962C8B-B14F-4D97-AF65-F5344CB8AC3E}">
        <p14:creationId xmlns:p14="http://schemas.microsoft.com/office/powerpoint/2010/main" val="117132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6825-3996-D871-E2BD-BE72E17DC479}"/>
              </a:ext>
            </a:extLst>
          </p:cNvPr>
          <p:cNvSpPr>
            <a:spLocks noGrp="1"/>
          </p:cNvSpPr>
          <p:nvPr>
            <p:ph type="title"/>
          </p:nvPr>
        </p:nvSpPr>
        <p:spPr/>
        <p:txBody>
          <a:bodyPr>
            <a:normAutofit/>
          </a:bodyPr>
          <a:lstStyle/>
          <a:p>
            <a:r>
              <a:rPr lang="en-US" sz="1600" dirty="0"/>
              <a:t>This analysis show the average number of users and critic we have in the data base </a:t>
            </a:r>
          </a:p>
        </p:txBody>
      </p:sp>
      <p:pic>
        <p:nvPicPr>
          <p:cNvPr id="5" name="Content Placeholder 4">
            <a:extLst>
              <a:ext uri="{FF2B5EF4-FFF2-40B4-BE49-F238E27FC236}">
                <a16:creationId xmlns:a16="http://schemas.microsoft.com/office/drawing/2014/main" id="{C7E07AB9-4F72-B857-E561-C47C6216E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617" y="1825625"/>
            <a:ext cx="10058765" cy="4351338"/>
          </a:xfrm>
        </p:spPr>
      </p:pic>
    </p:spTree>
    <p:extLst>
      <p:ext uri="{BB962C8B-B14F-4D97-AF65-F5344CB8AC3E}">
        <p14:creationId xmlns:p14="http://schemas.microsoft.com/office/powerpoint/2010/main" val="21208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DA9F-250B-9014-6124-7165B123110F}"/>
              </a:ext>
            </a:extLst>
          </p:cNvPr>
          <p:cNvSpPr>
            <a:spLocks noGrp="1"/>
          </p:cNvSpPr>
          <p:nvPr>
            <p:ph type="title"/>
          </p:nvPr>
        </p:nvSpPr>
        <p:spPr/>
        <p:txBody>
          <a:bodyPr>
            <a:normAutofit/>
          </a:bodyPr>
          <a:lstStyle/>
          <a:p>
            <a:r>
              <a:rPr lang="en-US" sz="1600" dirty="0"/>
              <a:t>The analysis below shows the highest of users available in the database.</a:t>
            </a:r>
          </a:p>
        </p:txBody>
      </p:sp>
      <p:pic>
        <p:nvPicPr>
          <p:cNvPr id="5" name="Content Placeholder 4">
            <a:extLst>
              <a:ext uri="{FF2B5EF4-FFF2-40B4-BE49-F238E27FC236}">
                <a16:creationId xmlns:a16="http://schemas.microsoft.com/office/drawing/2014/main" id="{D734C2BF-0B29-54DD-00BA-6723A3D03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730" y="1825625"/>
            <a:ext cx="9080539" cy="4351338"/>
          </a:xfrm>
        </p:spPr>
      </p:pic>
    </p:spTree>
    <p:extLst>
      <p:ext uri="{BB962C8B-B14F-4D97-AF65-F5344CB8AC3E}">
        <p14:creationId xmlns:p14="http://schemas.microsoft.com/office/powerpoint/2010/main" val="37356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F98D-2EC4-8C84-77CE-91BF96B3523A}"/>
              </a:ext>
            </a:extLst>
          </p:cNvPr>
          <p:cNvSpPr>
            <a:spLocks noGrp="1"/>
          </p:cNvSpPr>
          <p:nvPr>
            <p:ph type="title"/>
          </p:nvPr>
        </p:nvSpPr>
        <p:spPr/>
        <p:txBody>
          <a:bodyPr>
            <a:normAutofit/>
          </a:bodyPr>
          <a:lstStyle/>
          <a:p>
            <a:r>
              <a:rPr lang="en-US" sz="1600" dirty="0"/>
              <a:t>The analysis below shows the highest of  critic reviews available in the database.</a:t>
            </a:r>
          </a:p>
        </p:txBody>
      </p:sp>
      <p:pic>
        <p:nvPicPr>
          <p:cNvPr id="5" name="Content Placeholder 4">
            <a:extLst>
              <a:ext uri="{FF2B5EF4-FFF2-40B4-BE49-F238E27FC236}">
                <a16:creationId xmlns:a16="http://schemas.microsoft.com/office/drawing/2014/main" id="{E2A34797-1B7E-90CD-6440-483776DA2C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467" y="1825625"/>
            <a:ext cx="10021065" cy="4351338"/>
          </a:xfrm>
        </p:spPr>
      </p:pic>
    </p:spTree>
    <p:extLst>
      <p:ext uri="{BB962C8B-B14F-4D97-AF65-F5344CB8AC3E}">
        <p14:creationId xmlns:p14="http://schemas.microsoft.com/office/powerpoint/2010/main" val="187455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A3EB-161F-760D-3C0A-1CC6EBBA543C}"/>
              </a:ext>
            </a:extLst>
          </p:cNvPr>
          <p:cNvSpPr>
            <a:spLocks noGrp="1"/>
          </p:cNvSpPr>
          <p:nvPr>
            <p:ph type="title"/>
          </p:nvPr>
        </p:nvSpPr>
        <p:spPr/>
        <p:txBody>
          <a:bodyPr>
            <a:normAutofit/>
          </a:bodyPr>
          <a:lstStyle/>
          <a:p>
            <a:r>
              <a:rPr lang="en-US" sz="1800" dirty="0"/>
              <a:t>The analysis reveals that </a:t>
            </a:r>
            <a:r>
              <a:rPr lang="en-US" sz="1800" i="1" dirty="0"/>
              <a:t>The Conformist</a:t>
            </a:r>
            <a:r>
              <a:rPr lang="en-US" sz="1800" dirty="0"/>
              <a:t> has the highest number of Facebook likes. Additionally, an Excel correlation analysis between Facebook likes and IMDb scores indicates that there is no significant correlation between the two variables.</a:t>
            </a:r>
          </a:p>
        </p:txBody>
      </p:sp>
      <p:pic>
        <p:nvPicPr>
          <p:cNvPr id="5" name="Content Placeholder 4">
            <a:extLst>
              <a:ext uri="{FF2B5EF4-FFF2-40B4-BE49-F238E27FC236}">
                <a16:creationId xmlns:a16="http://schemas.microsoft.com/office/drawing/2014/main" id="{740AABD8-BDD0-F5B0-99BD-171429B5E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07" y="1690688"/>
            <a:ext cx="6300493" cy="4351338"/>
          </a:xfrm>
        </p:spPr>
      </p:pic>
      <p:pic>
        <p:nvPicPr>
          <p:cNvPr id="9" name="Picture 8">
            <a:extLst>
              <a:ext uri="{FF2B5EF4-FFF2-40B4-BE49-F238E27FC236}">
                <a16:creationId xmlns:a16="http://schemas.microsoft.com/office/drawing/2014/main" id="{59BA6784-99A9-2980-109B-C4549F9E3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734" y="1690687"/>
            <a:ext cx="5064360" cy="4802187"/>
          </a:xfrm>
          <a:prstGeom prst="rect">
            <a:avLst/>
          </a:prstGeom>
        </p:spPr>
      </p:pic>
    </p:spTree>
    <p:extLst>
      <p:ext uri="{BB962C8B-B14F-4D97-AF65-F5344CB8AC3E}">
        <p14:creationId xmlns:p14="http://schemas.microsoft.com/office/powerpoint/2010/main" val="370497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1931-1BEE-7650-F9B4-E89094FDF30D}"/>
              </a:ext>
            </a:extLst>
          </p:cNvPr>
          <p:cNvSpPr>
            <a:spLocks noGrp="1"/>
          </p:cNvSpPr>
          <p:nvPr>
            <p:ph type="title"/>
          </p:nvPr>
        </p:nvSpPr>
        <p:spPr/>
        <p:txBody>
          <a:bodyPr>
            <a:normAutofit/>
          </a:bodyPr>
          <a:lstStyle/>
          <a:p>
            <a:r>
              <a:rPr lang="en-US" sz="1600" dirty="0"/>
              <a:t>The query retrieves the top 10 highest-grossing films in the database. The results show that </a:t>
            </a:r>
            <a:r>
              <a:rPr lang="en-US" sz="1600" b="1" dirty="0"/>
              <a:t>"Star Wars: Episode VII - The Force Awakens" (2015)</a:t>
            </a:r>
            <a:r>
              <a:rPr lang="en-US" sz="1600" dirty="0"/>
              <a:t> tops the list with a gross of </a:t>
            </a:r>
            <a:r>
              <a:rPr lang="en-US" sz="1600" b="1" dirty="0"/>
              <a:t>$936,627,416</a:t>
            </a:r>
            <a:r>
              <a:rPr lang="en-US" sz="1600" dirty="0"/>
              <a:t>, followed by </a:t>
            </a:r>
            <a:r>
              <a:rPr lang="en-US" sz="1600" b="1" dirty="0"/>
              <a:t>"Avatar" (2009)</a:t>
            </a:r>
            <a:r>
              <a:rPr lang="en-US" sz="1600" dirty="0"/>
              <a:t> and </a:t>
            </a:r>
            <a:r>
              <a:rPr lang="en-US" sz="1600" b="1" dirty="0"/>
              <a:t>"Titanic" (1997)</a:t>
            </a:r>
            <a:r>
              <a:rPr lang="en-US" sz="1600" dirty="0"/>
              <a:t>.</a:t>
            </a:r>
          </a:p>
        </p:txBody>
      </p:sp>
      <p:pic>
        <p:nvPicPr>
          <p:cNvPr id="9" name="Content Placeholder 8">
            <a:extLst>
              <a:ext uri="{FF2B5EF4-FFF2-40B4-BE49-F238E27FC236}">
                <a16:creationId xmlns:a16="http://schemas.microsoft.com/office/drawing/2014/main" id="{001DB113-5C07-BB6E-5408-5F7F587C8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692" y="1825625"/>
            <a:ext cx="8812616" cy="4351338"/>
          </a:xfrm>
        </p:spPr>
      </p:pic>
    </p:spTree>
    <p:extLst>
      <p:ext uri="{BB962C8B-B14F-4D97-AF65-F5344CB8AC3E}">
        <p14:creationId xmlns:p14="http://schemas.microsoft.com/office/powerpoint/2010/main" val="40346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3CAD-C089-97ED-E1E4-9C1CFB4D60DB}"/>
              </a:ext>
            </a:extLst>
          </p:cNvPr>
          <p:cNvSpPr>
            <a:spLocks noGrp="1"/>
          </p:cNvSpPr>
          <p:nvPr>
            <p:ph type="title"/>
          </p:nvPr>
        </p:nvSpPr>
        <p:spPr/>
        <p:txBody>
          <a:bodyPr>
            <a:normAutofit/>
          </a:bodyPr>
          <a:lstStyle/>
          <a:p>
            <a:r>
              <a:rPr lang="en-US" sz="1800" dirty="0"/>
              <a:t>The query finds the number of films produced by each country and lists the top five. The </a:t>
            </a:r>
            <a:r>
              <a:rPr lang="en-US" sz="1800" b="1" dirty="0"/>
              <a:t>USA</a:t>
            </a:r>
            <a:r>
              <a:rPr lang="en-US" sz="1800" dirty="0"/>
              <a:t> leads with </a:t>
            </a:r>
            <a:r>
              <a:rPr lang="en-US" sz="1800" b="1" dirty="0"/>
              <a:t>3,750 films</a:t>
            </a:r>
            <a:r>
              <a:rPr lang="en-US" sz="1800" dirty="0"/>
              <a:t>, followed by the </a:t>
            </a:r>
            <a:r>
              <a:rPr lang="en-US" sz="1800" b="1" dirty="0"/>
              <a:t>UK</a:t>
            </a:r>
            <a:r>
              <a:rPr lang="en-US" sz="1800" dirty="0"/>
              <a:t> with </a:t>
            </a:r>
            <a:r>
              <a:rPr lang="en-US" sz="1800" b="1" dirty="0"/>
              <a:t>443 films</a:t>
            </a:r>
            <a:r>
              <a:rPr lang="en-US" sz="1800" dirty="0"/>
              <a:t>, </a:t>
            </a:r>
            <a:r>
              <a:rPr lang="en-US" sz="1800" b="1" dirty="0"/>
              <a:t>France</a:t>
            </a:r>
            <a:r>
              <a:rPr lang="en-US" sz="1800" dirty="0"/>
              <a:t> with </a:t>
            </a:r>
            <a:r>
              <a:rPr lang="en-US" sz="1800" b="1" dirty="0"/>
              <a:t>153 films</a:t>
            </a:r>
            <a:r>
              <a:rPr lang="en-US" sz="1800" dirty="0"/>
              <a:t>, </a:t>
            </a:r>
            <a:r>
              <a:rPr lang="en-US" sz="1800" b="1" dirty="0"/>
              <a:t>Canada</a:t>
            </a:r>
            <a:r>
              <a:rPr lang="en-US" sz="1800" dirty="0"/>
              <a:t> with </a:t>
            </a:r>
            <a:r>
              <a:rPr lang="en-US" sz="1800" b="1" dirty="0"/>
              <a:t>123 films</a:t>
            </a:r>
            <a:r>
              <a:rPr lang="en-US" sz="1800" dirty="0"/>
              <a:t>, </a:t>
            </a:r>
            <a:r>
              <a:rPr lang="en-US" sz="1600" dirty="0"/>
              <a:t>and </a:t>
            </a:r>
            <a:r>
              <a:rPr lang="en-US" sz="1600" b="1" dirty="0"/>
              <a:t>Germany</a:t>
            </a:r>
            <a:r>
              <a:rPr lang="en-US" sz="1600" dirty="0"/>
              <a:t> with </a:t>
            </a:r>
            <a:r>
              <a:rPr lang="en-US" sz="1600" b="1" dirty="0"/>
              <a:t>97 films</a:t>
            </a:r>
            <a:r>
              <a:rPr lang="en-US" sz="1600" dirty="0"/>
              <a:t>.</a:t>
            </a:r>
          </a:p>
        </p:txBody>
      </p:sp>
      <p:pic>
        <p:nvPicPr>
          <p:cNvPr id="5" name="Content Placeholder 4">
            <a:extLst>
              <a:ext uri="{FF2B5EF4-FFF2-40B4-BE49-F238E27FC236}">
                <a16:creationId xmlns:a16="http://schemas.microsoft.com/office/drawing/2014/main" id="{EA119C80-6387-E1AC-75B1-14C8A51AA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8281"/>
            <a:ext cx="10515600" cy="4246025"/>
          </a:xfrm>
        </p:spPr>
      </p:pic>
    </p:spTree>
    <p:extLst>
      <p:ext uri="{BB962C8B-B14F-4D97-AF65-F5344CB8AC3E}">
        <p14:creationId xmlns:p14="http://schemas.microsoft.com/office/powerpoint/2010/main" val="24035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6364-56C5-AC4B-9EF2-BEA405A551C1}"/>
              </a:ext>
            </a:extLst>
          </p:cNvPr>
          <p:cNvSpPr>
            <a:spLocks noGrp="1"/>
          </p:cNvSpPr>
          <p:nvPr>
            <p:ph type="title"/>
          </p:nvPr>
        </p:nvSpPr>
        <p:spPr/>
        <p:txBody>
          <a:bodyPr>
            <a:normAutofit/>
          </a:bodyPr>
          <a:lstStyle/>
          <a:p>
            <a:r>
              <a:rPr lang="en-US" sz="1600" dirty="0"/>
              <a:t>This query Return the top 3 languages with the highest number of available movies.</a:t>
            </a:r>
          </a:p>
        </p:txBody>
      </p:sp>
      <p:pic>
        <p:nvPicPr>
          <p:cNvPr id="5" name="Content Placeholder 4">
            <a:extLst>
              <a:ext uri="{FF2B5EF4-FFF2-40B4-BE49-F238E27FC236}">
                <a16:creationId xmlns:a16="http://schemas.microsoft.com/office/drawing/2014/main" id="{D60C81F1-9A4C-1277-5284-8DE554067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1485"/>
            <a:ext cx="10515600" cy="3459618"/>
          </a:xfrm>
        </p:spPr>
      </p:pic>
    </p:spTree>
    <p:extLst>
      <p:ext uri="{BB962C8B-B14F-4D97-AF65-F5344CB8AC3E}">
        <p14:creationId xmlns:p14="http://schemas.microsoft.com/office/powerpoint/2010/main" val="260091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5451-A7C5-91E9-2A06-B40AE00CC62F}"/>
              </a:ext>
            </a:extLst>
          </p:cNvPr>
          <p:cNvSpPr>
            <a:spLocks noGrp="1"/>
          </p:cNvSpPr>
          <p:nvPr>
            <p:ph type="title"/>
          </p:nvPr>
        </p:nvSpPr>
        <p:spPr/>
        <p:txBody>
          <a:bodyPr>
            <a:normAutofit/>
          </a:bodyPr>
          <a:lstStyle/>
          <a:p>
            <a:r>
              <a:rPr lang="en-US" sz="1600" dirty="0"/>
              <a:t>This query return the average </a:t>
            </a:r>
            <a:r>
              <a:rPr lang="en-US" sz="1600" dirty="0" err="1"/>
              <a:t>imdb</a:t>
            </a:r>
            <a:r>
              <a:rPr lang="en-US" sz="1600" dirty="0"/>
              <a:t> score for all the films in the database </a:t>
            </a:r>
          </a:p>
        </p:txBody>
      </p:sp>
      <p:pic>
        <p:nvPicPr>
          <p:cNvPr id="5" name="Content Placeholder 4">
            <a:extLst>
              <a:ext uri="{FF2B5EF4-FFF2-40B4-BE49-F238E27FC236}">
                <a16:creationId xmlns:a16="http://schemas.microsoft.com/office/drawing/2014/main" id="{B93E59E6-0056-4285-A038-9D01F4CCC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49335"/>
            <a:ext cx="10515600" cy="2903918"/>
          </a:xfrm>
        </p:spPr>
      </p:pic>
    </p:spTree>
    <p:extLst>
      <p:ext uri="{BB962C8B-B14F-4D97-AF65-F5344CB8AC3E}">
        <p14:creationId xmlns:p14="http://schemas.microsoft.com/office/powerpoint/2010/main" val="31106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DF2B-03D1-AC0C-18AA-BFBB3D38614D}"/>
              </a:ext>
            </a:extLst>
          </p:cNvPr>
          <p:cNvSpPr>
            <a:spLocks noGrp="1"/>
          </p:cNvSpPr>
          <p:nvPr>
            <p:ph type="title"/>
          </p:nvPr>
        </p:nvSpPr>
        <p:spPr/>
        <p:txBody>
          <a:bodyPr>
            <a:normAutofit/>
          </a:bodyPr>
          <a:lstStyle/>
          <a:p>
            <a:r>
              <a:rPr lang="en-US" sz="1600" dirty="0"/>
              <a:t>The analysis shows </a:t>
            </a:r>
            <a:r>
              <a:rPr lang="en-US" sz="1600" b="1" dirty="0"/>
              <a:t>Taiwan</a:t>
            </a:r>
            <a:r>
              <a:rPr lang="en-US" sz="1600" dirty="0"/>
              <a:t> leads with the highest average movie profit (~49.34M), followed by </a:t>
            </a:r>
            <a:r>
              <a:rPr lang="en-US" sz="1600" b="1" dirty="0"/>
              <a:t>South Africa</a:t>
            </a:r>
            <a:r>
              <a:rPr lang="en-US" sz="1600" dirty="0"/>
              <a:t> (~34.58M) and </a:t>
            </a:r>
            <a:r>
              <a:rPr lang="en-US" sz="1600" b="1" dirty="0"/>
              <a:t>New Zealand</a:t>
            </a:r>
            <a:r>
              <a:rPr lang="en-US" sz="1600" dirty="0"/>
              <a:t> (~22.29M). The use of averages avoids bias from outliers. These results highlight the top-performing countries in terms of movie profitability.</a:t>
            </a:r>
          </a:p>
        </p:txBody>
      </p:sp>
      <p:pic>
        <p:nvPicPr>
          <p:cNvPr id="5" name="Content Placeholder 4">
            <a:extLst>
              <a:ext uri="{FF2B5EF4-FFF2-40B4-BE49-F238E27FC236}">
                <a16:creationId xmlns:a16="http://schemas.microsoft.com/office/drawing/2014/main" id="{D6A98246-F978-874D-9B14-A0F772734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384" y="1825625"/>
            <a:ext cx="8835232" cy="4351338"/>
          </a:xfrm>
        </p:spPr>
      </p:pic>
    </p:spTree>
    <p:extLst>
      <p:ext uri="{BB962C8B-B14F-4D97-AF65-F5344CB8AC3E}">
        <p14:creationId xmlns:p14="http://schemas.microsoft.com/office/powerpoint/2010/main" val="131323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D536-1E5C-5D77-5E2C-43CE57BF7E7D}"/>
              </a:ext>
            </a:extLst>
          </p:cNvPr>
          <p:cNvSpPr>
            <a:spLocks noGrp="1"/>
          </p:cNvSpPr>
          <p:nvPr>
            <p:ph type="title"/>
          </p:nvPr>
        </p:nvSpPr>
        <p:spPr/>
        <p:txBody>
          <a:bodyPr>
            <a:normAutofit/>
          </a:bodyPr>
          <a:lstStyle/>
          <a:p>
            <a:r>
              <a:rPr lang="en-US" sz="1800" dirty="0"/>
              <a:t>The analysis shows </a:t>
            </a:r>
            <a:r>
              <a:rPr lang="en-US" sz="1800" b="1" dirty="0"/>
              <a:t>star wars; episode vii-the force awakens</a:t>
            </a:r>
            <a:r>
              <a:rPr lang="en-US" sz="1800" dirty="0"/>
              <a:t> leads with the highest profit</a:t>
            </a:r>
          </a:p>
        </p:txBody>
      </p:sp>
      <p:pic>
        <p:nvPicPr>
          <p:cNvPr id="5" name="Content Placeholder 4">
            <a:extLst>
              <a:ext uri="{FF2B5EF4-FFF2-40B4-BE49-F238E27FC236}">
                <a16:creationId xmlns:a16="http://schemas.microsoft.com/office/drawing/2014/main" id="{53C6739F-CCF3-289E-46F9-3CBA3D2566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568" y="1825625"/>
            <a:ext cx="9592864" cy="4351338"/>
          </a:xfrm>
        </p:spPr>
      </p:pic>
    </p:spTree>
    <p:extLst>
      <p:ext uri="{BB962C8B-B14F-4D97-AF65-F5344CB8AC3E}">
        <p14:creationId xmlns:p14="http://schemas.microsoft.com/office/powerpoint/2010/main" val="47063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5595-1B17-ABC7-475C-55B837E1FBC0}"/>
              </a:ext>
            </a:extLst>
          </p:cNvPr>
          <p:cNvSpPr>
            <a:spLocks noGrp="1"/>
          </p:cNvSpPr>
          <p:nvPr>
            <p:ph type="title"/>
          </p:nvPr>
        </p:nvSpPr>
        <p:spPr/>
        <p:txBody>
          <a:bodyPr>
            <a:normAutofit/>
          </a:bodyPr>
          <a:lstStyle/>
          <a:p>
            <a:r>
              <a:rPr lang="en-US" sz="1600" dirty="0"/>
              <a:t>This analysis shows that 486 people are still alive </a:t>
            </a:r>
          </a:p>
        </p:txBody>
      </p:sp>
      <p:pic>
        <p:nvPicPr>
          <p:cNvPr id="5" name="Content Placeholder 4">
            <a:extLst>
              <a:ext uri="{FF2B5EF4-FFF2-40B4-BE49-F238E27FC236}">
                <a16:creationId xmlns:a16="http://schemas.microsoft.com/office/drawing/2014/main" id="{65F83151-A430-6A83-76D3-039E96EDF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742" y="1825625"/>
            <a:ext cx="9990516" cy="4351338"/>
          </a:xfrm>
        </p:spPr>
      </p:pic>
    </p:spTree>
    <p:extLst>
      <p:ext uri="{BB962C8B-B14F-4D97-AF65-F5344CB8AC3E}">
        <p14:creationId xmlns:p14="http://schemas.microsoft.com/office/powerpoint/2010/main" val="207107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5647-20E8-C052-2DD7-FE6D03B50145}"/>
              </a:ext>
            </a:extLst>
          </p:cNvPr>
          <p:cNvSpPr>
            <a:spLocks noGrp="1"/>
          </p:cNvSpPr>
          <p:nvPr>
            <p:ph type="title"/>
          </p:nvPr>
        </p:nvSpPr>
        <p:spPr/>
        <p:txBody>
          <a:bodyPr>
            <a:normAutofit/>
          </a:bodyPr>
          <a:lstStyle/>
          <a:p>
            <a:r>
              <a:rPr lang="en-US" sz="1600" dirty="0"/>
              <a:t>This analysis show that 2009 has the highest number of movie release in a single year.</a:t>
            </a:r>
          </a:p>
        </p:txBody>
      </p:sp>
      <p:pic>
        <p:nvPicPr>
          <p:cNvPr id="5" name="Content Placeholder 4">
            <a:extLst>
              <a:ext uri="{FF2B5EF4-FFF2-40B4-BE49-F238E27FC236}">
                <a16:creationId xmlns:a16="http://schemas.microsoft.com/office/drawing/2014/main" id="{7A5F9C97-5054-7C32-3541-9FAE56AE9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237" y="1825625"/>
            <a:ext cx="10003525" cy="4351338"/>
          </a:xfrm>
        </p:spPr>
      </p:pic>
    </p:spTree>
    <p:extLst>
      <p:ext uri="{BB962C8B-B14F-4D97-AF65-F5344CB8AC3E}">
        <p14:creationId xmlns:p14="http://schemas.microsoft.com/office/powerpoint/2010/main" val="386782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396</Words>
  <Application>Microsoft Office PowerPoint</Application>
  <PresentationFormat>Widescreen</PresentationFormat>
  <Paragraphs>18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Exploratory Data Analysis on Film Data Using PostgreSQL</vt:lpstr>
      <vt:lpstr>The query retrieves the top 10 highest-grossing films in the database. The results show that "Star Wars: Episode VII - The Force Awakens" (2015) tops the list with a gross of $936,627,416, followed by "Avatar" (2009) and "Titanic" (1997).</vt:lpstr>
      <vt:lpstr>The query finds the number of films produced by each country and lists the top five. The USA leads with 3,750 films, followed by the UK with 443 films, France with 153 films, Canada with 123 films, and Germany with 97 films.</vt:lpstr>
      <vt:lpstr>This query Return the top 3 languages with the highest number of available movies.</vt:lpstr>
      <vt:lpstr>This query return the average imdb score for all the films in the database </vt:lpstr>
      <vt:lpstr>The analysis shows Taiwan leads with the highest average movie profit (~49.34M), followed by South Africa (~34.58M) and New Zealand (~22.29M). The use of averages avoids bias from outliers. These results highlight the top-performing countries in terms of movie profitability.</vt:lpstr>
      <vt:lpstr>The analysis shows star wars; episode vii-the force awakens leads with the highest profit</vt:lpstr>
      <vt:lpstr>This analysis shows that 486 people are still alive </vt:lpstr>
      <vt:lpstr>This analysis show that 2009 has the highest number of movie release in a single year.</vt:lpstr>
      <vt:lpstr>The query identifies people in the database and counts their associated roles. However, the results indicate that each person has only one role, suggesting that there are no individuals with multiple roles in the dataset. </vt:lpstr>
      <vt:lpstr>The query displays all individuals from the database along with the count of their roles, sorted by role count. </vt:lpstr>
      <vt:lpstr>This analysis determines the number of living individuals by checking for those who do not have a death date recorded.</vt:lpstr>
      <vt:lpstr>This analysis show the average number of users and critic we have in the data base </vt:lpstr>
      <vt:lpstr>The analysis below shows the highest of users available in the database.</vt:lpstr>
      <vt:lpstr>The analysis below shows the highest of  critic reviews available in the database.</vt:lpstr>
      <vt:lpstr>The analysis reveals that The Conformist has the highest number of Facebook likes. Additionally, an Excel correlation analysis between Facebook likes and IMDb scores indicates that there is no significant correlation between the two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HomePC</dc:creator>
  <cp:lastModifiedBy>HomePC</cp:lastModifiedBy>
  <cp:revision>1</cp:revision>
  <dcterms:created xsi:type="dcterms:W3CDTF">2024-11-20T15:12:44Z</dcterms:created>
  <dcterms:modified xsi:type="dcterms:W3CDTF">2024-11-27T12:53:00Z</dcterms:modified>
</cp:coreProperties>
</file>