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614f9889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614f9889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5e27d7c7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5e27d7c7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614f9889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614f9889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6482e36f4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6482e36f4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6482e36f4_2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6482e36f4_2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6482e31a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6482e31a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5e27d7c7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5e27d7c7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653cc1c3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653cc1c3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641c5c4e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641c5c4e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28.png"/><Relationship Id="rId6" Type="http://schemas.openxmlformats.org/officeDocument/2006/relationships/image" Target="../media/image20.png"/><Relationship Id="rId7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2.png"/><Relationship Id="rId5" Type="http://schemas.openxmlformats.org/officeDocument/2006/relationships/image" Target="../media/image29.png"/><Relationship Id="rId6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23.png"/><Relationship Id="rId5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9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Relationship Id="rId7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21.png"/><Relationship Id="rId6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Seq2Seq - подход для реализации машинного перевода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71725" y="4138575"/>
            <a:ext cx="6331500" cy="5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Raleway"/>
                <a:ea typeface="Raleway"/>
                <a:cs typeface="Raleway"/>
                <a:sym typeface="Raleway"/>
              </a:rPr>
              <a:t>Гамосов Станислав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2562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/>
              <a:t>В качестве пар языков 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/>
              <a:t>для обучения моделей выбраны:</a:t>
            </a:r>
            <a:br>
              <a:rPr lang="ru" sz="4300"/>
            </a:br>
            <a:r>
              <a:rPr lang="ru" sz="4300">
                <a:solidFill>
                  <a:schemeClr val="accent5"/>
                </a:solidFill>
              </a:rPr>
              <a:t>Русский -&gt; Английский</a:t>
            </a:r>
            <a:endParaRPr sz="43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>
                <a:solidFill>
                  <a:schemeClr val="accent5"/>
                </a:solidFill>
              </a:rPr>
              <a:t>Русский -&gt; Осетинский</a:t>
            </a:r>
            <a:endParaRPr sz="4300">
              <a:solidFill>
                <a:schemeClr val="accent5"/>
              </a:solidFill>
            </a:endParaRPr>
          </a:p>
        </p:txBody>
      </p:sp>
      <p:grpSp>
        <p:nvGrpSpPr>
          <p:cNvPr id="166" name="Google Shape;166;p22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167" name="Google Shape;167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Кусок клейкой ленты, который удерживает заметку на слайде" id="168" name="Google Shape;168;p22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9" name="Google Shape;16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5963" y="3881979"/>
            <a:ext cx="589479" cy="58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9408" y="3881979"/>
            <a:ext cx="589479" cy="58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39408" y="3006575"/>
            <a:ext cx="589479" cy="58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5970" y="3006575"/>
            <a:ext cx="589479" cy="589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2"/>
          <p:cNvCxnSpPr>
            <a:stCxn id="172" idx="3"/>
            <a:endCxn id="171" idx="1"/>
          </p:cNvCxnSpPr>
          <p:nvPr/>
        </p:nvCxnSpPr>
        <p:spPr>
          <a:xfrm>
            <a:off x="7735449" y="3301311"/>
            <a:ext cx="303900" cy="0"/>
          </a:xfrm>
          <a:prstGeom prst="straightConnector1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2"/>
          <p:cNvCxnSpPr>
            <a:stCxn id="169" idx="3"/>
            <a:endCxn id="170" idx="1"/>
          </p:cNvCxnSpPr>
          <p:nvPr/>
        </p:nvCxnSpPr>
        <p:spPr>
          <a:xfrm>
            <a:off x="7735442" y="4176714"/>
            <a:ext cx="303900" cy="0"/>
          </a:xfrm>
          <a:prstGeom prst="straightConnector1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2"/>
          <p:cNvSpPr txBox="1"/>
          <p:nvPr/>
        </p:nvSpPr>
        <p:spPr>
          <a:xfrm>
            <a:off x="7201925" y="3538913"/>
            <a:ext cx="13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ru">
                <a:latin typeface="Lato"/>
                <a:ea typeface="Lato"/>
                <a:cs typeface="Lato"/>
                <a:sym typeface="Lato"/>
              </a:rPr>
              <a:t>00 000 пар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7201900" y="4414313"/>
            <a:ext cx="13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1 878 </a:t>
            </a:r>
            <a:r>
              <a:rPr lang="ru">
                <a:latin typeface="Lato"/>
                <a:ea typeface="Lato"/>
                <a:cs typeface="Lato"/>
                <a:sym typeface="Lato"/>
              </a:rPr>
              <a:t>пар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387488" y="418725"/>
            <a:ext cx="3891300" cy="6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600"/>
              <a:t>BLEU-Score</a:t>
            </a:r>
            <a:endParaRPr sz="4600"/>
          </a:p>
        </p:txBody>
      </p:sp>
      <p:sp>
        <p:nvSpPr>
          <p:cNvPr id="182" name="Google Shape;182;p23"/>
          <p:cNvSpPr txBox="1"/>
          <p:nvPr/>
        </p:nvSpPr>
        <p:spPr>
          <a:xfrm>
            <a:off x="387500" y="2048400"/>
            <a:ext cx="4293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Оригинал: Хорошо, огромное вам спасибо.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Перевод: Хорз, стыр бузныг уын.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Кандидат 1: Афтæ уæд, стыр бузныг уын.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Кандидат 2: Хорз, стыр бузныг у.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{&quot;aid&quot;:null,&quot;id&quot;:&quot;7&quot;,&quot;backgroundColorModified&quot;:null,&quot;type&quot;:&quot;$$&quot;,&quot;code&quot;:&quot;$$BLEU_{3}=\\frac{0+0+1}{3}=0.3333$$&quot;,&quot;font&quot;:{&quot;size&quot;:12,&quot;color&quot;:&quot;#ffffff&quot;,&quot;family&quot;:&quot;Arial&quot;},&quot;backgroundColor&quot;:&quot;#353535&quot;,&quot;ts&quot;:1656002644256,&quot;cs&quot;:&quot;7NG2ztZtonl2mGFiSQ+o8A==&quot;,&quot;size&quot;:{&quot;width&quot;:245,&quot;height&quot;:38.600000000000016}}"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00" y="4269675"/>
            <a:ext cx="3527724" cy="55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BLEU_{n}=\\frac{\\sum_{n-gram∈pred}^{}count_{ref}\\left(n-gram\\right)}{\\sum_{n-gramm∈pred}^{}count\\left(n-gram\\right)}$$&quot;,&quot;id&quot;:&quot;8&quot;,&quot;font&quot;:{&quot;color&quot;:&quot;#ffffff&quot;,&quot;family&quot;:&quot;Arial&quot;,&quot;size&quot;:12},&quot;aid&quot;:null,&quot;backgroundColorModified&quot;:null,&quot;type&quot;:&quot;$$&quot;,&quot;backgroundColor&quot;:&quot;#353535&quot;,&quot;ts&quot;:1656002872377,&quot;cs&quot;:&quot;SaJd2qrJhyABwvv3qm9V+g==&quot;,&quot;size&quot;:{&quot;width&quot;:360.6666666666667,&quot;height&quot;:52.333333333333336}}" id="184" name="Google Shape;1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7550" y="1164863"/>
            <a:ext cx="6088906" cy="88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 txBox="1"/>
          <p:nvPr/>
        </p:nvSpPr>
        <p:spPr>
          <a:xfrm>
            <a:off x="387500" y="3007575"/>
            <a:ext cx="4293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Пример BLUE-Score (3-грамм) для Кандидата 1: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</a:rPr>
              <a:t>❎ - афтæ уæд стыр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</a:rPr>
              <a:t>❎ - уæд стыр бузныг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</a:rPr>
              <a:t>✅ - стыр бузныг уын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4681100" y="3007575"/>
            <a:ext cx="4293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Пример BLUE-Score (3-грамм) для Кандидата 2: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</a:rPr>
              <a:t>❎ - хорз стыр бузныг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</a:rPr>
              <a:t>✅ - стыр бузныг у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{&quot;code&quot;:&quot;$$BLEU_{3}=\\frac{0+1}{2}=0.5$$&quot;,&quot;id&quot;:&quot;9&quot;,&quot;type&quot;:&quot;$$&quot;,&quot;backgroundColorModified&quot;:null,&quot;aid&quot;:null,&quot;font&quot;:{&quot;size&quot;:12,&quot;family&quot;:&quot;Arial&quot;,&quot;color&quot;:&quot;#ffffff&quot;},&quot;backgroundColor&quot;:&quot;#353535&quot;,&quot;ts&quot;:1656003098308,&quot;cs&quot;:&quot;VCLehvHKRK/Xrb5e8/8png==&quot;,&quot;size&quot;:{&quot;width&quot;:184.33333333333334,&quot;height&quot;:38.166666666666664}}" id="187" name="Google Shape;18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1100" y="4232850"/>
            <a:ext cx="2684251" cy="5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999087" y="-1999080"/>
            <a:ext cx="5148301" cy="914647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 txBox="1"/>
          <p:nvPr>
            <p:ph type="title"/>
          </p:nvPr>
        </p:nvSpPr>
        <p:spPr>
          <a:xfrm>
            <a:off x="270900" y="76200"/>
            <a:ext cx="8602200" cy="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/>
              <a:t>Таблица результатов</a:t>
            </a:r>
            <a:endParaRPr b="0" sz="2500"/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238" y="730525"/>
            <a:ext cx="8731524" cy="447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4319" y="1058875"/>
            <a:ext cx="7395351" cy="12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4330" y="2427748"/>
            <a:ext cx="7395351" cy="2494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Конец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290550" y="331979"/>
            <a:ext cx="62442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Seq2Seq Model</a:t>
            </a:r>
            <a:endParaRPr sz="2200"/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6425" y="588900"/>
            <a:ext cx="9496825" cy="466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800" y="782750"/>
            <a:ext cx="4884463" cy="23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4800" y="2680100"/>
            <a:ext cx="5120125" cy="237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6"/>
          <p:cNvSpPr txBox="1"/>
          <p:nvPr/>
        </p:nvSpPr>
        <p:spPr>
          <a:xfrm>
            <a:off x="5903288" y="1284638"/>
            <a:ext cx="187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latin typeface="Lato"/>
                <a:ea typeface="Lato"/>
                <a:cs typeface="Lato"/>
                <a:sym typeface="Lato"/>
              </a:rPr>
              <a:t>LSTM</a:t>
            </a:r>
            <a:endParaRPr b="1"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1282850" y="3464613"/>
            <a:ext cx="187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latin typeface="Lato"/>
                <a:ea typeface="Lato"/>
                <a:cs typeface="Lato"/>
                <a:sym typeface="Lato"/>
              </a:rPr>
              <a:t>GRU</a:t>
            </a:r>
            <a:endParaRPr b="1" sz="4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88" y="162725"/>
            <a:ext cx="801342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усок клейкой ленты, который удерживает заметку на слайде" id="79" name="Google Shape;79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7">
            <a:off x="3930216" y="236213"/>
            <a:ext cx="1283573" cy="45597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1724400" y="629775"/>
            <a:ext cx="56952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Постановка задачи NMT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1116900" y="1392375"/>
            <a:ext cx="69102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1300">
                <a:latin typeface="Raleway"/>
                <a:ea typeface="Raleway"/>
                <a:cs typeface="Raleway"/>
                <a:sym typeface="Raleway"/>
              </a:rPr>
              <a:t>Нейронный машинный перевод</a:t>
            </a:r>
            <a:r>
              <a:rPr lang="ru" sz="1300">
                <a:latin typeface="Raleway"/>
                <a:ea typeface="Raleway"/>
                <a:cs typeface="Raleway"/>
                <a:sym typeface="Raleway"/>
              </a:rPr>
              <a:t> (NMT, Neural Machine Translation) - это радикальный новый подход к машинному переводу. Подход используют единую большую нейронную сеть для моделирования всего процесса перевода, избавляя от необходимости чрезмерного проектирования </a:t>
            </a:r>
            <a:r>
              <a:rPr lang="ru" sz="1300">
                <a:latin typeface="Raleway"/>
                <a:ea typeface="Raleway"/>
                <a:cs typeface="Raleway"/>
                <a:sym typeface="Raleway"/>
              </a:rPr>
              <a:t>лингвистических</a:t>
            </a:r>
            <a:r>
              <a:rPr lang="ru" sz="1300">
                <a:latin typeface="Raleway"/>
                <a:ea typeface="Raleway"/>
                <a:cs typeface="Raleway"/>
                <a:sym typeface="Raleway"/>
              </a:rPr>
              <a:t> функций.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8744" y="2367975"/>
            <a:ext cx="3318549" cy="513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X=\\left\\{x_{0},x_{1},x_{2},...,x_{n}\\right\\}$$&quot;,&quot;font&quot;:{&quot;family&quot;:&quot;Arial&quot;,&quot;color&quot;:&quot;#000000&quot;,&quot;size&quot;:12},&quot;backgroundColor&quot;:&quot;#F46524&quot;,&quot;id&quot;:&quot;1&quot;,&quot;type&quot;:&quot;$$&quot;,&quot;aid&quot;:null,&quot;backgroundColorModified&quot;:null,&quot;ts&quot;:1651152467178,&quot;cs&quot;:&quot;W1CeYiH/v4GwE7NrbRJNBQ==&quot;,&quot;size&quot;:{&quot;width&quot;:191.16666666666666,&quot;height&quot;:18.833333333333332}}" id="83" name="Google Shape;8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9693" y="2896238"/>
            <a:ext cx="1820863" cy="17938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/>
          <p:nvPr/>
        </p:nvSpPr>
        <p:spPr>
          <a:xfrm>
            <a:off x="3280556" y="2818825"/>
            <a:ext cx="260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- </a:t>
            </a: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Входная последовательность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3280556" y="3079138"/>
            <a:ext cx="260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- Выходная последовательность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{&quot;code&quot;:&quot;$$Y=\\left\\{y_{0},y_{1},y_{2},...,y_{m}\\right\\}$$&quot;,&quot;font&quot;:{&quot;color&quot;:&quot;#000000&quot;,&quot;size&quot;:12,&quot;family&quot;:&quot;Arial&quot;},&quot;id&quot;:&quot;2&quot;,&quot;aid&quot;:null,&quot;backgroundColorModified&quot;:null,&quot;type&quot;:&quot;$$&quot;,&quot;backgroundColor&quot;:&quot;#F46524&quot;,&quot;ts&quot;:1651152580599,&quot;cs&quot;:&quot;wUWcoJaB1Kl5kKQFMJftOg==&quot;,&quot;size&quot;:{&quot;width&quot;:187,&quot;height&quot;:18.833333333333332}}" id="86" name="Google Shape;8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79543" y="3188125"/>
            <a:ext cx="1781175" cy="179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font&quot;:{&quot;size&quot;:12,&quot;family&quot;:&quot;Arial&quot;,&quot;color&quot;:&quot;#000000&quot;},&quot;backgroundColor&quot;:&quot;#F46524&quot;,&quot;backgroundColorModified&quot;:null,&quot;code&quot;:&quot;$$\\theta$$&quot;,&quot;aid&quot;:null,&quot;id&quot;:&quot;3&quot;,&quot;ts&quot;:1651152644694,&quot;cs&quot;:&quot;fgPv1RqBUlPzULkDgSpr5A==&quot;,&quot;size&quot;:{&quot;width&quot;:8.166666666666666,&quot;height&quot;:13.5}}" id="87" name="Google Shape;8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83881" y="3487875"/>
            <a:ext cx="77788" cy="12858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 txBox="1"/>
          <p:nvPr/>
        </p:nvSpPr>
        <p:spPr>
          <a:xfrm>
            <a:off x="3284464" y="3367525"/>
            <a:ext cx="246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- Параметры модели</a:t>
            </a: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20600" y="3736822"/>
            <a:ext cx="4287325" cy="9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88" y="162725"/>
            <a:ext cx="8670825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 txBox="1"/>
          <p:nvPr>
            <p:ph idx="4294967295" type="title"/>
          </p:nvPr>
        </p:nvSpPr>
        <p:spPr>
          <a:xfrm>
            <a:off x="781775" y="723700"/>
            <a:ext cx="52488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600">
                <a:solidFill>
                  <a:schemeClr val="dk1"/>
                </a:solidFill>
              </a:rPr>
              <a:t>Концепция Seq2Seq</a:t>
            </a:r>
            <a:endParaRPr sz="2400"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2738" y="1943925"/>
            <a:ext cx="6242175" cy="277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>
            <p:ph idx="4294967295" type="title"/>
          </p:nvPr>
        </p:nvSpPr>
        <p:spPr>
          <a:xfrm>
            <a:off x="781775" y="1390700"/>
            <a:ext cx="7664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600"/>
              <a:t>Seq2Seq</a:t>
            </a:r>
            <a:r>
              <a:rPr b="0" lang="ru" sz="1600"/>
              <a:t> - это семейство подходов машинного обучения, используемых для обработки последовательностей.</a:t>
            </a:r>
            <a:endParaRPr b="0" sz="1600"/>
          </a:p>
        </p:txBody>
      </p:sp>
      <p:pic>
        <p:nvPicPr>
          <p:cNvPr descr="Кусок клейкой ленты, который удерживает заметку на слайде" id="98" name="Google Shape;98;p15"/>
          <p:cNvPicPr preferRelativeResize="0"/>
          <p:nvPr/>
        </p:nvPicPr>
        <p:blipFill rotWithShape="1">
          <a:blip r:embed="rId5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88" y="162725"/>
            <a:ext cx="8670825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996452" y="672500"/>
            <a:ext cx="6174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RNN - Recurrent Neural Network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6563" y="2176397"/>
            <a:ext cx="6095125" cy="171982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>
            <p:ph idx="4294967295" type="title"/>
          </p:nvPr>
        </p:nvSpPr>
        <p:spPr>
          <a:xfrm>
            <a:off x="781775" y="1321950"/>
            <a:ext cx="75447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000000"/>
                </a:solidFill>
              </a:rPr>
              <a:t>Рекуррентные Нейронные Сети</a:t>
            </a:r>
            <a:r>
              <a:rPr b="0" lang="ru" sz="1600">
                <a:solidFill>
                  <a:srgbClr val="000000"/>
                </a:solidFill>
              </a:rPr>
              <a:t> - это нелинейная динамическая система, которая сопоставляет последовательности с последовательностями. </a:t>
            </a:r>
            <a:endParaRPr b="0" sz="1600"/>
          </a:p>
        </p:txBody>
      </p:sp>
      <p:pic>
        <p:nvPicPr>
          <p:cNvPr descr="{&quot;id&quot;:&quot;4&quot;,&quot;code&quot;:&quot;$$x_{t},y_{t}$$&quot;,&quot;backgroundColor&quot;:&quot;#F46524&quot;,&quot;font&quot;:{&quot;family&quot;:&quot;Arial&quot;,&quot;color&quot;:&quot;#000000&quot;,&quot;size&quot;:12},&quot;aid&quot;:null,&quot;type&quot;:&quot;$$&quot;,&quot;backgroundColorModified&quot;:null,&quot;ts&quot;:1651153834409,&quot;cs&quot;:&quot;BH0MMfTPLTqE0AgpNRQQ5w==&quot;,&quot;size&quot;:{&quot;width&quot;:37.833333333333336,&quot;height&quot;:12.166666666666666}}" id="107" name="Google Shape;10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9738" y="4189325"/>
            <a:ext cx="360363" cy="11588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idx="4294967295" type="title"/>
          </p:nvPr>
        </p:nvSpPr>
        <p:spPr>
          <a:xfrm>
            <a:off x="1300488" y="4037725"/>
            <a:ext cx="34884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ru" sz="1200">
                <a:solidFill>
                  <a:srgbClr val="000000"/>
                </a:solidFill>
              </a:rPr>
              <a:t>- Входная и выходная последовательность</a:t>
            </a:r>
            <a:endParaRPr b="0" sz="1200"/>
          </a:p>
        </p:txBody>
      </p:sp>
      <p:pic>
        <p:nvPicPr>
          <p:cNvPr descr="{&quot;type&quot;:&quot;$$&quot;,&quot;id&quot;:&quot;5&quot;,&quot;backgroundColorModified&quot;:null,&quot;backgroundColor&quot;:&quot;#F46524&quot;,&quot;aid&quot;:null,&quot;code&quot;:&quot;$$h_{t}$$&quot;,&quot;font&quot;:{&quot;size&quot;:12,&quot;family&quot;:&quot;Arial&quot;,&quot;color&quot;:&quot;#000000&quot;},&quot;ts&quot;:1651153980403,&quot;cs&quot;:&quot;nLkHmgw6vnYbDTjMpRknLg==&quot;,&quot;size&quot;:{&quot;width&quot;:14.5,&quot;height&quot;:16.166666666666668}}" id="109" name="Google Shape;10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0763" y="4170275"/>
            <a:ext cx="138113" cy="153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>
            <p:ph idx="4294967295" type="title"/>
          </p:nvPr>
        </p:nvSpPr>
        <p:spPr>
          <a:xfrm>
            <a:off x="4788888" y="4037725"/>
            <a:ext cx="18189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ru" sz="1200">
                <a:solidFill>
                  <a:srgbClr val="000000"/>
                </a:solidFill>
              </a:rPr>
              <a:t>- Скрытые состояния</a:t>
            </a:r>
            <a:endParaRPr b="0" sz="1200"/>
          </a:p>
        </p:txBody>
      </p:sp>
      <p:pic>
        <p:nvPicPr>
          <p:cNvPr descr="{&quot;font&quot;:{&quot;size&quot;:12,&quot;color&quot;:&quot;#000000&quot;,&quot;family&quot;:&quot;Arial&quot;},&quot;id&quot;:&quot;6&quot;,&quot;backgroundColor&quot;:&quot;#F46524&quot;,&quot;type&quot;:&quot;$$&quot;,&quot;backgroundColorModified&quot;:null,&quot;aid&quot;:null,&quot;code&quot;:&quot;$$A$$&quot;,&quot;ts&quot;:1651154046303,&quot;cs&quot;:&quot;qBb00Qm+L/3k/qVa3BBotQ==&quot;,&quot;size&quot;:{&quot;width&quot;:13.166666666666666,&quot;height&quot;:13.5}}" id="111" name="Google Shape;11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07788" y="4170275"/>
            <a:ext cx="125413" cy="12858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>
            <p:ph idx="4294967295" type="title"/>
          </p:nvPr>
        </p:nvSpPr>
        <p:spPr>
          <a:xfrm>
            <a:off x="6775075" y="4037725"/>
            <a:ext cx="13692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ru" sz="1200">
                <a:solidFill>
                  <a:srgbClr val="000000"/>
                </a:solidFill>
              </a:rPr>
              <a:t>- Ячейки RNN</a:t>
            </a:r>
            <a:endParaRPr b="0" sz="1200"/>
          </a:p>
        </p:txBody>
      </p:sp>
      <p:pic>
        <p:nvPicPr>
          <p:cNvPr descr="Кусок клейкой ленты, который удерживает заметку на слайде" id="113" name="Google Shape;113;p16"/>
          <p:cNvPicPr preferRelativeResize="0"/>
          <p:nvPr/>
        </p:nvPicPr>
        <p:blipFill rotWithShape="1">
          <a:blip r:embed="rId8">
            <a:alphaModFix/>
          </a:blip>
          <a:srcRect b="10011" l="9244" r="2118" t="5926"/>
          <a:stretch/>
        </p:blipFill>
        <p:spPr>
          <a:xfrm rot="154827">
            <a:off x="3930216" y="236213"/>
            <a:ext cx="1283573" cy="455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75" y="162725"/>
            <a:ext cx="8670825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700700" y="488925"/>
            <a:ext cx="52920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Архитектура LSTM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8238" y="2082650"/>
            <a:ext cx="6887508" cy="25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>
            <p:ph idx="4294967295" type="body"/>
          </p:nvPr>
        </p:nvSpPr>
        <p:spPr>
          <a:xfrm>
            <a:off x="583938" y="1206800"/>
            <a:ext cx="79761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ru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LSTM - Long Short-Term Memory</a:t>
            </a: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ru" sz="1200">
                <a:latin typeface="Raleway"/>
                <a:ea typeface="Raleway"/>
                <a:cs typeface="Raleway"/>
                <a:sym typeface="Raleway"/>
              </a:rPr>
              <a:t>Сети долгой краткосрочной памяти</a:t>
            </a: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 - особая разновидность архитектуры RNN, способная к обучению долговременным зависимостям. Они были представлены Зеппом Хохрайтер и Юрге</a:t>
            </a: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н</a:t>
            </a: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о</a:t>
            </a: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м</a:t>
            </a: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 Шмидхубером в 1997.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Кусок клейкой ленты, который удерживает заметку на слайде" id="122" name="Google Shape;122;p17"/>
          <p:cNvPicPr preferRelativeResize="0"/>
          <p:nvPr/>
        </p:nvPicPr>
        <p:blipFill rotWithShape="1">
          <a:blip r:embed="rId5">
            <a:alphaModFix/>
          </a:blip>
          <a:srcRect b="10011" l="9244" r="2118" t="5926"/>
          <a:stretch/>
        </p:blipFill>
        <p:spPr>
          <a:xfrm rot="154827">
            <a:off x="3930216" y="236213"/>
            <a:ext cx="1283573" cy="455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75" y="162725"/>
            <a:ext cx="8670825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700700" y="488925"/>
            <a:ext cx="52920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Архитектура GRU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950" y="2123750"/>
            <a:ext cx="7976099" cy="259281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>
            <p:ph idx="4294967295" type="body"/>
          </p:nvPr>
        </p:nvSpPr>
        <p:spPr>
          <a:xfrm>
            <a:off x="583938" y="1206800"/>
            <a:ext cx="79761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ru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GRU - Gated Recurrent Unit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ru" sz="1200">
                <a:latin typeface="Raleway"/>
                <a:ea typeface="Raleway"/>
                <a:cs typeface="Raleway"/>
                <a:sym typeface="Raleway"/>
              </a:rPr>
              <a:t>Управляемые рекуррентные блоки</a:t>
            </a: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 была предложена в 2014. Аналогично блоку LSTM, GRU имеет фильтры, которые модулируют поток информации внутри блока, однако, не имеет отдельные ячейки состояния.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Кусок клейкой ленты, который удерживает заметку на слайде" id="131" name="Google Shape;131;p18"/>
          <p:cNvPicPr preferRelativeResize="0"/>
          <p:nvPr/>
        </p:nvPicPr>
        <p:blipFill rotWithShape="1">
          <a:blip r:embed="rId5">
            <a:alphaModFix/>
          </a:blip>
          <a:srcRect b="10011" l="9244" r="2118" t="5926"/>
          <a:stretch/>
        </p:blipFill>
        <p:spPr>
          <a:xfrm rot="154827">
            <a:off x="3930216" y="236213"/>
            <a:ext cx="1283573" cy="455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63" y="162725"/>
            <a:ext cx="8670825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996438" y="665025"/>
            <a:ext cx="52920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Структура Encoder-Decoder</a:t>
            </a:r>
            <a:endParaRPr b="1" sz="2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" name="Google Shape;138;p19"/>
          <p:cNvSpPr txBox="1"/>
          <p:nvPr>
            <p:ph idx="4294967295" type="body"/>
          </p:nvPr>
        </p:nvSpPr>
        <p:spPr>
          <a:xfrm>
            <a:off x="996450" y="1519125"/>
            <a:ext cx="35757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ru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Encoder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Считывает исходную последовательность и создает ее представление.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2575" y="1519120"/>
            <a:ext cx="4065025" cy="26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>
            <p:ph idx="4294967295" type="body"/>
          </p:nvPr>
        </p:nvSpPr>
        <p:spPr>
          <a:xfrm>
            <a:off x="996450" y="2968600"/>
            <a:ext cx="35757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ru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</a:t>
            </a:r>
            <a:r>
              <a:rPr b="1" lang="ru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coder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Использует исходное представление из Encoder для генерации целевой последовательности.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8875" y="2581113"/>
            <a:ext cx="282892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88875" y="4122400"/>
            <a:ext cx="29908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усок клейкой ленты, который удерживает заметку на слайде" id="143" name="Google Shape;143;p19"/>
          <p:cNvPicPr preferRelativeResize="0"/>
          <p:nvPr/>
        </p:nvPicPr>
        <p:blipFill rotWithShape="1">
          <a:blip r:embed="rId7">
            <a:alphaModFix/>
          </a:blip>
          <a:srcRect b="10011" l="9244" r="2118" t="5926"/>
          <a:stretch/>
        </p:blipFill>
        <p:spPr>
          <a:xfrm rot="154827">
            <a:off x="3930216" y="236213"/>
            <a:ext cx="1283573" cy="455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290550" y="331972"/>
            <a:ext cx="6244200" cy="8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600"/>
              <a:t>Cross Entropy</a:t>
            </a:r>
            <a:endParaRPr sz="4600"/>
          </a:p>
        </p:txBody>
      </p:sp>
      <p:pic>
        <p:nvPicPr>
          <p:cNvPr descr="{&quot;id&quot;:&quot;10&quot;,&quot;backgroundColorModified&quot;:null,&quot;type&quot;:&quot;$$&quot;,&quot;aid&quot;:null,&quot;code&quot;:&quot;$$H\\left(p,q\\right)=-\\sum_{x∈X}^{}p\\left(x\\right)\\log_{}q\\left(x\\right)$$&quot;,&quot;backgroundColor&quot;:&quot;#353535&quot;,&quot;font&quot;:{&quot;color&quot;:&quot;#ffffff&quot;,&quot;family&quot;:&quot;Arial&quot;,&quot;size&quot;:12},&quot;ts&quot;:1656003811360,&quot;cs&quot;:&quot;f2dRB84StZLhE4tAE5vnPQ==&quot;,&quot;size&quot;:{&quot;width&quot;:229.20000000000005,&quot;height&quot;:39.199999999999996}}"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025" y="1848675"/>
            <a:ext cx="5647926" cy="96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670900" y="3063725"/>
            <a:ext cx="42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0"/>
          <p:cNvSpPr txBox="1"/>
          <p:nvPr>
            <p:ph idx="4294967295" type="body"/>
          </p:nvPr>
        </p:nvSpPr>
        <p:spPr>
          <a:xfrm>
            <a:off x="1679100" y="3155275"/>
            <a:ext cx="57858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 </a:t>
            </a:r>
            <a:r>
              <a:rPr lang="ru" sz="1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— </a:t>
            </a:r>
            <a:r>
              <a:rPr lang="ru" sz="1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вероятность наступления события в обучающих данных</a:t>
            </a:r>
            <a:endParaRPr sz="15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q — полученная вероятность модели</a:t>
            </a:r>
            <a:endParaRPr sz="15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63" y="162725"/>
            <a:ext cx="8670825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996450" y="665025"/>
            <a:ext cx="52920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Beam Search</a:t>
            </a:r>
            <a:endParaRPr b="1" sz="2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Кусок клейкой ленты, который удерживает заметку на слайде" id="158" name="Google Shape;158;p2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7">
            <a:off x="3930216" y="236213"/>
            <a:ext cx="1283573" cy="455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9379" y="1416400"/>
            <a:ext cx="5025900" cy="29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5503" y="1297125"/>
            <a:ext cx="2593874" cy="161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