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5.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57" r:id="rId3"/>
    <p:sldId id="262" r:id="rId4"/>
    <p:sldId id="277" r:id="rId5"/>
    <p:sldId id="280" r:id="rId6"/>
    <p:sldId id="265" r:id="rId7"/>
    <p:sldId id="282" r:id="rId8"/>
    <p:sldId id="279" r:id="rId9"/>
    <p:sldId id="278" r:id="rId10"/>
    <p:sldId id="281" r:id="rId11"/>
    <p:sldId id="274"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150"/>
    <a:srgbClr val="007033"/>
    <a:srgbClr val="FFCC66"/>
    <a:srgbClr val="990099"/>
    <a:srgbClr val="CC0099"/>
    <a:srgbClr val="FE9202"/>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576" y="78"/>
      </p:cViewPr>
      <p:guideLst>
        <p:guide orient="horz" pos="1620"/>
        <p:guide pos="2880"/>
      </p:guideLst>
    </p:cSldViewPr>
  </p:slideViewPr>
  <p:notesTextViewPr>
    <p:cViewPr>
      <p:scale>
        <a:sx n="3" d="2"/>
        <a:sy n="3" d="2"/>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9A0B-AF28-46A7-B2C6-B7FE4C365706}"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F9645-FC00-4460-9794-63CC7B46D370}" type="slidenum">
              <a:rPr lang="en-US" smtClean="0"/>
              <a:t>‹#›</a:t>
            </a:fld>
            <a:endParaRPr lang="en-US"/>
          </a:p>
        </p:txBody>
      </p:sp>
    </p:spTree>
    <p:extLst>
      <p:ext uri="{BB962C8B-B14F-4D97-AF65-F5344CB8AC3E}">
        <p14:creationId xmlns:p14="http://schemas.microsoft.com/office/powerpoint/2010/main" val="31708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F9645-FC00-4460-9794-63CC7B46D370}" type="slidenum">
              <a:rPr lang="en-US" smtClean="0"/>
              <a:t>8</a:t>
            </a:fld>
            <a:endParaRPr lang="en-US"/>
          </a:p>
        </p:txBody>
      </p:sp>
    </p:spTree>
    <p:extLst>
      <p:ext uri="{BB962C8B-B14F-4D97-AF65-F5344CB8AC3E}">
        <p14:creationId xmlns:p14="http://schemas.microsoft.com/office/powerpoint/2010/main" val="141324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 name="Freeform 11"/>
          <p:cNvSpPr/>
          <p:nvPr/>
        </p:nvSpPr>
        <p:spPr>
          <a:xfrm>
            <a:off x="-11907" y="0"/>
            <a:ext cx="8762858" cy="4941094"/>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3211693"/>
            <a:ext cx="8496943" cy="1521634"/>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0"/>
            <a:ext cx="6539684" cy="342658"/>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21350" y="219988"/>
            <a:ext cx="8525337" cy="431385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668401" y="496992"/>
            <a:ext cx="7316390" cy="2074896"/>
          </a:xfrm>
        </p:spPr>
        <p:txBody>
          <a:bodyPr anchor="b">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737297" y="2628907"/>
            <a:ext cx="7316390" cy="412750"/>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3711406" y="3433847"/>
            <a:ext cx="4607740" cy="872334"/>
          </a:xfrm>
        </p:spPr>
        <p:txBody>
          <a:bodyPr/>
          <a:lstStyle>
            <a:lvl1pPr algn="ctr">
              <a:defRPr sz="4050">
                <a:solidFill>
                  <a:schemeClr val="accent1">
                    <a:lumMod val="50000"/>
                  </a:schemeClr>
                </a:solidFill>
              </a:defRPr>
            </a:lvl1p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a:xfrm rot="21420000">
            <a:off x="-4170" y="3662268"/>
            <a:ext cx="3035429" cy="896654"/>
          </a:xfrm>
        </p:spPr>
        <p:txBody>
          <a:bodyPr vert="horz" lIns="91440" tIns="45720" rIns="91440" bIns="45720" rtlCol="0" anchor="ctr"/>
          <a:lstStyle>
            <a:lvl1pPr algn="r">
              <a:defRPr lang="en-US" sz="4050" dirty="0"/>
            </a:lvl1pPr>
          </a:lstStyle>
          <a:p>
            <a:endParaRPr lang="en-US" dirty="0"/>
          </a:p>
        </p:txBody>
      </p:sp>
      <p:sp>
        <p:nvSpPr>
          <p:cNvPr id="6" name="Slide Number Placeholder 5"/>
          <p:cNvSpPr>
            <a:spLocks noGrp="1"/>
          </p:cNvSpPr>
          <p:nvPr>
            <p:ph type="sldNum" sz="quarter" idx="12"/>
          </p:nvPr>
        </p:nvSpPr>
        <p:spPr>
          <a:xfrm rot="21420000">
            <a:off x="7388818" y="2874486"/>
            <a:ext cx="680390" cy="373853"/>
          </a:xfrm>
        </p:spPr>
        <p:txBody>
          <a:bodyPr/>
          <a:lstStyle>
            <a:lvl1pPr>
              <a:defRPr sz="1800">
                <a:solidFill>
                  <a:schemeClr val="tx1">
                    <a:lumMod val="75000"/>
                    <a:lumOff val="25000"/>
                  </a:schemeClr>
                </a:solidFill>
              </a:defRPr>
            </a:lvl1pPr>
          </a:lstStyle>
          <a:p>
            <a:fld id="{B82CCC60-E8CD-4174-8B1A-7DF615B22EEF}" type="slidenum">
              <a:rPr lang="en-US" smtClean="0"/>
              <a:pPr/>
              <a:t>‹#›</a:t>
            </a:fld>
            <a:endParaRPr lang="en-US"/>
          </a:p>
        </p:txBody>
      </p:sp>
      <p:sp>
        <p:nvSpPr>
          <p:cNvPr id="25" name="5-Point Star 24"/>
          <p:cNvSpPr/>
          <p:nvPr/>
        </p:nvSpPr>
        <p:spPr>
          <a:xfrm rot="21420000">
            <a:off x="3166039" y="3833517"/>
            <a:ext cx="386540" cy="38654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9317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3079749"/>
            <a:ext cx="7796031" cy="44163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351" y="514350"/>
            <a:ext cx="7794385" cy="2396177"/>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35" y="3527192"/>
            <a:ext cx="7796046" cy="511854"/>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2621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77" cy="2396177"/>
          </a:xfrm>
        </p:spPr>
        <p:txBody>
          <a:bodyPr anchor="ctr">
            <a:normAutofit/>
          </a:bodyPr>
          <a:lstStyle>
            <a:lvl1pPr algn="ct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35" y="3079750"/>
            <a:ext cx="7796047" cy="955205"/>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0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514350"/>
            <a:ext cx="7143765" cy="2187528"/>
          </a:xfrm>
        </p:spPr>
        <p:txBody>
          <a:bodyPr anchor="ctr">
            <a:normAutofit/>
          </a:bodyPr>
          <a:lstStyle>
            <a:lvl1pPr algn="ct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162698" y="2707524"/>
            <a:ext cx="6500967" cy="283326"/>
          </a:xfrm>
        </p:spPr>
        <p:txBody>
          <a:bodyPr anchor="t">
            <a:normAutofit/>
          </a:bodyPr>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4" name="Text Placeholder 3"/>
          <p:cNvSpPr>
            <a:spLocks noGrp="1"/>
          </p:cNvSpPr>
          <p:nvPr>
            <p:ph type="body" sz="half" idx="2"/>
          </p:nvPr>
        </p:nvSpPr>
        <p:spPr>
          <a:xfrm>
            <a:off x="514351" y="3079751"/>
            <a:ext cx="7797662" cy="951189"/>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13" name="TextBox 12"/>
          <p:cNvSpPr txBox="1"/>
          <p:nvPr/>
        </p:nvSpPr>
        <p:spPr>
          <a:xfrm>
            <a:off x="514351" y="66947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854812" y="219212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821477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292891"/>
            <a:ext cx="7796030" cy="1883876"/>
          </a:xfrm>
        </p:spPr>
        <p:txBody>
          <a:bodyPr anchor="b">
            <a:normAutofit/>
          </a:bodyPr>
          <a:lstStyle>
            <a:lvl1pPr algn="l">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51" y="3185601"/>
            <a:ext cx="7796030" cy="855483"/>
          </a:xfrm>
        </p:spPr>
        <p:txBody>
          <a:bodyPr anchor="t">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3631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514350"/>
            <a:ext cx="7796030" cy="863974"/>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514352"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8" name="Text Placeholder 3"/>
          <p:cNvSpPr>
            <a:spLocks noGrp="1"/>
          </p:cNvSpPr>
          <p:nvPr>
            <p:ph type="body" sz="half" idx="15"/>
          </p:nvPr>
        </p:nvSpPr>
        <p:spPr>
          <a:xfrm>
            <a:off x="514352"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9" name="Text Placeholder 4"/>
          <p:cNvSpPr>
            <a:spLocks noGrp="1"/>
          </p:cNvSpPr>
          <p:nvPr>
            <p:ph type="body" sz="quarter" idx="3"/>
          </p:nvPr>
        </p:nvSpPr>
        <p:spPr>
          <a:xfrm>
            <a:off x="3175967"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0" name="Text Placeholder 3"/>
          <p:cNvSpPr>
            <a:spLocks noGrp="1"/>
          </p:cNvSpPr>
          <p:nvPr>
            <p:ph type="body" sz="half" idx="16"/>
          </p:nvPr>
        </p:nvSpPr>
        <p:spPr>
          <a:xfrm>
            <a:off x="3175966"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1" name="Text Placeholder 4"/>
          <p:cNvSpPr>
            <a:spLocks noGrp="1"/>
          </p:cNvSpPr>
          <p:nvPr>
            <p:ph type="body" sz="quarter" idx="13"/>
          </p:nvPr>
        </p:nvSpPr>
        <p:spPr>
          <a:xfrm>
            <a:off x="5827785"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Text Placeholder 3"/>
          <p:cNvSpPr>
            <a:spLocks noGrp="1"/>
          </p:cNvSpPr>
          <p:nvPr>
            <p:ph type="body" sz="half" idx="17"/>
          </p:nvPr>
        </p:nvSpPr>
        <p:spPr>
          <a:xfrm>
            <a:off x="5827785"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9069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514350"/>
            <a:ext cx="7797662" cy="863974"/>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518880"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Picture Placeholder 2"/>
          <p:cNvSpPr>
            <a:spLocks noGrp="1" noChangeAspect="1"/>
          </p:cNvSpPr>
          <p:nvPr>
            <p:ph type="pic" idx="15"/>
          </p:nvPr>
        </p:nvSpPr>
        <p:spPr>
          <a:xfrm>
            <a:off x="514335" y="1547547"/>
            <a:ext cx="2482596" cy="115254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8880" y="3291966"/>
            <a:ext cx="2482596" cy="73897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2" name="Text Placeholder 4"/>
          <p:cNvSpPr>
            <a:spLocks noGrp="1"/>
          </p:cNvSpPr>
          <p:nvPr>
            <p:ph type="body" sz="quarter" idx="3"/>
          </p:nvPr>
        </p:nvSpPr>
        <p:spPr>
          <a:xfrm>
            <a:off x="317805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3" name="Picture Placeholder 2"/>
          <p:cNvSpPr>
            <a:spLocks noGrp="1" noChangeAspect="1"/>
          </p:cNvSpPr>
          <p:nvPr>
            <p:ph type="pic" idx="21"/>
          </p:nvPr>
        </p:nvSpPr>
        <p:spPr>
          <a:xfrm>
            <a:off x="3176999" y="1547547"/>
            <a:ext cx="2482596" cy="115142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176999" y="3291965"/>
            <a:ext cx="2482596" cy="73897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25" name="Text Placeholder 4"/>
          <p:cNvSpPr>
            <a:spLocks noGrp="1"/>
          </p:cNvSpPr>
          <p:nvPr>
            <p:ph type="body" sz="quarter" idx="13"/>
          </p:nvPr>
        </p:nvSpPr>
        <p:spPr>
          <a:xfrm>
            <a:off x="582670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6" name="Picture Placeholder 2"/>
          <p:cNvSpPr>
            <a:spLocks noGrp="1" noChangeAspect="1"/>
          </p:cNvSpPr>
          <p:nvPr>
            <p:ph type="pic" idx="22"/>
          </p:nvPr>
        </p:nvSpPr>
        <p:spPr>
          <a:xfrm>
            <a:off x="5826614" y="1547546"/>
            <a:ext cx="2482596" cy="115289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826614" y="3291963"/>
            <a:ext cx="2482596" cy="73897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4955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4351" y="1547547"/>
            <a:ext cx="7796030" cy="24833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5466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514350"/>
            <a:ext cx="1698485" cy="351658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4351" y="514350"/>
            <a:ext cx="5928323" cy="3516589"/>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056B0DD-0AEF-4055-A369-C1C2A18BBD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69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1" y="1547547"/>
            <a:ext cx="7796030" cy="248339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69345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6030" cy="2395115"/>
          </a:xfrm>
        </p:spPr>
        <p:txBody>
          <a:bodyPr anchor="b">
            <a:normAutofit/>
          </a:bodyPr>
          <a:lstStyle>
            <a:lvl1pPr algn="l">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514351" y="2806700"/>
            <a:ext cx="7796030" cy="1229711"/>
          </a:xfrm>
        </p:spPr>
        <p:txBody>
          <a:bodyPr anchor="t">
            <a:normAutofit/>
          </a:bodyPr>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549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7662" cy="868605"/>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0" y="1547547"/>
            <a:ext cx="3816536" cy="248339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495478" y="1547547"/>
            <a:ext cx="3814904" cy="248339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91614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6030" cy="8686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8767" y="1547547"/>
            <a:ext cx="3642119"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2" name="Content Placeholder 3"/>
          <p:cNvSpPr>
            <a:spLocks noGrp="1"/>
          </p:cNvSpPr>
          <p:nvPr>
            <p:ph sz="quarter" idx="13"/>
          </p:nvPr>
        </p:nvSpPr>
        <p:spPr>
          <a:xfrm>
            <a:off x="514352" y="2146300"/>
            <a:ext cx="3816534" cy="188463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644" y="1547547"/>
            <a:ext cx="3648368"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3" name="Content Placeholder 5"/>
          <p:cNvSpPr>
            <a:spLocks noGrp="1"/>
          </p:cNvSpPr>
          <p:nvPr>
            <p:ph sz="quarter" idx="14"/>
          </p:nvPr>
        </p:nvSpPr>
        <p:spPr>
          <a:xfrm>
            <a:off x="4495477" y="2146300"/>
            <a:ext cx="3816535" cy="188463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419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359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812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0"/>
            <a:ext cx="3095145" cy="1517439"/>
          </a:xfrm>
        </p:spPr>
        <p:txBody>
          <a:bodyPr anchor="b">
            <a:normAutofit/>
          </a:bodyPr>
          <a:lstStyle>
            <a:lvl1pPr algn="ctr">
              <a:defRPr sz="2700"/>
            </a:lvl1pPr>
          </a:lstStyle>
          <a:p>
            <a:r>
              <a:rPr lang="en-US" smtClean="0"/>
              <a:t>Click to edit Master title style</a:t>
            </a:r>
            <a:endParaRPr lang="en-US" dirty="0"/>
          </a:p>
        </p:txBody>
      </p:sp>
      <p:sp>
        <p:nvSpPr>
          <p:cNvPr id="10" name="Content Placeholder 2"/>
          <p:cNvSpPr>
            <a:spLocks noGrp="1"/>
          </p:cNvSpPr>
          <p:nvPr>
            <p:ph sz="quarter" idx="13"/>
          </p:nvPr>
        </p:nvSpPr>
        <p:spPr>
          <a:xfrm>
            <a:off x="3784600" y="514350"/>
            <a:ext cx="4525781" cy="35165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232" y="2031789"/>
            <a:ext cx="3095146" cy="1999150"/>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5787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514350"/>
            <a:ext cx="4758977" cy="1517439"/>
          </a:xfrm>
        </p:spPr>
        <p:txBody>
          <a:bodyPr anchor="b">
            <a:normAutofit/>
          </a:bodyPr>
          <a:lstStyle>
            <a:lvl1pPr algn="ctr">
              <a:defRPr sz="27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11771" y="0"/>
            <a:ext cx="2698610" cy="3803650"/>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351" y="2031789"/>
            <a:ext cx="4758976" cy="1771861"/>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3042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10" name="Group 9"/>
          <p:cNvGrpSpPr/>
          <p:nvPr/>
        </p:nvGrpSpPr>
        <p:grpSpPr>
          <a:xfrm>
            <a:off x="-19048" y="0"/>
            <a:ext cx="9004013" cy="498306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4351" y="514350"/>
            <a:ext cx="7797662" cy="8639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547547"/>
            <a:ext cx="7797662" cy="2483392"/>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73562" y="4318000"/>
            <a:ext cx="2838450" cy="373853"/>
          </a:xfrm>
          <a:prstGeom prst="rect">
            <a:avLst/>
          </a:prstGeom>
        </p:spPr>
        <p:txBody>
          <a:bodyPr vert="horz" lIns="91440" tIns="45720" rIns="91440" bIns="45720" rtlCol="0" anchor="ctr"/>
          <a:lstStyle>
            <a:lvl1pPr algn="r">
              <a:defRPr sz="2400" cap="all" baseline="0">
                <a:solidFill>
                  <a:schemeClr val="accent1">
                    <a:lumMod val="50000"/>
                  </a:schemeClr>
                </a:solidFill>
              </a:defRPr>
            </a:lvl1pPr>
          </a:lstStyle>
          <a:p>
            <a:fld id="{53074F12-AA26-4AC8-9962-C36BB8F32554}" type="datetimeFigureOut">
              <a:rPr lang="en-US" smtClean="0"/>
              <a:pPr/>
              <a:t>10/31/2024</a:t>
            </a:fld>
            <a:endParaRPr lang="en-US"/>
          </a:p>
        </p:txBody>
      </p:sp>
      <p:sp>
        <p:nvSpPr>
          <p:cNvPr id="5" name="Footer Placeholder 4"/>
          <p:cNvSpPr>
            <a:spLocks noGrp="1"/>
          </p:cNvSpPr>
          <p:nvPr>
            <p:ph type="ftr" sz="quarter" idx="3"/>
          </p:nvPr>
        </p:nvSpPr>
        <p:spPr>
          <a:xfrm>
            <a:off x="514351" y="4318000"/>
            <a:ext cx="4124789" cy="373853"/>
          </a:xfrm>
          <a:prstGeom prst="rect">
            <a:avLst/>
          </a:prstGeom>
        </p:spPr>
        <p:txBody>
          <a:bodyPr vert="horz" lIns="91440" tIns="45720" rIns="91440" bIns="45720" rtlCol="0" anchor="ctr"/>
          <a:lstStyle>
            <a:lvl1pPr algn="l">
              <a:defRPr sz="24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4715341" y="4318000"/>
            <a:ext cx="680390" cy="373853"/>
          </a:xfrm>
          <a:prstGeom prst="rect">
            <a:avLst/>
          </a:prstGeom>
        </p:spPr>
        <p:txBody>
          <a:bodyPr vert="horz" lIns="91440" tIns="45720" rIns="91440" bIns="45720" rtlCol="0" anchor="ctr"/>
          <a:lstStyle>
            <a:lvl1pPr algn="ctr">
              <a:defRPr sz="2400" cap="all" baseline="0">
                <a:solidFill>
                  <a:schemeClr val="accent1">
                    <a:lumMod val="50000"/>
                  </a:schemeClr>
                </a:solidFill>
              </a:defRPr>
            </a:lvl1pPr>
          </a:lstStyle>
          <a:p>
            <a:fld id="{B82CCC60-E8CD-4174-8B1A-7DF615B22EEF}" type="slidenum">
              <a:rPr lang="en-US" smtClean="0"/>
              <a:pPr/>
              <a:t>‹#›</a:t>
            </a:fld>
            <a:endParaRPr lang="en-US"/>
          </a:p>
        </p:txBody>
      </p:sp>
      <p:sp>
        <p:nvSpPr>
          <p:cNvPr id="14" name="TextBox 13">
            <a:extLst>
              <a:ext uri="{FF2B5EF4-FFF2-40B4-BE49-F238E27FC236}">
                <a16:creationId xmlns:a16="http://schemas.microsoft.com/office/drawing/2014/main" id="{E7C0AED8-5FAC-4F75-8DA1-DC85D3FA245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2988182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685800" rtl="0" eaLnBrk="1" latinLnBrk="0" hangingPunct="1">
        <a:lnSpc>
          <a:spcPct val="90000"/>
        </a:lnSpc>
        <a:spcBef>
          <a:spcPct val="0"/>
        </a:spcBef>
        <a:buNone/>
        <a:defRPr sz="4050" kern="1200" cap="all" baseline="0">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60000"/>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2653"/>
            <a:ext cx="8093186" cy="1374345"/>
          </a:xfrm>
        </p:spPr>
        <p:txBody>
          <a:bodyPr>
            <a:normAutofit/>
          </a:bodyPr>
          <a:lstStyle/>
          <a:p>
            <a:pPr algn="l"/>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SIWES</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lang="en-US" sz="4000" b="1" cap="none" dirty="0" smtClean="0">
                <a:solidFill>
                  <a:srgbClr val="FF0000"/>
                </a:solidFill>
                <a:latin typeface="Times New Roman" panose="02020603050405020304" pitchFamily="18" charset="0"/>
                <a:cs typeface="Times New Roman" panose="02020603050405020304" pitchFamily="18" charset="0"/>
              </a:rPr>
              <a:t>PRESENTATION</a:t>
            </a:r>
            <a:r>
              <a:rPr kumimoji="0" lang="en-US" sz="4000" b="1"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REPORT</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6260" y="1386998"/>
            <a:ext cx="7940481" cy="1490162"/>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Done at </a:t>
            </a:r>
            <a:r>
              <a:rPr lang="en-US" sz="1600" dirty="0" smtClean="0">
                <a:solidFill>
                  <a:schemeClr val="tx1"/>
                </a:solidFill>
                <a:latin typeface="Times New Roman" panose="02020603050405020304" pitchFamily="18" charset="0"/>
                <a:cs typeface="Times New Roman" panose="02020603050405020304" pitchFamily="18" charset="0"/>
              </a:rPr>
              <a:t>the Nigerian </a:t>
            </a:r>
            <a:r>
              <a:rPr lang="en-US" sz="1600" dirty="0" err="1" smtClean="0">
                <a:solidFill>
                  <a:schemeClr val="tx1"/>
                </a:solidFill>
                <a:latin typeface="Times New Roman" panose="02020603050405020304" pitchFamily="18" charset="0"/>
                <a:cs typeface="Times New Roman" panose="02020603050405020304" pitchFamily="18" charset="0"/>
              </a:rPr>
              <a:t>TeleVision</a:t>
            </a:r>
            <a:r>
              <a:rPr lang="en-US" sz="1600" dirty="0" smtClean="0">
                <a:solidFill>
                  <a:schemeClr val="tx1"/>
                </a:solidFill>
                <a:latin typeface="Times New Roman" panose="02020603050405020304" pitchFamily="18" charset="0"/>
                <a:cs typeface="Times New Roman" panose="02020603050405020304" pitchFamily="18" charset="0"/>
              </a:rPr>
              <a:t> authority</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By </a:t>
            </a:r>
            <a:r>
              <a:rPr lang="en-US" sz="1600" dirty="0" smtClean="0">
                <a:solidFill>
                  <a:schemeClr val="tx1"/>
                </a:solidFill>
                <a:latin typeface="Times New Roman" panose="02020603050405020304" pitchFamily="18" charset="0"/>
                <a:cs typeface="Times New Roman" panose="02020603050405020304" pitchFamily="18" charset="0"/>
              </a:rPr>
              <a:t>Onigbode Nathan </a:t>
            </a:r>
            <a:r>
              <a:rPr lang="en-US" sz="1600" dirty="0" err="1" smtClean="0">
                <a:solidFill>
                  <a:schemeClr val="tx1"/>
                </a:solidFill>
                <a:latin typeface="Times New Roman" panose="02020603050405020304" pitchFamily="18" charset="0"/>
                <a:cs typeface="Times New Roman" panose="02020603050405020304" pitchFamily="18" charset="0"/>
              </a:rPr>
              <a:t>oluwasegun</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With Matriculation number </a:t>
            </a:r>
            <a:r>
              <a:rPr lang="en-US" sz="1600" dirty="0" err="1" smtClean="0">
                <a:solidFill>
                  <a:schemeClr val="tx1"/>
                </a:solidFill>
                <a:latin typeface="Times New Roman" panose="02020603050405020304" pitchFamily="18" charset="0"/>
                <a:cs typeface="Times New Roman" panose="02020603050405020304" pitchFamily="18" charset="0"/>
              </a:rPr>
              <a:t>BHU</a:t>
            </a:r>
            <a:r>
              <a:rPr lang="en-US" sz="1600" dirty="0" smtClean="0">
                <a:solidFill>
                  <a:schemeClr val="tx1"/>
                </a:solidFill>
                <a:latin typeface="Times New Roman" panose="02020603050405020304" pitchFamily="18" charset="0"/>
                <a:cs typeface="Times New Roman" panose="02020603050405020304" pitchFamily="18" charset="0"/>
              </a:rPr>
              <a:t>/21/04/05/0027</a:t>
            </a:r>
          </a:p>
          <a:p>
            <a:r>
              <a:rPr lang="en-US" sz="1600" dirty="0" smtClean="0">
                <a:solidFill>
                  <a:schemeClr val="tx1"/>
                </a:solidFill>
                <a:latin typeface="Times New Roman" panose="02020603050405020304" pitchFamily="18" charset="0"/>
                <a:cs typeface="Times New Roman" panose="02020603050405020304" pitchFamily="18" charset="0"/>
              </a:rPr>
              <a:t>Supervised by Mrs. </a:t>
            </a:r>
            <a:r>
              <a:rPr lang="en-US" sz="1600" dirty="0" err="1" smtClean="0">
                <a:solidFill>
                  <a:schemeClr val="tx1"/>
                </a:solidFill>
                <a:latin typeface="Times New Roman" panose="02020603050405020304" pitchFamily="18" charset="0"/>
                <a:cs typeface="Times New Roman" panose="02020603050405020304" pitchFamily="18" charset="0"/>
              </a:rPr>
              <a:t>Oluwatoyin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adeyemo</a:t>
            </a:r>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509445"/>
            <a:ext cx="1374345" cy="1290604"/>
          </a:xfrm>
          <a:prstGeom prst="rect">
            <a:avLst/>
          </a:prstGeom>
        </p:spPr>
      </p:pic>
    </p:spTree>
    <p:extLst>
      <p:ext uri="{BB962C8B-B14F-4D97-AF65-F5344CB8AC3E}">
        <p14:creationId xmlns:p14="http://schemas.microsoft.com/office/powerpoint/2010/main" val="363920370"/>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7135-C8BC-ED71-11ED-72DD4CE63261}"/>
              </a:ext>
            </a:extLst>
          </p:cNvPr>
          <p:cNvSpPr>
            <a:spLocks noGrp="1"/>
          </p:cNvSpPr>
          <p:nvPr>
            <p:ph type="title"/>
          </p:nvPr>
        </p:nvSpPr>
        <p:spPr>
          <a:xfrm>
            <a:off x="448966" y="281175"/>
            <a:ext cx="5955494" cy="916230"/>
          </a:xfrm>
        </p:spPr>
        <p:txBody>
          <a:bodyPr>
            <a:noAutofit/>
          </a:bodyPr>
          <a:lstStyle/>
          <a:p>
            <a:r>
              <a:rPr lang="en-US" sz="4200" b="1" dirty="0" smtClean="0">
                <a:solidFill>
                  <a:srgbClr val="FF0000"/>
                </a:solidFill>
                <a:latin typeface="Times New Roman" panose="02020603050405020304" pitchFamily="18" charset="0"/>
                <a:cs typeface="Times New Roman" panose="02020603050405020304" pitchFamily="18" charset="0"/>
              </a:rPr>
              <a:t>RECOMMENDATION</a:t>
            </a:r>
            <a:endParaRPr lang="en-US" sz="4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9FB2A7-F506-78F3-7075-F133BE9BA912}"/>
              </a:ext>
            </a:extLst>
          </p:cNvPr>
          <p:cNvSpPr>
            <a:spLocks noGrp="1"/>
          </p:cNvSpPr>
          <p:nvPr>
            <p:ph sz="quarter" idx="13"/>
          </p:nvPr>
        </p:nvSpPr>
        <p:spPr>
          <a:xfrm>
            <a:off x="448966" y="1197405"/>
            <a:ext cx="7940659" cy="2901395"/>
          </a:xfrm>
        </p:spPr>
        <p:txBody>
          <a:bodyPr>
            <a:normAutofit/>
          </a:bodyPr>
          <a:lstStyle/>
          <a:p>
            <a:pPr marL="0" indent="0" algn="just">
              <a:buNone/>
            </a:pPr>
            <a:r>
              <a:rPr lang="en-US" sz="1800" cap="none" dirty="0">
                <a:latin typeface="Times New Roman" panose="02020603050405020304" pitchFamily="18" charset="0"/>
                <a:cs typeface="Times New Roman" panose="02020603050405020304" pitchFamily="18" charset="0"/>
              </a:rPr>
              <a:t>Based on my </a:t>
            </a:r>
            <a:r>
              <a:rPr lang="en-US" sz="1800" cap="none" dirty="0" err="1">
                <a:latin typeface="Times New Roman" panose="02020603050405020304" pitchFamily="18" charset="0"/>
                <a:cs typeface="Times New Roman" panose="02020603050405020304" pitchFamily="18" charset="0"/>
              </a:rPr>
              <a:t>SIWES</a:t>
            </a:r>
            <a:r>
              <a:rPr lang="en-US" sz="1800" cap="none" dirty="0">
                <a:latin typeface="Times New Roman" panose="02020603050405020304" pitchFamily="18" charset="0"/>
                <a:cs typeface="Times New Roman" panose="02020603050405020304" pitchFamily="18" charset="0"/>
              </a:rPr>
              <a:t> experience, I recommend that future practitioners of Computer Science in the </a:t>
            </a:r>
            <a:r>
              <a:rPr lang="en-US" sz="1800" cap="none" dirty="0" err="1">
                <a:latin typeface="Times New Roman" panose="02020603050405020304" pitchFamily="18" charset="0"/>
                <a:cs typeface="Times New Roman" panose="02020603050405020304" pitchFamily="18" charset="0"/>
              </a:rPr>
              <a:t>SIWES</a:t>
            </a:r>
            <a:r>
              <a:rPr lang="en-US" sz="1800" cap="none" dirty="0">
                <a:latin typeface="Times New Roman" panose="02020603050405020304" pitchFamily="18" charset="0"/>
                <a:cs typeface="Times New Roman" panose="02020603050405020304" pitchFamily="18" charset="0"/>
              </a:rPr>
              <a:t> programs focus on acquiring practical skills in quality control, network debugging, and all round technological know-how. Active engagement in industrial settings enhances professional development and prepares students to meet industry standards and challenges effectively</a:t>
            </a:r>
            <a:r>
              <a:rPr lang="en-US" sz="1800" cap="none" dirty="0" smtClean="0">
                <a:latin typeface="Times New Roman" panose="02020603050405020304" pitchFamily="18" charset="0"/>
                <a:cs typeface="Times New Roman" panose="02020603050405020304" pitchFamily="18" charset="0"/>
              </a:rPr>
              <a:t>. The internship provided practical insights into realistic applications of computer science, technical support, and software development, equipping me with skills vital </a:t>
            </a:r>
            <a:r>
              <a:rPr lang="en-US" sz="1800" cap="none" smtClean="0">
                <a:latin typeface="Times New Roman" panose="02020603050405020304" pitchFamily="18" charset="0"/>
                <a:cs typeface="Times New Roman" panose="02020603050405020304" pitchFamily="18" charset="0"/>
              </a:rPr>
              <a:t>for the </a:t>
            </a:r>
            <a:r>
              <a:rPr lang="en-US" sz="1800" cap="none" dirty="0" smtClean="0">
                <a:latin typeface="Times New Roman" panose="02020603050405020304" pitchFamily="18" charset="0"/>
                <a:cs typeface="Times New Roman" panose="02020603050405020304" pitchFamily="18" charset="0"/>
              </a:rPr>
              <a:t>digital industry.</a:t>
            </a:r>
          </a:p>
          <a:p>
            <a:pPr marL="0" indent="0" algn="just">
              <a:buNone/>
            </a:pP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7550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7135-C8BC-ED71-11ED-72DD4CE63261}"/>
              </a:ext>
            </a:extLst>
          </p:cNvPr>
          <p:cNvSpPr>
            <a:spLocks noGrp="1"/>
          </p:cNvSpPr>
          <p:nvPr>
            <p:ph type="title"/>
          </p:nvPr>
        </p:nvSpPr>
        <p:spPr>
          <a:xfrm>
            <a:off x="448966" y="281175"/>
            <a:ext cx="4428445" cy="916230"/>
          </a:xfrm>
        </p:spPr>
        <p:txBody>
          <a:bodyPr>
            <a:noAutofit/>
          </a:bodyPr>
          <a:lstStyle/>
          <a:p>
            <a:r>
              <a:rPr lang="en-US" sz="4200"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9FB2A7-F506-78F3-7075-F133BE9BA912}"/>
              </a:ext>
            </a:extLst>
          </p:cNvPr>
          <p:cNvSpPr>
            <a:spLocks noGrp="1"/>
          </p:cNvSpPr>
          <p:nvPr>
            <p:ph sz="quarter" idx="13"/>
          </p:nvPr>
        </p:nvSpPr>
        <p:spPr>
          <a:xfrm>
            <a:off x="448966" y="1350110"/>
            <a:ext cx="7940659" cy="2901395"/>
          </a:xfrm>
        </p:spPr>
        <p:txBody>
          <a:bodyPr>
            <a:normAutofit fontScale="85000" lnSpcReduction="10000"/>
          </a:bodyPr>
          <a:lstStyle/>
          <a:p>
            <a:pPr marL="0" indent="0" algn="just">
              <a:buNone/>
            </a:pPr>
            <a:r>
              <a:rPr lang="en-US" sz="2100" cap="none" dirty="0" smtClean="0">
                <a:latin typeface="Times New Roman" panose="02020603050405020304" pitchFamily="18" charset="0"/>
                <a:cs typeface="Times New Roman" panose="02020603050405020304" pitchFamily="18" charset="0"/>
              </a:rPr>
              <a:t>The experiences gained in the ICT department at </a:t>
            </a:r>
            <a:r>
              <a:rPr lang="en-US" sz="2100" cap="none" dirty="0">
                <a:latin typeface="Times New Roman" panose="02020603050405020304" pitchFamily="18" charset="0"/>
                <a:cs typeface="Times New Roman" panose="02020603050405020304" pitchFamily="18" charset="0"/>
              </a:rPr>
              <a:t>N</a:t>
            </a:r>
            <a:r>
              <a:rPr lang="en-US" sz="2100" cap="none" dirty="0" smtClean="0">
                <a:latin typeface="Times New Roman" panose="02020603050405020304" pitchFamily="18" charset="0"/>
                <a:cs typeface="Times New Roman" panose="02020603050405020304" pitchFamily="18" charset="0"/>
              </a:rPr>
              <a:t>igerian </a:t>
            </a:r>
            <a:r>
              <a:rPr lang="en-US" sz="2100" cap="none" dirty="0" smtClean="0">
                <a:latin typeface="Times New Roman" panose="02020603050405020304" pitchFamily="18" charset="0"/>
                <a:cs typeface="Times New Roman" panose="02020603050405020304" pitchFamily="18" charset="0"/>
              </a:rPr>
              <a:t>Television Authority </a:t>
            </a:r>
            <a:r>
              <a:rPr lang="en-US" sz="2100" cap="none" dirty="0" smtClean="0">
                <a:latin typeface="Times New Roman" panose="02020603050405020304" pitchFamily="18" charset="0"/>
                <a:cs typeface="Times New Roman" panose="02020603050405020304" pitchFamily="18" charset="0"/>
              </a:rPr>
              <a:t>were very enlightening and helpful to increasing my understanding of the real world. By actively participating in technical support, I acquired essential skills in analytical computing, computer operations, and technical management. These competencies are critical for ensuring computer ethics, meeting regulatory requirements, and supporting sustainable computer management practices in organizations especially those planning towards digitalization. The practical experiences gained from these six months serving in Nigerian Television Authority are directly applicable to real-world scenarios, significantly more in computer science and technical analysis. </a:t>
            </a:r>
          </a:p>
          <a:p>
            <a:pPr marL="0" indent="0" algn="just">
              <a:buNone/>
            </a:pPr>
            <a:endParaRPr lang="en-US" sz="1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8245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486136"/>
            <a:ext cx="7797662" cy="863974"/>
          </a:xfrm>
        </p:spPr>
        <p:txBody>
          <a:bodyPr>
            <a:normAutofit/>
          </a:bodyPr>
          <a:lstStyle/>
          <a:p>
            <a:r>
              <a:rPr lang="en-US" sz="4200" b="1" dirty="0" smtClean="0">
                <a:solidFill>
                  <a:srgbClr val="FF0000"/>
                </a:solidFill>
                <a:latin typeface="Times New Roman" panose="02020603050405020304" pitchFamily="18" charset="0"/>
                <a:cs typeface="Times New Roman" panose="02020603050405020304" pitchFamily="18" charset="0"/>
              </a:rPr>
              <a:t>Scope of presentation</a:t>
            </a:r>
            <a:endParaRPr lang="en-US" sz="4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48966" y="1350110"/>
            <a:ext cx="8398774" cy="2882844"/>
          </a:xfrm>
        </p:spPr>
        <p:txBody>
          <a:bodyPr>
            <a:normAutofit/>
          </a:bodyPr>
          <a:lstStyle/>
          <a:p>
            <a:pPr marL="342900" indent="-342900">
              <a:lnSpc>
                <a:spcPct val="100000"/>
              </a:lnSpc>
              <a:buFont typeface="+mj-lt"/>
              <a:buAutoNum type="arabicPeriod"/>
            </a:pPr>
            <a:r>
              <a:rPr lang="en-US" sz="1600" dirty="0">
                <a:latin typeface="Times New Roman" panose="02020603050405020304" pitchFamily="18" charset="0"/>
                <a:ea typeface="Times New Roman" charset="0"/>
                <a:cs typeface="Times New Roman" panose="02020603050405020304" pitchFamily="18" charset="0"/>
              </a:rPr>
              <a:t>Brief History Of </a:t>
            </a:r>
            <a:r>
              <a:rPr lang="en-US" sz="1600" dirty="0" err="1" smtClean="0">
                <a:latin typeface="Times New Roman" panose="02020603050405020304" pitchFamily="18" charset="0"/>
                <a:ea typeface="Times New Roman" charset="0"/>
                <a:cs typeface="Times New Roman" panose="02020603050405020304" pitchFamily="18" charset="0"/>
              </a:rPr>
              <a:t>SIWES</a:t>
            </a:r>
            <a:endParaRPr lang="en-US" sz="1600" dirty="0" smtClean="0">
              <a:latin typeface="Times New Roman" panose="02020603050405020304" pitchFamily="18" charset="0"/>
              <a:ea typeface="Times New Roman" charset="0"/>
              <a:cs typeface="Times New Roman" panose="02020603050405020304" pitchFamily="18" charset="0"/>
            </a:endParaRPr>
          </a:p>
          <a:p>
            <a:pPr marL="342900" indent="-342900">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About Nigerian Television Authority</a:t>
            </a:r>
            <a:endParaRPr lang="en-US"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Organizational Chart</a:t>
            </a:r>
          </a:p>
          <a:p>
            <a:pPr marL="342900" indent="-342900">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Technical Experience Gained</a:t>
            </a:r>
          </a:p>
          <a:p>
            <a:pPr marL="342900" indent="-342900">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Software development experiences gained</a:t>
            </a:r>
            <a:endParaRPr lang="en-US"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Pictorial representation of experiences gained</a:t>
            </a:r>
            <a:endParaRPr lang="en-US" sz="1600" dirty="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a:pPr>
            <a:r>
              <a:rPr lang="en-US" sz="1600" dirty="0" smtClean="0">
                <a:latin typeface="Times New Roman" panose="02020603050405020304" pitchFamily="18" charset="0"/>
                <a:cs typeface="Times New Roman" panose="02020603050405020304" pitchFamily="18" charset="0"/>
              </a:rPr>
              <a:t>Recommendation</a:t>
            </a:r>
          </a:p>
          <a:p>
            <a:pPr marL="342900" indent="-342900">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endParaRPr lang="en-US" sz="1400"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
        <p15:prstTrans prst="fallOver"/>
      </p:transition>
    </mc:Choice>
    <mc:Fallback>
      <p:transition spd="slow" advClick="0"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7240-F0FD-EACD-09E0-C87A169EB950}"/>
              </a:ext>
            </a:extLst>
          </p:cNvPr>
          <p:cNvSpPr>
            <a:spLocks noGrp="1"/>
          </p:cNvSpPr>
          <p:nvPr>
            <p:ph type="title"/>
          </p:nvPr>
        </p:nvSpPr>
        <p:spPr>
          <a:xfrm>
            <a:off x="466590" y="586585"/>
            <a:ext cx="7329840" cy="572644"/>
          </a:xfrm>
        </p:spPr>
        <p:txBody>
          <a:bodyPr>
            <a:noAutofit/>
          </a:bodyPr>
          <a:lstStyle/>
          <a:p>
            <a:r>
              <a:rPr lang="en-US" sz="4200" b="1" dirty="0">
                <a:solidFill>
                  <a:srgbClr val="FF0000"/>
                </a:solidFill>
                <a:latin typeface="Times New Roman" panose="02020603050405020304" pitchFamily="18" charset="0"/>
                <a:cs typeface="Times New Roman" panose="02020603050405020304" pitchFamily="18" charset="0"/>
              </a:rPr>
              <a:t>Brief History of </a:t>
            </a:r>
            <a:r>
              <a:rPr lang="en-US" sz="4200" b="1" dirty="0" err="1" smtClean="0">
                <a:solidFill>
                  <a:srgbClr val="FF0000"/>
                </a:solidFill>
                <a:latin typeface="Times New Roman" panose="02020603050405020304" pitchFamily="18" charset="0"/>
                <a:cs typeface="Times New Roman" panose="02020603050405020304" pitchFamily="18" charset="0"/>
              </a:rPr>
              <a:t>SIWES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9F6508-129B-17DA-95AE-B709AB7DE5FA}"/>
              </a:ext>
            </a:extLst>
          </p:cNvPr>
          <p:cNvSpPr>
            <a:spLocks noGrp="1"/>
          </p:cNvSpPr>
          <p:nvPr>
            <p:ph sz="quarter" idx="13"/>
          </p:nvPr>
        </p:nvSpPr>
        <p:spPr>
          <a:xfrm>
            <a:off x="474680" y="1960930"/>
            <a:ext cx="7940660" cy="2290575"/>
          </a:xfrm>
        </p:spPr>
        <p:txBody>
          <a:bodyPr>
            <a:noAutofit/>
          </a:bodyPr>
          <a:lstStyle/>
          <a:p>
            <a:pPr marL="0" indent="0" algn="just">
              <a:buNone/>
            </a:pPr>
            <a:r>
              <a:rPr lang="en-US" sz="2000" cap="none" dirty="0" smtClean="0">
                <a:latin typeface="Times New Roman" panose="02020603050405020304" pitchFamily="18" charset="0"/>
                <a:cs typeface="Times New Roman" panose="02020603050405020304" pitchFamily="18" charset="0"/>
              </a:rPr>
              <a:t>The Students Industrial Work Experience Scheme (</a:t>
            </a:r>
            <a:r>
              <a:rPr lang="en-US" sz="2000" cap="none" dirty="0" err="1" smtClean="0">
                <a:latin typeface="Times New Roman" panose="02020603050405020304" pitchFamily="18" charset="0"/>
                <a:cs typeface="Times New Roman" panose="02020603050405020304" pitchFamily="18" charset="0"/>
              </a:rPr>
              <a:t>SIWES</a:t>
            </a:r>
            <a:r>
              <a:rPr lang="en-US" sz="2000" cap="none" dirty="0" smtClean="0">
                <a:latin typeface="Times New Roman" panose="02020603050405020304" pitchFamily="18" charset="0"/>
                <a:cs typeface="Times New Roman" panose="02020603050405020304" pitchFamily="18" charset="0"/>
              </a:rPr>
              <a:t>) was established in </a:t>
            </a:r>
            <a:r>
              <a:rPr lang="en-US" sz="2000" cap="none" dirty="0">
                <a:latin typeface="Times New Roman" panose="02020603050405020304" pitchFamily="18" charset="0"/>
                <a:cs typeface="Times New Roman" panose="02020603050405020304" pitchFamily="18" charset="0"/>
              </a:rPr>
              <a:t>N</a:t>
            </a:r>
            <a:r>
              <a:rPr lang="en-US" sz="2000" cap="none" dirty="0" smtClean="0">
                <a:latin typeface="Times New Roman" panose="02020603050405020304" pitchFamily="18" charset="0"/>
                <a:cs typeface="Times New Roman" panose="02020603050405020304" pitchFamily="18" charset="0"/>
              </a:rPr>
              <a:t>igeria by the Nigerian Universities Commission (</a:t>
            </a:r>
            <a:r>
              <a:rPr lang="en-US" sz="2000" cap="none" dirty="0" err="1" smtClean="0">
                <a:latin typeface="Times New Roman" panose="02020603050405020304" pitchFamily="18" charset="0"/>
                <a:cs typeface="Times New Roman" panose="02020603050405020304" pitchFamily="18" charset="0"/>
              </a:rPr>
              <a:t>NUC</a:t>
            </a:r>
            <a:r>
              <a:rPr lang="en-US" sz="2000" cap="none" dirty="0" smtClean="0">
                <a:latin typeface="Times New Roman" panose="02020603050405020304" pitchFamily="18" charset="0"/>
                <a:cs typeface="Times New Roman" panose="02020603050405020304" pitchFamily="18" charset="0"/>
              </a:rPr>
              <a:t>) in 1973, mandated to bridge the gap between theoretical knowledge and practical application in tertiary education. It was introduced to address the disconnect between classroom learning and industry requirements, aiming to enhance students' employability and prepare them for professional roles in various sectors (Nigerian Universities Commission, 2020).</a:t>
            </a:r>
          </a:p>
          <a:p>
            <a:pPr marL="0" indent="0">
              <a:buNone/>
            </a:pPr>
            <a:endParaRPr lang="en-US" sz="1400" cap="none"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693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05C89-CDB4-1310-CCBE-FA82116CE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2D0B1-170D-321A-7723-4B4B1F2719C6}"/>
              </a:ext>
            </a:extLst>
          </p:cNvPr>
          <p:cNvSpPr>
            <a:spLocks noGrp="1"/>
          </p:cNvSpPr>
          <p:nvPr>
            <p:ph type="title"/>
          </p:nvPr>
        </p:nvSpPr>
        <p:spPr>
          <a:xfrm>
            <a:off x="143555" y="10"/>
            <a:ext cx="5458131" cy="1121569"/>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About </a:t>
            </a:r>
            <a:r>
              <a:rPr lang="en-US" sz="2800" b="1" dirty="0" smtClean="0">
                <a:solidFill>
                  <a:srgbClr val="FF0000"/>
                </a:solidFill>
                <a:latin typeface="Times New Roman" panose="02020603050405020304" pitchFamily="18" charset="0"/>
                <a:cs typeface="Times New Roman" panose="02020603050405020304" pitchFamily="18" charset="0"/>
              </a:rPr>
              <a:t>the Nigerian television </a:t>
            </a:r>
            <a:r>
              <a:rPr lang="en-US" sz="2800" b="1" dirty="0">
                <a:solidFill>
                  <a:srgbClr val="FF0000"/>
                </a:solidFill>
                <a:latin typeface="Times New Roman" panose="02020603050405020304" pitchFamily="18" charset="0"/>
                <a:cs typeface="Times New Roman" panose="02020603050405020304" pitchFamily="18" charset="0"/>
              </a:rPr>
              <a:t>a</a:t>
            </a:r>
            <a:r>
              <a:rPr lang="en-US" sz="2800" b="1" dirty="0" smtClean="0">
                <a:solidFill>
                  <a:srgbClr val="FF0000"/>
                </a:solidFill>
                <a:latin typeface="Times New Roman" panose="02020603050405020304" pitchFamily="18" charset="0"/>
                <a:cs typeface="Times New Roman" panose="02020603050405020304" pitchFamily="18" charset="0"/>
              </a:rPr>
              <a:t>uthority</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43555" y="1044700"/>
            <a:ext cx="5344675" cy="304698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Nigerian Television Authority came into being in May 1977 through Decree 24 of 1977 which had retroactive effect from April, 1976. </a:t>
            </a:r>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at the last count, NTA has 101 Stations spread across Nigeria making it the largest Television Network in Africa. Currently, there are 10 operational network centers. These centers generate and uplink network programs for the network service. They are NTA Lagos, Ibadan, Kaduna, Enugu, </a:t>
            </a:r>
            <a:r>
              <a:rPr lang="en-US" sz="1600" dirty="0" err="1">
                <a:latin typeface="Times New Roman" panose="02020603050405020304" pitchFamily="18" charset="0"/>
                <a:cs typeface="Times New Roman" panose="02020603050405020304" pitchFamily="18" charset="0"/>
              </a:rPr>
              <a:t>Sokoto</a:t>
            </a:r>
            <a:r>
              <a:rPr lang="en-US" sz="1600" dirty="0">
                <a:latin typeface="Times New Roman" panose="02020603050405020304" pitchFamily="18" charset="0"/>
                <a:cs typeface="Times New Roman" panose="02020603050405020304" pitchFamily="18" charset="0"/>
              </a:rPr>
              <a:t>, Benin, Port Harcourt, </a:t>
            </a:r>
            <a:r>
              <a:rPr lang="en-US" sz="1600" dirty="0" err="1">
                <a:latin typeface="Times New Roman" panose="02020603050405020304" pitchFamily="18" charset="0"/>
                <a:cs typeface="Times New Roman" panose="02020603050405020304" pitchFamily="18" charset="0"/>
              </a:rPr>
              <a:t>Makurdi</a:t>
            </a:r>
            <a:r>
              <a:rPr lang="en-US" sz="1600" dirty="0">
                <a:latin typeface="Times New Roman" panose="02020603050405020304" pitchFamily="18" charset="0"/>
                <a:cs typeface="Times New Roman" panose="02020603050405020304" pitchFamily="18" charset="0"/>
              </a:rPr>
              <a:t>, Jos and Maiduguri. The core mandates of the NTA are News and Programs. These mandates are discharged by the operations of the Directorates of News, Programs and Engineering and the newly established Multi-channels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601686" y="10"/>
            <a:ext cx="3398759" cy="4251495"/>
          </a:xfrm>
          <a:prstGeom prst="rect">
            <a:avLst/>
          </a:prstGeom>
        </p:spPr>
      </p:pic>
    </p:spTree>
    <p:extLst>
      <p:ext uri="{BB962C8B-B14F-4D97-AF65-F5344CB8AC3E}">
        <p14:creationId xmlns:p14="http://schemas.microsoft.com/office/powerpoint/2010/main" val="177415041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856D-4D21-9651-E973-ADCDB95C4239}"/>
              </a:ext>
            </a:extLst>
          </p:cNvPr>
          <p:cNvSpPr>
            <a:spLocks noGrp="1"/>
          </p:cNvSpPr>
          <p:nvPr>
            <p:ph type="title"/>
          </p:nvPr>
        </p:nvSpPr>
        <p:spPr>
          <a:xfrm>
            <a:off x="448964" y="128470"/>
            <a:ext cx="8093365" cy="916230"/>
          </a:xfrm>
        </p:spPr>
        <p:txBody>
          <a:bodyPr>
            <a:normAutofit/>
          </a:bodyPr>
          <a:lstStyle/>
          <a:p>
            <a:r>
              <a:rPr lang="en-US" sz="4200" b="1" dirty="0">
                <a:solidFill>
                  <a:srgbClr val="FF0000"/>
                </a:solidFill>
                <a:latin typeface="Times New Roman" panose="02020603050405020304" pitchFamily="18" charset="0"/>
                <a:cs typeface="Times New Roman" panose="02020603050405020304" pitchFamily="18" charset="0"/>
              </a:rPr>
              <a:t>Organizational Chart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080" y="891995"/>
            <a:ext cx="6321829" cy="3053516"/>
          </a:xfrm>
          <a:prstGeom prst="rect">
            <a:avLst/>
          </a:prstGeom>
        </p:spPr>
      </p:pic>
    </p:spTree>
    <p:extLst>
      <p:ext uri="{BB962C8B-B14F-4D97-AF65-F5344CB8AC3E}">
        <p14:creationId xmlns:p14="http://schemas.microsoft.com/office/powerpoint/2010/main" val="3871662308"/>
      </p:ext>
    </p:extLst>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225C-F6B6-3A42-857A-12BA7B9567DD}"/>
              </a:ext>
            </a:extLst>
          </p:cNvPr>
          <p:cNvSpPr>
            <a:spLocks noGrp="1"/>
          </p:cNvSpPr>
          <p:nvPr>
            <p:ph type="title"/>
          </p:nvPr>
        </p:nvSpPr>
        <p:spPr>
          <a:xfrm>
            <a:off x="514351" y="128470"/>
            <a:ext cx="8027978" cy="916230"/>
          </a:xfrm>
        </p:spPr>
        <p:txBody>
          <a:bodyPr>
            <a:no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Technical Experience </a:t>
            </a:r>
            <a:r>
              <a:rPr lang="en-US" sz="3600" b="1" dirty="0">
                <a:solidFill>
                  <a:srgbClr val="FF0000"/>
                </a:solidFill>
                <a:latin typeface="Times New Roman" panose="02020603050405020304" pitchFamily="18" charset="0"/>
                <a:cs typeface="Times New Roman" panose="02020603050405020304" pitchFamily="18" charset="0"/>
              </a:rPr>
              <a:t>Gained</a:t>
            </a:r>
          </a:p>
        </p:txBody>
      </p:sp>
      <p:sp>
        <p:nvSpPr>
          <p:cNvPr id="3" name="Content Placeholder 2">
            <a:extLst>
              <a:ext uri="{FF2B5EF4-FFF2-40B4-BE49-F238E27FC236}">
                <a16:creationId xmlns:a16="http://schemas.microsoft.com/office/drawing/2014/main" id="{C2F8806F-64F2-3451-6599-4C6B7E8D3BD4}"/>
              </a:ext>
            </a:extLst>
          </p:cNvPr>
          <p:cNvSpPr>
            <a:spLocks noGrp="1"/>
          </p:cNvSpPr>
          <p:nvPr>
            <p:ph sz="quarter" idx="13"/>
          </p:nvPr>
        </p:nvSpPr>
        <p:spPr>
          <a:xfrm>
            <a:off x="514351" y="1044700"/>
            <a:ext cx="7796030" cy="2986239"/>
          </a:xfrm>
        </p:spPr>
        <p:txBody>
          <a:bodyPr>
            <a:noAutofit/>
          </a:bodyPr>
          <a:lstStyle/>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Technical Support</a:t>
            </a:r>
            <a:r>
              <a:rPr lang="en-US" sz="1800" dirty="0">
                <a:latin typeface="Times New Roman" panose="02020603050405020304" pitchFamily="18" charset="0"/>
                <a:cs typeface="Times New Roman" panose="02020603050405020304" pitchFamily="18" charset="0"/>
              </a:rPr>
              <a:t>: </a:t>
            </a:r>
            <a:r>
              <a:rPr lang="en-US" sz="1800" cap="none" dirty="0" smtClean="0">
                <a:latin typeface="Times New Roman" panose="02020603050405020304" pitchFamily="18" charset="0"/>
                <a:cs typeface="Times New Roman" panose="02020603050405020304" pitchFamily="18" charset="0"/>
              </a:rPr>
              <a:t>I was able to work with support officers and so learnt how  to </a:t>
            </a:r>
            <a:r>
              <a:rPr lang="en-US" sz="1800" cap="none" dirty="0" smtClean="0">
                <a:latin typeface="Times New Roman" panose="02020603050405020304" pitchFamily="18" charset="0"/>
                <a:cs typeface="Times New Roman" panose="02020603050405020304" pitchFamily="18" charset="0"/>
              </a:rPr>
              <a:t>set up and configure new </a:t>
            </a:r>
            <a:r>
              <a:rPr lang="en-US" sz="1800" cap="none" dirty="0" smtClean="0">
                <a:latin typeface="Times New Roman" panose="02020603050405020304" pitchFamily="18" charset="0"/>
                <a:cs typeface="Times New Roman" panose="02020603050405020304" pitchFamily="18" charset="0"/>
              </a:rPr>
              <a:t>systems, troubleshoot </a:t>
            </a:r>
            <a:r>
              <a:rPr lang="en-US" sz="1800" cap="none" dirty="0" smtClean="0">
                <a:latin typeface="Times New Roman" panose="02020603050405020304" pitchFamily="18" charset="0"/>
                <a:cs typeface="Times New Roman" panose="02020603050405020304" pitchFamily="18" charset="0"/>
              </a:rPr>
              <a:t>hardware problems, network and internet </a:t>
            </a:r>
            <a:r>
              <a:rPr lang="en-US" sz="1800" cap="none" dirty="0" smtClean="0">
                <a:latin typeface="Times New Roman" panose="02020603050405020304" pitchFamily="18" charset="0"/>
                <a:cs typeface="Times New Roman" panose="02020603050405020304" pitchFamily="18" charset="0"/>
              </a:rPr>
              <a:t>issues, configure virtual private </a:t>
            </a:r>
            <a:r>
              <a:rPr lang="en-US" sz="1800" cap="none" dirty="0" smtClean="0">
                <a:latin typeface="Times New Roman" panose="02020603050405020304" pitchFamily="18" charset="0"/>
                <a:cs typeface="Times New Roman" panose="02020603050405020304" pitchFamily="18" charset="0"/>
              </a:rPr>
              <a:t>networks (</a:t>
            </a:r>
            <a:r>
              <a:rPr lang="en-US" sz="1800" cap="none" dirty="0" err="1" smtClean="0">
                <a:latin typeface="Times New Roman" panose="02020603050405020304" pitchFamily="18" charset="0"/>
                <a:cs typeface="Times New Roman" panose="02020603050405020304" pitchFamily="18" charset="0"/>
              </a:rPr>
              <a:t>OpenVPN</a:t>
            </a:r>
            <a:r>
              <a:rPr lang="en-US" sz="1800" cap="none" dirty="0" smtClean="0">
                <a:latin typeface="Times New Roman" panose="02020603050405020304" pitchFamily="18" charset="0"/>
                <a:cs typeface="Times New Roman" panose="02020603050405020304" pitchFamily="18" charset="0"/>
              </a:rPr>
              <a:t>) </a:t>
            </a:r>
            <a:r>
              <a:rPr lang="en-US" sz="1800" cap="none" dirty="0" smtClean="0">
                <a:latin typeface="Times New Roman" panose="02020603050405020304" pitchFamily="18" charset="0"/>
                <a:cs typeface="Times New Roman" panose="02020603050405020304" pitchFamily="18" charset="0"/>
              </a:rPr>
              <a:t>and </a:t>
            </a:r>
            <a:r>
              <a:rPr lang="en-US" sz="1800" cap="none" dirty="0" smtClean="0">
                <a:latin typeface="Times New Roman" panose="02020603050405020304" pitchFamily="18" charset="0"/>
                <a:cs typeface="Times New Roman" panose="02020603050405020304" pitchFamily="18" charset="0"/>
              </a:rPr>
              <a:t>provide </a:t>
            </a:r>
            <a:r>
              <a:rPr lang="en-US" sz="1800" cap="none" dirty="0" smtClean="0">
                <a:latin typeface="Times New Roman" panose="02020603050405020304" pitchFamily="18" charset="0"/>
                <a:cs typeface="Times New Roman" panose="02020603050405020304" pitchFamily="18" charset="0"/>
              </a:rPr>
              <a:t>support during training sessions.</a:t>
            </a:r>
          </a:p>
          <a:p>
            <a:pPr marL="342900" indent="-342900" algn="just">
              <a:buFont typeface="+mj-lt"/>
              <a:buAutoNum type="arabicPeriod"/>
            </a:pPr>
            <a:r>
              <a:rPr lang="en-US" sz="1800" b="1" dirty="0" smtClean="0">
                <a:latin typeface="Times New Roman" panose="02020603050405020304" pitchFamily="18" charset="0"/>
                <a:cs typeface="Times New Roman" panose="02020603050405020304" pitchFamily="18" charset="0"/>
              </a:rPr>
              <a:t>Video editing: </a:t>
            </a:r>
            <a:r>
              <a:rPr lang="en-US" sz="1800" cap="none" dirty="0" smtClean="0">
                <a:latin typeface="Times New Roman" panose="02020603050405020304" pitchFamily="18" charset="0"/>
                <a:cs typeface="Times New Roman" panose="02020603050405020304" pitchFamily="18" charset="0"/>
              </a:rPr>
              <a:t>I was taught how to use the adobe premiere software for video editing and was also given the opportunity to experiment with its </a:t>
            </a:r>
            <a:r>
              <a:rPr lang="en-US" sz="1800" cap="none" dirty="0" smtClean="0">
                <a:latin typeface="Times New Roman" panose="02020603050405020304" pitchFamily="18" charset="0"/>
                <a:cs typeface="Times New Roman" panose="02020603050405020304" pitchFamily="18" charset="0"/>
              </a:rPr>
              <a:t>features which include color formatting, image clipping, text animations, video effects</a:t>
            </a:r>
            <a:r>
              <a:rPr lang="en-US" sz="1800" cap="none" dirty="0">
                <a:latin typeface="Times New Roman" panose="02020603050405020304" pitchFamily="18" charset="0"/>
                <a:cs typeface="Times New Roman" panose="02020603050405020304" pitchFamily="18" charset="0"/>
              </a:rPr>
              <a:t>, and </a:t>
            </a:r>
            <a:r>
              <a:rPr lang="en-US" sz="1800" cap="none" dirty="0" smtClean="0">
                <a:latin typeface="Times New Roman" panose="02020603050405020304" pitchFamily="18" charset="0"/>
                <a:cs typeface="Times New Roman" panose="02020603050405020304" pitchFamily="18" charset="0"/>
              </a:rPr>
              <a:t>transitioning to deliver </a:t>
            </a:r>
            <a:r>
              <a:rPr lang="en-US" sz="1800" cap="none" dirty="0" smtClean="0">
                <a:latin typeface="Times New Roman" panose="02020603050405020304" pitchFamily="18" charset="0"/>
                <a:cs typeface="Times New Roman" panose="02020603050405020304" pitchFamily="18" charset="0"/>
              </a:rPr>
              <a:t>good </a:t>
            </a:r>
            <a:r>
              <a:rPr lang="en-US" sz="1800" cap="none" dirty="0" smtClean="0">
                <a:latin typeface="Times New Roman" panose="02020603050405020304" pitchFamily="18" charset="0"/>
                <a:cs typeface="Times New Roman" panose="02020603050405020304" pitchFamily="18" charset="0"/>
              </a:rPr>
              <a:t>contents </a:t>
            </a:r>
            <a:r>
              <a:rPr lang="en-US" sz="1800" cap="none" dirty="0" smtClean="0">
                <a:latin typeface="Times New Roman" panose="02020603050405020304" pitchFamily="18" charset="0"/>
                <a:cs typeface="Times New Roman" panose="02020603050405020304" pitchFamily="18" charset="0"/>
              </a:rPr>
              <a:t>for the commission.</a:t>
            </a:r>
            <a:endParaRPr lang="en-US" sz="1800" b="1" cap="none"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31985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F632F-493A-E80B-6B7C-5B45B289E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3714E-F11F-5A1D-0AA6-8E10D3C9D4FF}"/>
              </a:ext>
            </a:extLst>
          </p:cNvPr>
          <p:cNvSpPr>
            <a:spLocks noGrp="1"/>
          </p:cNvSpPr>
          <p:nvPr>
            <p:ph type="title"/>
          </p:nvPr>
        </p:nvSpPr>
        <p:spPr>
          <a:xfrm>
            <a:off x="354241" y="19280"/>
            <a:ext cx="8246069" cy="489566"/>
          </a:xfrm>
        </p:spPr>
        <p:txBody>
          <a:bodyPr vert="horz" lIns="91440" tIns="45720" rIns="91440" bIns="45720" rtlCol="0" anchor="ctr">
            <a:noAutofit/>
          </a:bodyPr>
          <a:lstStyle/>
          <a:p>
            <a:pPr>
              <a:lnSpc>
                <a:spcPct val="90000"/>
              </a:lnSpc>
            </a:pPr>
            <a:r>
              <a:rPr lang="en-US" sz="1700" b="1" kern="1200" dirty="0" smtClean="0">
                <a:solidFill>
                  <a:srgbClr val="FF0000"/>
                </a:solidFill>
                <a:latin typeface="Times New Roman" panose="02020603050405020304" pitchFamily="18" charset="0"/>
                <a:cs typeface="Times New Roman" panose="02020603050405020304" pitchFamily="18" charset="0"/>
              </a:rPr>
              <a:t>Pictorial Representation of </a:t>
            </a:r>
            <a:r>
              <a:rPr lang="en-US" sz="1700" b="1" kern="1200" dirty="0" smtClean="0">
                <a:solidFill>
                  <a:srgbClr val="FF0000"/>
                </a:solidFill>
                <a:latin typeface="Times New Roman" panose="02020603050405020304" pitchFamily="18" charset="0"/>
                <a:cs typeface="Times New Roman" panose="02020603050405020304" pitchFamily="18" charset="0"/>
              </a:rPr>
              <a:t>my Technical </a:t>
            </a:r>
            <a:r>
              <a:rPr lang="en-US" sz="1700" b="1" kern="1200" dirty="0" smtClean="0">
                <a:solidFill>
                  <a:srgbClr val="FF0000"/>
                </a:solidFill>
                <a:latin typeface="Times New Roman" panose="02020603050405020304" pitchFamily="18" charset="0"/>
                <a:cs typeface="Times New Roman" panose="02020603050405020304" pitchFamily="18" charset="0"/>
              </a:rPr>
              <a:t>Experiences gained</a:t>
            </a:r>
            <a:endParaRPr lang="en-US" sz="1700" b="1" kern="1200"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41" y="656922"/>
            <a:ext cx="4981284" cy="2593835"/>
          </a:xfrm>
          <a:prstGeom prst="rect">
            <a:avLst/>
          </a:prstGeom>
        </p:spPr>
      </p:pic>
      <p:sp>
        <p:nvSpPr>
          <p:cNvPr id="10" name="TextBox 9"/>
          <p:cNvSpPr txBox="1"/>
          <p:nvPr/>
        </p:nvSpPr>
        <p:spPr>
          <a:xfrm>
            <a:off x="1059785" y="3398833"/>
            <a:ext cx="3132312" cy="276999"/>
          </a:xfrm>
          <a:prstGeom prst="rect">
            <a:avLst/>
          </a:prstGeom>
          <a:noFill/>
        </p:spPr>
        <p:txBody>
          <a:bodyPr wrap="square" rtlCol="0">
            <a:spAutoFit/>
          </a:bodyPr>
          <a:lstStyle/>
          <a:p>
            <a:pPr algn="ctr"/>
            <a:r>
              <a:rPr lang="en-US" sz="1200" b="1" dirty="0">
                <a:latin typeface="Times New Roman" panose="02020603050405020304" pitchFamily="18" charset="0"/>
                <a:ea typeface="Calibri" panose="020F0502020204030204" pitchFamily="34" charset="0"/>
              </a:rPr>
              <a:t>Edit view of the Adobe Premier Pro</a:t>
            </a:r>
            <a:endParaRPr lang="en-US" sz="12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88230" y="3758774"/>
            <a:ext cx="2443280" cy="461665"/>
          </a:xfrm>
          <a:prstGeom prst="rect">
            <a:avLst/>
          </a:prstGeom>
          <a:noFill/>
        </p:spPr>
        <p:txBody>
          <a:bodyPr wrap="square" rtlCol="0">
            <a:spAutoFit/>
          </a:bodyPr>
          <a:lstStyle/>
          <a:p>
            <a:pPr algn="just"/>
            <a:r>
              <a:rPr lang="en-US" sz="1200" b="1" dirty="0" smtClean="0">
                <a:latin typeface="Times New Roman" panose="02020603050405020304" pitchFamily="18" charset="0"/>
              </a:rPr>
              <a:t>Configuration of the network settings of a  new computer system</a:t>
            </a:r>
            <a:endParaRPr lang="en-US" sz="1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640" y="508846"/>
            <a:ext cx="1832460" cy="3257707"/>
          </a:xfrm>
          <a:prstGeom prst="rect">
            <a:avLst/>
          </a:prstGeom>
        </p:spPr>
      </p:pic>
    </p:spTree>
    <p:extLst>
      <p:ext uri="{BB962C8B-B14F-4D97-AF65-F5344CB8AC3E}">
        <p14:creationId xmlns:p14="http://schemas.microsoft.com/office/powerpoint/2010/main" val="28403422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07AB5-47DB-718B-CAA9-AC2A78D9C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6844F-F02F-835C-A773-BEC0E6D8A957}"/>
              </a:ext>
            </a:extLst>
          </p:cNvPr>
          <p:cNvSpPr>
            <a:spLocks noGrp="1"/>
          </p:cNvSpPr>
          <p:nvPr>
            <p:ph type="title"/>
          </p:nvPr>
        </p:nvSpPr>
        <p:spPr>
          <a:xfrm>
            <a:off x="514351" y="281175"/>
            <a:ext cx="7796030" cy="916230"/>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Software development experiences gained</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BF7F57-C5CB-141F-D236-254EF3956374}"/>
              </a:ext>
            </a:extLst>
          </p:cNvPr>
          <p:cNvSpPr>
            <a:spLocks noGrp="1"/>
          </p:cNvSpPr>
          <p:nvPr>
            <p:ph sz="quarter" idx="13"/>
          </p:nvPr>
        </p:nvSpPr>
        <p:spPr>
          <a:xfrm>
            <a:off x="514351" y="1224553"/>
            <a:ext cx="7796030" cy="3359510"/>
          </a:xfrm>
        </p:spPr>
        <p:txBody>
          <a:bodyPr>
            <a:normAutofit/>
          </a:bodyPr>
          <a:lstStyle/>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Data Analytics</a:t>
            </a:r>
            <a:r>
              <a:rPr lang="en-US" sz="1700" dirty="0">
                <a:latin typeface="Times New Roman" panose="02020603050405020304" pitchFamily="18" charset="0"/>
                <a:cs typeface="Times New Roman" panose="02020603050405020304" pitchFamily="18" charset="0"/>
              </a:rPr>
              <a:t>: </a:t>
            </a:r>
            <a:r>
              <a:rPr lang="en-US" sz="1700" cap="none" dirty="0">
                <a:latin typeface="Times New Roman" panose="02020603050405020304" pitchFamily="18" charset="0"/>
                <a:cs typeface="Times New Roman" panose="02020603050405020304" pitchFamily="18" charset="0"/>
              </a:rPr>
              <a:t>I gained experience in data analytics using MySQL, power bi, and python for data collection, cleaning, visualization, and analyses to generate insights</a:t>
            </a:r>
            <a:r>
              <a:rPr lang="en-US" sz="1700" cap="none" dirty="0" smtClean="0">
                <a:latin typeface="Times New Roman" panose="02020603050405020304" pitchFamily="18" charset="0"/>
                <a:cs typeface="Times New Roman" panose="02020603050405020304" pitchFamily="18" charset="0"/>
              </a:rPr>
              <a:t>. I was able to analyze and visualize some financial data for the department which enabled me to work with more confidential data in the commission.</a:t>
            </a:r>
            <a:endParaRPr lang="en-US" sz="1700" cap="none"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Machine Learning</a:t>
            </a:r>
            <a:r>
              <a:rPr lang="en-US" sz="1700" dirty="0">
                <a:latin typeface="Times New Roman" panose="02020603050405020304" pitchFamily="18" charset="0"/>
                <a:cs typeface="Times New Roman" panose="02020603050405020304" pitchFamily="18" charset="0"/>
              </a:rPr>
              <a:t>: </a:t>
            </a:r>
            <a:r>
              <a:rPr lang="en-US" sz="1700" cap="none" dirty="0">
                <a:latin typeface="Times New Roman" panose="02020603050405020304" pitchFamily="18" charset="0"/>
                <a:cs typeface="Times New Roman" panose="02020603050405020304" pitchFamily="18" charset="0"/>
              </a:rPr>
              <a:t>I learnt core machine learning concepts, including </a:t>
            </a:r>
            <a:r>
              <a:rPr lang="en-US" sz="1700" cap="none" dirty="0" smtClean="0">
                <a:latin typeface="Times New Roman" panose="02020603050405020304" pitchFamily="18" charset="0"/>
                <a:cs typeface="Times New Roman" panose="02020603050405020304" pitchFamily="18" charset="0"/>
              </a:rPr>
              <a:t>natural </a:t>
            </a:r>
            <a:r>
              <a:rPr lang="en-US" sz="1700" cap="none" dirty="0" smtClean="0">
                <a:latin typeface="Times New Roman" panose="02020603050405020304" pitchFamily="18" charset="0"/>
                <a:cs typeface="Times New Roman" panose="02020603050405020304" pitchFamily="18" charset="0"/>
              </a:rPr>
              <a:t>language processing, artificial neural networks, </a:t>
            </a:r>
            <a:r>
              <a:rPr lang="en-US" sz="1700" cap="none" dirty="0">
                <a:latin typeface="Times New Roman" panose="02020603050405020304" pitchFamily="18" charset="0"/>
                <a:cs typeface="Times New Roman" panose="02020603050405020304" pitchFamily="18" charset="0"/>
              </a:rPr>
              <a:t>confusion </a:t>
            </a:r>
            <a:r>
              <a:rPr lang="en-US" sz="1700" cap="none" dirty="0" smtClean="0">
                <a:latin typeface="Times New Roman" panose="02020603050405020304" pitchFamily="18" charset="0"/>
                <a:cs typeface="Times New Roman" panose="02020603050405020304" pitchFamily="18" charset="0"/>
              </a:rPr>
              <a:t>matrix. classification</a:t>
            </a:r>
            <a:r>
              <a:rPr lang="en-US" sz="1700" cap="none" dirty="0">
                <a:latin typeface="Times New Roman" panose="02020603050405020304" pitchFamily="18" charset="0"/>
                <a:cs typeface="Times New Roman" panose="02020603050405020304" pitchFamily="18" charset="0"/>
              </a:rPr>
              <a:t>, </a:t>
            </a:r>
            <a:r>
              <a:rPr lang="en-US" sz="1700" cap="none" dirty="0">
                <a:latin typeface="Times New Roman" panose="02020603050405020304" pitchFamily="18" charset="0"/>
                <a:cs typeface="Times New Roman" panose="02020603050405020304" pitchFamily="18" charset="0"/>
              </a:rPr>
              <a:t>clustering, and using data for model training and testing. My experience included building, training</a:t>
            </a:r>
            <a:r>
              <a:rPr lang="en-US" sz="1700" cap="none" dirty="0" smtClean="0">
                <a:latin typeface="Times New Roman" panose="02020603050405020304" pitchFamily="18" charset="0"/>
                <a:cs typeface="Times New Roman" panose="02020603050405020304" pitchFamily="18" charset="0"/>
              </a:rPr>
              <a:t>, scaling </a:t>
            </a:r>
            <a:r>
              <a:rPr lang="en-US" sz="1700" cap="none" dirty="0">
                <a:latin typeface="Times New Roman" panose="02020603050405020304" pitchFamily="18" charset="0"/>
                <a:cs typeface="Times New Roman" panose="02020603050405020304" pitchFamily="18" charset="0"/>
              </a:rPr>
              <a:t>and evaluating models for various machine learning applications.</a:t>
            </a:r>
          </a:p>
          <a:p>
            <a:pPr algn="just"/>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560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F632F-493A-E80B-6B7C-5B45B289E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3714E-F11F-5A1D-0AA6-8E10D3C9D4FF}"/>
              </a:ext>
            </a:extLst>
          </p:cNvPr>
          <p:cNvSpPr>
            <a:spLocks noGrp="1"/>
          </p:cNvSpPr>
          <p:nvPr>
            <p:ph type="title"/>
          </p:nvPr>
        </p:nvSpPr>
        <p:spPr>
          <a:xfrm>
            <a:off x="448966" y="128470"/>
            <a:ext cx="8246069" cy="610820"/>
          </a:xfrm>
        </p:spPr>
        <p:txBody>
          <a:bodyPr vert="horz" lIns="91440" tIns="45720" rIns="91440" bIns="45720" rtlCol="0" anchor="ctr">
            <a:noAutofit/>
          </a:bodyPr>
          <a:lstStyle/>
          <a:p>
            <a:pPr>
              <a:lnSpc>
                <a:spcPct val="90000"/>
              </a:lnSpc>
            </a:pPr>
            <a:r>
              <a:rPr lang="en-US" sz="2000" b="1" kern="1200" dirty="0" smtClean="0">
                <a:solidFill>
                  <a:srgbClr val="FF0000"/>
                </a:solidFill>
                <a:latin typeface="Times New Roman" panose="02020603050405020304" pitchFamily="18" charset="0"/>
                <a:cs typeface="Times New Roman" panose="02020603050405020304" pitchFamily="18" charset="0"/>
              </a:rPr>
              <a:t>Pictorial Representation of </a:t>
            </a:r>
            <a:r>
              <a:rPr lang="en-US" sz="2000" b="1" kern="1200" dirty="0" smtClean="0">
                <a:solidFill>
                  <a:srgbClr val="FF0000"/>
                </a:solidFill>
                <a:latin typeface="Times New Roman" panose="02020603050405020304" pitchFamily="18" charset="0"/>
                <a:cs typeface="Times New Roman" panose="02020603050405020304" pitchFamily="18" charset="0"/>
              </a:rPr>
              <a:t>my </a:t>
            </a:r>
            <a:r>
              <a:rPr lang="en-US" sz="2000" b="1" dirty="0">
                <a:solidFill>
                  <a:srgbClr val="FF0000"/>
                </a:solidFill>
                <a:latin typeface="Times New Roman" panose="02020603050405020304" pitchFamily="18" charset="0"/>
                <a:cs typeface="Times New Roman" panose="02020603050405020304" pitchFamily="18" charset="0"/>
              </a:rPr>
              <a:t>s</a:t>
            </a:r>
            <a:r>
              <a:rPr lang="en-US" sz="2000" b="1" kern="1200" dirty="0" smtClean="0">
                <a:solidFill>
                  <a:srgbClr val="FF0000"/>
                </a:solidFill>
                <a:latin typeface="Times New Roman" panose="02020603050405020304" pitchFamily="18" charset="0"/>
                <a:cs typeface="Times New Roman" panose="02020603050405020304" pitchFamily="18" charset="0"/>
              </a:rPr>
              <a:t>oftware </a:t>
            </a:r>
            <a:r>
              <a:rPr lang="en-US" sz="2000" b="1" kern="1200" dirty="0" smtClean="0">
                <a:solidFill>
                  <a:srgbClr val="FF0000"/>
                </a:solidFill>
                <a:latin typeface="Times New Roman" panose="02020603050405020304" pitchFamily="18" charset="0"/>
                <a:cs typeface="Times New Roman" panose="02020603050405020304" pitchFamily="18" charset="0"/>
              </a:rPr>
              <a:t>Experiences gained</a:t>
            </a:r>
            <a:endParaRPr lang="en-US" sz="2000" b="1" kern="1200"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194" y="808197"/>
            <a:ext cx="3892925" cy="2832487"/>
          </a:xfrm>
          <a:prstGeom prst="rect">
            <a:avLst/>
          </a:prstGeom>
          <a:ln w="66675" cap="flat" cmpd="dbl">
            <a:solidFill>
              <a:srgbClr val="000000">
                <a:alpha val="29000"/>
              </a:srgbClr>
            </a:solidFill>
            <a:prstDash val="solid"/>
            <a:round/>
          </a:ln>
          <a:effectLst>
            <a:innerShdw blurRad="76200">
              <a:srgbClr val="000000"/>
            </a:inn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145" y="585333"/>
            <a:ext cx="3054100" cy="1335139"/>
          </a:xfrm>
          <a:prstGeom prst="rect">
            <a:avLst/>
          </a:prstGeom>
        </p:spPr>
      </p:pic>
      <p:sp>
        <p:nvSpPr>
          <p:cNvPr id="15" name="TextBox 14"/>
          <p:cNvSpPr txBox="1"/>
          <p:nvPr/>
        </p:nvSpPr>
        <p:spPr>
          <a:xfrm>
            <a:off x="4317973" y="2011491"/>
            <a:ext cx="4428445" cy="276999"/>
          </a:xfrm>
          <a:prstGeom prst="rect">
            <a:avLst/>
          </a:prstGeom>
          <a:noFill/>
        </p:spPr>
        <p:txBody>
          <a:bodyPr wrap="square" rtlCol="0">
            <a:spAutoFit/>
          </a:bodyPr>
          <a:lstStyle/>
          <a:p>
            <a:r>
              <a:rPr lang="en-US" sz="1200" b="1" dirty="0" smtClean="0">
                <a:latin typeface="Times New Roman" panose="02020603050405020304" pitchFamily="18" charset="0"/>
                <a:ea typeface="Calibri" panose="020F0502020204030204" pitchFamily="34" charset="0"/>
              </a:rPr>
              <a:t>Fetching and printing the first 3 rows in a database using python </a:t>
            </a:r>
            <a:endParaRPr lang="en-US" sz="1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91007" y="3709591"/>
            <a:ext cx="3512214" cy="276999"/>
          </a:xfrm>
          <a:prstGeom prst="rect">
            <a:avLst/>
          </a:prstGeom>
          <a:noFill/>
        </p:spPr>
        <p:txBody>
          <a:bodyPr wrap="square" rtlCol="0">
            <a:spAutoFit/>
          </a:bodyPr>
          <a:lstStyle/>
          <a:p>
            <a:pPr algn="just"/>
            <a:r>
              <a:rPr lang="en-US" sz="1200" b="1" dirty="0">
                <a:latin typeface="Times New Roman" panose="02020603050405020304" pitchFamily="18" charset="0"/>
                <a:ea typeface="Calibri" panose="020F0502020204030204" pitchFamily="34" charset="0"/>
              </a:rPr>
              <a:t>Transforming a data set </a:t>
            </a:r>
            <a:r>
              <a:rPr lang="en-US" sz="1200" b="1" dirty="0" smtClean="0">
                <a:latin typeface="Times New Roman" panose="02020603050405020304" pitchFamily="18" charset="0"/>
                <a:ea typeface="Calibri" panose="020F0502020204030204" pitchFamily="34" charset="0"/>
              </a:rPr>
              <a:t>to a model and  </a:t>
            </a:r>
            <a:r>
              <a:rPr lang="en-US" sz="1200" b="1" dirty="0">
                <a:latin typeface="Times New Roman" panose="02020603050405020304" pitchFamily="18" charset="0"/>
                <a:ea typeface="Calibri" panose="020F0502020204030204" pitchFamily="34" charset="0"/>
              </a:rPr>
              <a:t>training </a:t>
            </a:r>
            <a:r>
              <a:rPr lang="en-US" sz="1200" b="1" dirty="0" smtClean="0">
                <a:latin typeface="Times New Roman" panose="02020603050405020304" pitchFamily="18" charset="0"/>
                <a:ea typeface="Calibri" panose="020F0502020204030204" pitchFamily="34" charset="0"/>
              </a:rPr>
              <a:t>it.</a:t>
            </a:r>
            <a:endParaRPr lang="en-US" sz="12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766" y="2379839"/>
            <a:ext cx="3592525" cy="1465064"/>
          </a:xfrm>
          <a:prstGeom prst="rect">
            <a:avLst/>
          </a:prstGeom>
        </p:spPr>
      </p:pic>
      <p:sp>
        <p:nvSpPr>
          <p:cNvPr id="11" name="TextBox 10"/>
          <p:cNvSpPr txBox="1"/>
          <p:nvPr/>
        </p:nvSpPr>
        <p:spPr>
          <a:xfrm>
            <a:off x="4934056" y="3883556"/>
            <a:ext cx="3013946" cy="276999"/>
          </a:xfrm>
          <a:prstGeom prst="rect">
            <a:avLst/>
          </a:prstGeom>
          <a:noFill/>
        </p:spPr>
        <p:txBody>
          <a:bodyPr wrap="square" rtlCol="0">
            <a:spAutoFit/>
          </a:bodyPr>
          <a:lstStyle/>
          <a:p>
            <a:r>
              <a:rPr lang="en-US" sz="1200" b="1" dirty="0" smtClean="0">
                <a:latin typeface="Times New Roman" panose="02020603050405020304" pitchFamily="18" charset="0"/>
                <a:ea typeface="Calibri" panose="020F0502020204030204" pitchFamily="34" charset="0"/>
              </a:rPr>
              <a:t>Code block for </a:t>
            </a:r>
            <a:r>
              <a:rPr lang="en-US" sz="1200" b="1" dirty="0" smtClean="0">
                <a:latin typeface="Times New Roman" panose="02020603050405020304" pitchFamily="18" charset="0"/>
                <a:ea typeface="Calibri" panose="020F0502020204030204" pitchFamily="34" charset="0"/>
              </a:rPr>
              <a:t>tra</a:t>
            </a:r>
            <a:r>
              <a:rPr lang="en-US" sz="1200" b="1" dirty="0" smtClean="0">
                <a:latin typeface="Times New Roman" panose="02020603050405020304" pitchFamily="18" charset="0"/>
                <a:ea typeface="Calibri" panose="020F0502020204030204" pitchFamily="34" charset="0"/>
              </a:rPr>
              <a:t>ining and fitting a model</a:t>
            </a: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3203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10382</TotalTime>
  <Words>625</Words>
  <Application>Microsoft Office PowerPoint</Application>
  <PresentationFormat>On-screen Show (16:9)</PresentationFormat>
  <Paragraphs>37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Impact</vt:lpstr>
      <vt:lpstr>Times New Roman</vt:lpstr>
      <vt:lpstr>Main Event</vt:lpstr>
      <vt:lpstr>SIWES PRESENTATION REPORT</vt:lpstr>
      <vt:lpstr>Scope of presentation</vt:lpstr>
      <vt:lpstr>Brief History of SIWES</vt:lpstr>
      <vt:lpstr>About the Nigerian television authority</vt:lpstr>
      <vt:lpstr>Organizational Chart</vt:lpstr>
      <vt:lpstr>Technical Experience Gained</vt:lpstr>
      <vt:lpstr>Pictorial Representation of my Technical Experiences gained</vt:lpstr>
      <vt:lpstr>Software development experiences gained</vt:lpstr>
      <vt:lpstr>Pictorial Representation of my software Experiences gained</vt:lpstr>
      <vt:lpstr>RECOMMENDATION</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Nathan</cp:lastModifiedBy>
  <cp:revision>234</cp:revision>
  <dcterms:created xsi:type="dcterms:W3CDTF">2013-08-21T19:17:07Z</dcterms:created>
  <dcterms:modified xsi:type="dcterms:W3CDTF">2024-10-31T13:53:40Z</dcterms:modified>
</cp:coreProperties>
</file>