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2" d="100"/>
          <a:sy n="42" d="100"/>
        </p:scale>
        <p:origin x="72" y="8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31A8D9B-5EF1-4634-856D-8D0A5362DA02}"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9F9268-C47B-4AD2-B611-9D62B145E0B9}" type="slidenum">
              <a:rPr lang="en-US" smtClean="0"/>
              <a:t>‹#›</a:t>
            </a:fld>
            <a:endParaRPr lang="en-US"/>
          </a:p>
        </p:txBody>
      </p:sp>
    </p:spTree>
    <p:extLst>
      <p:ext uri="{BB962C8B-B14F-4D97-AF65-F5344CB8AC3E}">
        <p14:creationId xmlns:p14="http://schemas.microsoft.com/office/powerpoint/2010/main" val="557569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1A8D9B-5EF1-4634-856D-8D0A5362DA02}"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9F9268-C47B-4AD2-B611-9D62B145E0B9}" type="slidenum">
              <a:rPr lang="en-US" smtClean="0"/>
              <a:t>‹#›</a:t>
            </a:fld>
            <a:endParaRPr lang="en-US"/>
          </a:p>
        </p:txBody>
      </p:sp>
    </p:spTree>
    <p:extLst>
      <p:ext uri="{BB962C8B-B14F-4D97-AF65-F5344CB8AC3E}">
        <p14:creationId xmlns:p14="http://schemas.microsoft.com/office/powerpoint/2010/main" val="920829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1A8D9B-5EF1-4634-856D-8D0A5362DA02}"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9F9268-C47B-4AD2-B611-9D62B145E0B9}" type="slidenum">
              <a:rPr lang="en-US" smtClean="0"/>
              <a:t>‹#›</a:t>
            </a:fld>
            <a:endParaRPr lang="en-US"/>
          </a:p>
        </p:txBody>
      </p:sp>
    </p:spTree>
    <p:extLst>
      <p:ext uri="{BB962C8B-B14F-4D97-AF65-F5344CB8AC3E}">
        <p14:creationId xmlns:p14="http://schemas.microsoft.com/office/powerpoint/2010/main" val="2480571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1A8D9B-5EF1-4634-856D-8D0A5362DA02}"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9F9268-C47B-4AD2-B611-9D62B145E0B9}" type="slidenum">
              <a:rPr lang="en-US" smtClean="0"/>
              <a:t>‹#›</a:t>
            </a:fld>
            <a:endParaRPr lang="en-US"/>
          </a:p>
        </p:txBody>
      </p:sp>
    </p:spTree>
    <p:extLst>
      <p:ext uri="{BB962C8B-B14F-4D97-AF65-F5344CB8AC3E}">
        <p14:creationId xmlns:p14="http://schemas.microsoft.com/office/powerpoint/2010/main" val="1742810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31A8D9B-5EF1-4634-856D-8D0A5362DA02}"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9F9268-C47B-4AD2-B611-9D62B145E0B9}" type="slidenum">
              <a:rPr lang="en-US" smtClean="0"/>
              <a:t>‹#›</a:t>
            </a:fld>
            <a:endParaRPr lang="en-US"/>
          </a:p>
        </p:txBody>
      </p:sp>
    </p:spTree>
    <p:extLst>
      <p:ext uri="{BB962C8B-B14F-4D97-AF65-F5344CB8AC3E}">
        <p14:creationId xmlns:p14="http://schemas.microsoft.com/office/powerpoint/2010/main" val="3362169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31A8D9B-5EF1-4634-856D-8D0A5362DA02}" type="datetimeFigureOut">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9F9268-C47B-4AD2-B611-9D62B145E0B9}" type="slidenum">
              <a:rPr lang="en-US" smtClean="0"/>
              <a:t>‹#›</a:t>
            </a:fld>
            <a:endParaRPr lang="en-US"/>
          </a:p>
        </p:txBody>
      </p:sp>
    </p:spTree>
    <p:extLst>
      <p:ext uri="{BB962C8B-B14F-4D97-AF65-F5344CB8AC3E}">
        <p14:creationId xmlns:p14="http://schemas.microsoft.com/office/powerpoint/2010/main" val="239831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31A8D9B-5EF1-4634-856D-8D0A5362DA02}" type="datetimeFigureOut">
              <a:rPr lang="en-US" smtClean="0"/>
              <a:t>1/23/2024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9F9268-C47B-4AD2-B611-9D62B145E0B9}" type="slidenum">
              <a:rPr lang="en-US" smtClean="0"/>
              <a:t>‹#›</a:t>
            </a:fld>
            <a:endParaRPr lang="en-US"/>
          </a:p>
        </p:txBody>
      </p:sp>
    </p:spTree>
    <p:extLst>
      <p:ext uri="{BB962C8B-B14F-4D97-AF65-F5344CB8AC3E}">
        <p14:creationId xmlns:p14="http://schemas.microsoft.com/office/powerpoint/2010/main" val="213192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1A8D9B-5EF1-4634-856D-8D0A5362DA02}" type="datetimeFigureOut">
              <a:rPr lang="en-US" smtClean="0"/>
              <a:t>1/23/2024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9F9268-C47B-4AD2-B611-9D62B145E0B9}" type="slidenum">
              <a:rPr lang="en-US" smtClean="0"/>
              <a:t>‹#›</a:t>
            </a:fld>
            <a:endParaRPr lang="en-US"/>
          </a:p>
        </p:txBody>
      </p:sp>
    </p:spTree>
    <p:extLst>
      <p:ext uri="{BB962C8B-B14F-4D97-AF65-F5344CB8AC3E}">
        <p14:creationId xmlns:p14="http://schemas.microsoft.com/office/powerpoint/2010/main" val="856762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1A8D9B-5EF1-4634-856D-8D0A5362DA02}" type="datetimeFigureOut">
              <a:rPr lang="en-US" smtClean="0"/>
              <a:t>1/23/2024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9F9268-C47B-4AD2-B611-9D62B145E0B9}" type="slidenum">
              <a:rPr lang="en-US" smtClean="0"/>
              <a:t>‹#›</a:t>
            </a:fld>
            <a:endParaRPr lang="en-US"/>
          </a:p>
        </p:txBody>
      </p:sp>
    </p:spTree>
    <p:extLst>
      <p:ext uri="{BB962C8B-B14F-4D97-AF65-F5344CB8AC3E}">
        <p14:creationId xmlns:p14="http://schemas.microsoft.com/office/powerpoint/2010/main" val="1560891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31A8D9B-5EF1-4634-856D-8D0A5362DA02}" type="datetimeFigureOut">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9F9268-C47B-4AD2-B611-9D62B145E0B9}" type="slidenum">
              <a:rPr lang="en-US" smtClean="0"/>
              <a:t>‹#›</a:t>
            </a:fld>
            <a:endParaRPr lang="en-US"/>
          </a:p>
        </p:txBody>
      </p:sp>
    </p:spTree>
    <p:extLst>
      <p:ext uri="{BB962C8B-B14F-4D97-AF65-F5344CB8AC3E}">
        <p14:creationId xmlns:p14="http://schemas.microsoft.com/office/powerpoint/2010/main" val="486529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31A8D9B-5EF1-4634-856D-8D0A5362DA02}" type="datetimeFigureOut">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9F9268-C47B-4AD2-B611-9D62B145E0B9}" type="slidenum">
              <a:rPr lang="en-US" smtClean="0"/>
              <a:t>‹#›</a:t>
            </a:fld>
            <a:endParaRPr lang="en-US"/>
          </a:p>
        </p:txBody>
      </p:sp>
    </p:spTree>
    <p:extLst>
      <p:ext uri="{BB962C8B-B14F-4D97-AF65-F5344CB8AC3E}">
        <p14:creationId xmlns:p14="http://schemas.microsoft.com/office/powerpoint/2010/main" val="1370418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1A8D9B-5EF1-4634-856D-8D0A5362DA02}" type="datetimeFigureOut">
              <a:rPr lang="en-US" smtClean="0"/>
              <a:t>1/23/2024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9F9268-C47B-4AD2-B611-9D62B145E0B9}" type="slidenum">
              <a:rPr lang="en-US" smtClean="0"/>
              <a:t>‹#›</a:t>
            </a:fld>
            <a:endParaRPr lang="en-US"/>
          </a:p>
        </p:txBody>
      </p:sp>
    </p:spTree>
    <p:extLst>
      <p:ext uri="{BB962C8B-B14F-4D97-AF65-F5344CB8AC3E}">
        <p14:creationId xmlns:p14="http://schemas.microsoft.com/office/powerpoint/2010/main" val="3554463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03739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en-US" dirty="0"/>
          </a:p>
        </p:txBody>
      </p:sp>
      <p:sp>
        <p:nvSpPr>
          <p:cNvPr id="3" name="Content Placeholder 2"/>
          <p:cNvSpPr>
            <a:spLocks noGrp="1"/>
          </p:cNvSpPr>
          <p:nvPr>
            <p:ph idx="1"/>
          </p:nvPr>
        </p:nvSpPr>
        <p:spPr/>
        <p:txBody>
          <a:bodyPr>
            <a:normAutofit fontScale="92500" lnSpcReduction="10000"/>
          </a:bodyPr>
          <a:lstStyle/>
          <a:p>
            <a:r>
              <a:rPr lang="en-GB" dirty="0"/>
              <a:t>The two important terms used in the above definition are: Sequence of instructions and Computer Programming Language.</a:t>
            </a:r>
          </a:p>
          <a:p>
            <a:r>
              <a:rPr lang="en-GB" dirty="0"/>
              <a:t>Computer program instructions are also called program source </a:t>
            </a:r>
            <a:r>
              <a:rPr lang="en-GB" dirty="0" smtClean="0"/>
              <a:t>code</a:t>
            </a:r>
          </a:p>
          <a:p>
            <a:r>
              <a:rPr lang="en-GB" b="1" dirty="0"/>
              <a:t> </a:t>
            </a:r>
            <a:r>
              <a:rPr lang="en-GB" altLang="en-US" dirty="0"/>
              <a:t>The middle-level programming language interacts with the abstraction layer of a computer system</a:t>
            </a:r>
            <a:r>
              <a:rPr lang="en-GB" altLang="en-US" dirty="0" smtClean="0"/>
              <a:t>.</a:t>
            </a:r>
            <a:endParaRPr lang="en-GB" b="1" dirty="0" smtClean="0"/>
          </a:p>
          <a:p>
            <a:r>
              <a:rPr lang="en-GB" b="1" dirty="0" smtClean="0"/>
              <a:t>Main Component </a:t>
            </a:r>
            <a:r>
              <a:rPr lang="en-GB" dirty="0" smtClean="0"/>
              <a:t>– based on ULSI (Ultra Large scale integrated) Circuit .that is also called Parallel Processing method. </a:t>
            </a:r>
          </a:p>
          <a:p>
            <a:r>
              <a:rPr lang="en-GB" altLang="en-US" dirty="0" smtClean="0"/>
              <a:t>The major task of a linker is to search and locate referenced module/routines in a program and to determine the memory location where these codes will be loaded making the program instruction to have absolute reference.</a:t>
            </a:r>
          </a:p>
          <a:p>
            <a:endParaRPr lang="en-GB" dirty="0" smtClean="0"/>
          </a:p>
          <a:p>
            <a:endParaRPr lang="en-US" dirty="0"/>
          </a:p>
        </p:txBody>
      </p:sp>
    </p:spTree>
    <p:extLst>
      <p:ext uri="{BB962C8B-B14F-4D97-AF65-F5344CB8AC3E}">
        <p14:creationId xmlns:p14="http://schemas.microsoft.com/office/powerpoint/2010/main" val="1888302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GB" altLang="en-US" dirty="0" err="1" smtClean="0"/>
              <a:t>lOADERS</a:t>
            </a:r>
            <a:r>
              <a:rPr lang="en-GB" altLang="en-US" dirty="0" smtClean="0"/>
              <a:t> initializes various registers to initiate execution.</a:t>
            </a:r>
          </a:p>
          <a:p>
            <a:r>
              <a:rPr lang="en-GB" altLang="en-US" dirty="0" smtClean="0"/>
              <a:t>interpreters </a:t>
            </a:r>
            <a:r>
              <a:rPr lang="en-GB" altLang="en-US" dirty="0"/>
              <a:t>requires efficient memory as no Intermediate object code is generated</a:t>
            </a:r>
            <a:r>
              <a:rPr lang="en-GB" altLang="en-US" dirty="0" smtClean="0"/>
              <a:t>. While compilers generate an IOC</a:t>
            </a:r>
          </a:p>
          <a:p>
            <a:r>
              <a:rPr lang="en-GB" altLang="en-US" dirty="0" smtClean="0"/>
              <a:t>4</a:t>
            </a:r>
            <a:r>
              <a:rPr lang="en-GB" altLang="en-US" dirty="0" smtClean="0"/>
              <a:t>The compiler process goes through lexical, </a:t>
            </a:r>
            <a:r>
              <a:rPr lang="en-GB" altLang="en-US" dirty="0" err="1" smtClean="0"/>
              <a:t>syntax,and</a:t>
            </a:r>
            <a:r>
              <a:rPr lang="en-GB" altLang="en-US" dirty="0" smtClean="0"/>
              <a:t> semantic analysis at the front end and code generation and optimization at the back-end.</a:t>
            </a:r>
          </a:p>
          <a:p>
            <a:endParaRPr lang="en-GB" altLang="en-US" dirty="0"/>
          </a:p>
          <a:p>
            <a:r>
              <a:rPr lang="en-GB" altLang="en-US" dirty="0"/>
              <a:t>Breaks up the source program into pieces and impose       grammatical structure on them </a:t>
            </a:r>
          </a:p>
          <a:p>
            <a:endParaRPr lang="en-GB" altLang="en-US" dirty="0" smtClean="0"/>
          </a:p>
          <a:p>
            <a:r>
              <a:rPr lang="en-GB" altLang="en-US" dirty="0" smtClean="0"/>
              <a:t>Allows </a:t>
            </a:r>
            <a:r>
              <a:rPr lang="en-GB" altLang="en-US" dirty="0"/>
              <a:t>the construction of the desired target program from the intermediate representation and also create the symbol table</a:t>
            </a:r>
          </a:p>
          <a:p>
            <a:endParaRPr lang="en-GB" altLang="en-US" dirty="0" smtClean="0"/>
          </a:p>
          <a:p>
            <a:endParaRPr lang="en-US" dirty="0"/>
          </a:p>
        </p:txBody>
      </p:sp>
    </p:spTree>
    <p:extLst>
      <p:ext uri="{BB962C8B-B14F-4D97-AF65-F5344CB8AC3E}">
        <p14:creationId xmlns:p14="http://schemas.microsoft.com/office/powerpoint/2010/main" val="3963801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3104516" y="636"/>
            <a:ext cx="4359275" cy="527685"/>
          </a:xfrm>
          <a:prstGeom prst="rect">
            <a:avLst/>
          </a:prstGeom>
          <a:noFill/>
        </p:spPr>
        <p:txBody>
          <a:bodyPr wrap="square" rtlCol="0">
            <a:noAutofit/>
          </a:bodyPr>
          <a:lstStyle/>
          <a:p>
            <a:r>
              <a:rPr lang="en-GB" altLang="en-US" sz="2800" b="1"/>
              <a:t>          Types of Compiler</a:t>
            </a:r>
          </a:p>
        </p:txBody>
      </p:sp>
      <p:pic>
        <p:nvPicPr>
          <p:cNvPr id="5" name="Picture 4"/>
          <p:cNvPicPr>
            <a:picLocks noChangeAspect="1"/>
          </p:cNvPicPr>
          <p:nvPr/>
        </p:nvPicPr>
        <p:blipFill>
          <a:blip r:embed="rId2"/>
          <a:stretch>
            <a:fillRect/>
          </a:stretch>
        </p:blipFill>
        <p:spPr>
          <a:xfrm>
            <a:off x="2034540" y="1092835"/>
            <a:ext cx="7853680" cy="915670"/>
          </a:xfrm>
          <a:prstGeom prst="rect">
            <a:avLst/>
          </a:prstGeom>
        </p:spPr>
      </p:pic>
      <p:sp>
        <p:nvSpPr>
          <p:cNvPr id="6" name="Text Box 5"/>
          <p:cNvSpPr txBox="1"/>
          <p:nvPr/>
        </p:nvSpPr>
        <p:spPr>
          <a:xfrm>
            <a:off x="1747520" y="728981"/>
            <a:ext cx="2908300" cy="460375"/>
          </a:xfrm>
          <a:prstGeom prst="rect">
            <a:avLst/>
          </a:prstGeom>
          <a:noFill/>
        </p:spPr>
        <p:txBody>
          <a:bodyPr wrap="square" rtlCol="0">
            <a:spAutoFit/>
          </a:bodyPr>
          <a:lstStyle/>
          <a:p>
            <a:r>
              <a:rPr lang="en-GB" altLang="en-US" sz="2400" b="1"/>
              <a:t>Single Pass Compiler</a:t>
            </a:r>
          </a:p>
        </p:txBody>
      </p:sp>
      <p:sp>
        <p:nvSpPr>
          <p:cNvPr id="7" name="Text Box 6"/>
          <p:cNvSpPr txBox="1"/>
          <p:nvPr/>
        </p:nvSpPr>
        <p:spPr>
          <a:xfrm>
            <a:off x="1589406" y="2159001"/>
            <a:ext cx="8970645" cy="829945"/>
          </a:xfrm>
          <a:prstGeom prst="rect">
            <a:avLst/>
          </a:prstGeom>
          <a:noFill/>
        </p:spPr>
        <p:txBody>
          <a:bodyPr wrap="square" rtlCol="0">
            <a:spAutoFit/>
          </a:bodyPr>
          <a:lstStyle/>
          <a:p>
            <a:r>
              <a:rPr lang="en-GB" altLang="en-US" sz="2400"/>
              <a:t>In single pass Compiler source code directly transforms into machine code. For example, Pascal  language</a:t>
            </a:r>
          </a:p>
        </p:txBody>
      </p:sp>
      <p:pic>
        <p:nvPicPr>
          <p:cNvPr id="8" name="Picture 7"/>
          <p:cNvPicPr>
            <a:picLocks noChangeAspect="1"/>
          </p:cNvPicPr>
          <p:nvPr/>
        </p:nvPicPr>
        <p:blipFill>
          <a:blip r:embed="rId3"/>
          <a:stretch>
            <a:fillRect/>
          </a:stretch>
        </p:blipFill>
        <p:spPr>
          <a:xfrm>
            <a:off x="1734820" y="3826510"/>
            <a:ext cx="8752840" cy="1173480"/>
          </a:xfrm>
          <a:prstGeom prst="rect">
            <a:avLst/>
          </a:prstGeom>
        </p:spPr>
      </p:pic>
      <p:sp>
        <p:nvSpPr>
          <p:cNvPr id="9" name="Text Box 8"/>
          <p:cNvSpPr txBox="1"/>
          <p:nvPr/>
        </p:nvSpPr>
        <p:spPr>
          <a:xfrm>
            <a:off x="1849120" y="3180081"/>
            <a:ext cx="2734310" cy="460375"/>
          </a:xfrm>
          <a:prstGeom prst="rect">
            <a:avLst/>
          </a:prstGeom>
          <a:noFill/>
        </p:spPr>
        <p:txBody>
          <a:bodyPr wrap="square" rtlCol="0">
            <a:spAutoFit/>
          </a:bodyPr>
          <a:lstStyle/>
          <a:p>
            <a:r>
              <a:rPr lang="en-GB" altLang="en-US" sz="2400" b="1"/>
              <a:t>Two Pass Compiler</a:t>
            </a:r>
          </a:p>
        </p:txBody>
      </p:sp>
      <p:sp>
        <p:nvSpPr>
          <p:cNvPr id="10" name="Text Box 9"/>
          <p:cNvSpPr txBox="1"/>
          <p:nvPr/>
        </p:nvSpPr>
        <p:spPr>
          <a:xfrm>
            <a:off x="1747520" y="5120005"/>
            <a:ext cx="8884920" cy="2279650"/>
          </a:xfrm>
          <a:prstGeom prst="rect">
            <a:avLst/>
          </a:prstGeom>
          <a:noFill/>
        </p:spPr>
        <p:txBody>
          <a:bodyPr wrap="square" rtlCol="0">
            <a:noAutofit/>
          </a:bodyPr>
          <a:lstStyle/>
          <a:p>
            <a:r>
              <a:rPr lang="en-GB" altLang="en-US" sz="2000"/>
              <a:t>Two pass Compiler is divided into two sections, these are.</a:t>
            </a:r>
          </a:p>
          <a:p>
            <a:r>
              <a:rPr lang="en-GB" altLang="en-US" sz="2000"/>
              <a:t>1. Front end: It maps legal code into Intermediate Representation (IR).</a:t>
            </a:r>
          </a:p>
          <a:p>
            <a:r>
              <a:rPr lang="en-GB" altLang="en-US" sz="2000"/>
              <a:t>2. Back end: It maps IR onto the target machine</a:t>
            </a:r>
          </a:p>
          <a:p>
            <a:r>
              <a:rPr lang="en-GB" altLang="en-US" sz="2000"/>
              <a:t>The Two pass compiler method also simplifies the retargeting process. It also allows multiple front ends</a:t>
            </a:r>
          </a:p>
        </p:txBody>
      </p:sp>
    </p:spTree>
    <p:extLst>
      <p:ext uri="{BB962C8B-B14F-4D97-AF65-F5344CB8AC3E}">
        <p14:creationId xmlns:p14="http://schemas.microsoft.com/office/powerpoint/2010/main" val="17019919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20850" y="619125"/>
            <a:ext cx="8662670" cy="2941320"/>
          </a:xfrm>
          <a:prstGeom prst="rect">
            <a:avLst/>
          </a:prstGeom>
        </p:spPr>
      </p:pic>
      <p:sp>
        <p:nvSpPr>
          <p:cNvPr id="5" name="Text Box 4"/>
          <p:cNvSpPr txBox="1"/>
          <p:nvPr/>
        </p:nvSpPr>
        <p:spPr>
          <a:xfrm>
            <a:off x="1849121" y="101601"/>
            <a:ext cx="3166745" cy="460375"/>
          </a:xfrm>
          <a:prstGeom prst="rect">
            <a:avLst/>
          </a:prstGeom>
          <a:noFill/>
        </p:spPr>
        <p:txBody>
          <a:bodyPr wrap="square" rtlCol="0">
            <a:spAutoFit/>
          </a:bodyPr>
          <a:lstStyle/>
          <a:p>
            <a:r>
              <a:rPr lang="en-GB" altLang="en-US" sz="2400" b="1"/>
              <a:t>Multipass Compilers</a:t>
            </a:r>
          </a:p>
        </p:txBody>
      </p:sp>
      <p:sp>
        <p:nvSpPr>
          <p:cNvPr id="6" name="Text Box 5"/>
          <p:cNvSpPr txBox="1"/>
          <p:nvPr/>
        </p:nvSpPr>
        <p:spPr>
          <a:xfrm>
            <a:off x="1791335" y="3938906"/>
            <a:ext cx="8696960" cy="2676525"/>
          </a:xfrm>
          <a:prstGeom prst="rect">
            <a:avLst/>
          </a:prstGeom>
          <a:noFill/>
        </p:spPr>
        <p:txBody>
          <a:bodyPr wrap="square" rtlCol="0">
            <a:spAutoFit/>
          </a:bodyPr>
          <a:lstStyle/>
          <a:p>
            <a:r>
              <a:rPr lang="en-GB" altLang="en-US" sz="2400"/>
              <a:t>The multipass compiler processes the source code or syntax tree of a program several times. </a:t>
            </a:r>
          </a:p>
          <a:p>
            <a:r>
              <a:rPr lang="en-GB" altLang="en-US" sz="2400"/>
              <a:t>It  divided a large program into multiple small programs and process them. It develops multiple intermediate codes.</a:t>
            </a:r>
          </a:p>
          <a:p>
            <a:r>
              <a:rPr lang="en-GB" altLang="en-US" sz="2400"/>
              <a:t> All of these multipass take the output of the previous phase as an input. </a:t>
            </a:r>
          </a:p>
          <a:p>
            <a:r>
              <a:rPr lang="en-GB" altLang="en-US" sz="2400"/>
              <a:t>So it requires less memory.   It is also known as ‘Wide Compiler’.</a:t>
            </a:r>
          </a:p>
        </p:txBody>
      </p:sp>
    </p:spTree>
    <p:extLst>
      <p:ext uri="{BB962C8B-B14F-4D97-AF65-F5344CB8AC3E}">
        <p14:creationId xmlns:p14="http://schemas.microsoft.com/office/powerpoint/2010/main" val="24524488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6186309"/>
          </a:xfrm>
          <a:prstGeom prst="rect">
            <a:avLst/>
          </a:prstGeom>
        </p:spPr>
        <p:txBody>
          <a:bodyPr>
            <a:spAutoFit/>
          </a:bodyPr>
          <a:lstStyle/>
          <a:p>
            <a:r>
              <a:rPr lang="en-GB" altLang="en-US" b="1" dirty="0"/>
              <a:t>Parser Generator</a:t>
            </a:r>
            <a:r>
              <a:rPr lang="en-GB" altLang="en-US" dirty="0"/>
              <a:t> –It produces syntax </a:t>
            </a:r>
            <a:r>
              <a:rPr lang="en-GB" altLang="en-US" dirty="0" err="1"/>
              <a:t>analyzers</a:t>
            </a:r>
            <a:r>
              <a:rPr lang="en-GB" altLang="en-US" dirty="0"/>
              <a:t> (parsers) from the input that is based on a grammatical description of programming language or on a context-free grammar. It is useful as the syntax analysis phase is highly complex and consumes more manual and compilation time. </a:t>
            </a:r>
          </a:p>
          <a:p>
            <a:r>
              <a:rPr lang="en-GB" altLang="en-US" b="1" dirty="0"/>
              <a:t>Scanner Generator</a:t>
            </a:r>
            <a:r>
              <a:rPr lang="en-GB" altLang="en-US" dirty="0"/>
              <a:t> –It generates lexical </a:t>
            </a:r>
            <a:r>
              <a:rPr lang="en-GB" altLang="en-US" dirty="0" err="1"/>
              <a:t>analyzers</a:t>
            </a:r>
            <a:r>
              <a:rPr lang="en-GB" altLang="en-US" dirty="0"/>
              <a:t> from the input that consists of regular expression description based on tokens of a language. It generates a finite automaton to recognize the regular expression. </a:t>
            </a:r>
          </a:p>
          <a:p>
            <a:r>
              <a:rPr lang="en-GB" altLang="en-US" b="1" dirty="0"/>
              <a:t>Syntax directed translation engines</a:t>
            </a:r>
            <a:r>
              <a:rPr lang="en-GB" altLang="en-US" dirty="0"/>
              <a:t> –It generates intermediate code with three address format from the input that consists of a parse tree. These engines have routines to traverse the parse tree and then produces the intermediate code. In this, each node of the parse tree is associated with one or more translations.</a:t>
            </a:r>
          </a:p>
          <a:p>
            <a:r>
              <a:rPr lang="en-GB" altLang="en-US" b="1" dirty="0"/>
              <a:t>Automatic code generator</a:t>
            </a:r>
            <a:r>
              <a:rPr lang="en-GB" altLang="en-US" dirty="0"/>
              <a:t>s –It generates the machine language for a target machine. Each operation of the intermediate language is translated using a collection of rules and then is taken as an input by the code generator. A template matching process is used. An intermediate language statement is replaced by its equivalent machine language statement using templates.</a:t>
            </a:r>
            <a:endParaRPr lang="en-GB" altLang="en-US" dirty="0"/>
          </a:p>
        </p:txBody>
      </p:sp>
      <p:sp>
        <p:nvSpPr>
          <p:cNvPr id="5" name="Title 3"/>
          <p:cNvSpPr>
            <a:spLocks noGrp="1"/>
          </p:cNvSpPr>
          <p:nvPr>
            <p:ph type="title"/>
          </p:nvPr>
        </p:nvSpPr>
        <p:spPr>
          <a:xfrm>
            <a:off x="1920240" y="6144965"/>
            <a:ext cx="8229600" cy="754380"/>
          </a:xfrm>
        </p:spPr>
        <p:txBody>
          <a:bodyPr>
            <a:normAutofit/>
          </a:bodyPr>
          <a:lstStyle/>
          <a:p>
            <a:r>
              <a:rPr lang="en-GB" altLang="en-US"/>
              <a:t>Compiler Construction Tools</a:t>
            </a:r>
          </a:p>
        </p:txBody>
      </p:sp>
      <p:sp>
        <p:nvSpPr>
          <p:cNvPr id="6" name="Content Placeholder 4"/>
          <p:cNvSpPr>
            <a:spLocks noGrp="1"/>
          </p:cNvSpPr>
          <p:nvPr>
            <p:ph idx="1"/>
          </p:nvPr>
        </p:nvSpPr>
        <p:spPr>
          <a:xfrm>
            <a:off x="5684838" y="432857"/>
            <a:ext cx="6385242" cy="6109970"/>
          </a:xfrm>
        </p:spPr>
        <p:txBody>
          <a:bodyPr/>
          <a:lstStyle/>
          <a:p>
            <a:r>
              <a:rPr lang="en-GB" altLang="en-US" sz="2400" b="1" dirty="0"/>
              <a:t>Data-flow analysis engines</a:t>
            </a:r>
            <a:r>
              <a:rPr lang="en-GB" altLang="en-US" sz="2400" dirty="0"/>
              <a:t> –It is used in code optimization. Data flow analysis is a key part of the code optimization that gathers the information that is the values that flow from one part of a program to another.</a:t>
            </a:r>
          </a:p>
          <a:p>
            <a:r>
              <a:rPr lang="en-GB" altLang="en-US" sz="2400" b="1" dirty="0"/>
              <a:t>Compiler construction toolkits</a:t>
            </a:r>
            <a:r>
              <a:rPr lang="en-GB" altLang="en-US" sz="2400" dirty="0"/>
              <a:t> –It provides an integrated set of routines that aids in building  compiler components or in the construction of various phases of compiler</a:t>
            </a:r>
          </a:p>
        </p:txBody>
      </p:sp>
    </p:spTree>
    <p:extLst>
      <p:ext uri="{BB962C8B-B14F-4D97-AF65-F5344CB8AC3E}">
        <p14:creationId xmlns:p14="http://schemas.microsoft.com/office/powerpoint/2010/main" val="36392405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602</Words>
  <Application>Microsoft Office PowerPoint</Application>
  <PresentationFormat>Widescreen</PresentationFormat>
  <Paragraphs>33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Summary </vt:lpstr>
      <vt:lpstr>PowerPoint Presentation</vt:lpstr>
      <vt:lpstr>PowerPoint Presentation</vt:lpstr>
      <vt:lpstr>PowerPoint Presentation</vt:lpstr>
      <vt:lpstr>Compiler Construction Tools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Nathan</dc:creator>
  <cp:lastModifiedBy>Nathan</cp:lastModifiedBy>
  <cp:revision>5</cp:revision>
  <dcterms:created xsi:type="dcterms:W3CDTF">2024-01-23T07:13:30Z</dcterms:created>
  <dcterms:modified xsi:type="dcterms:W3CDTF">2024-01-23T07:51:09Z</dcterms:modified>
</cp:coreProperties>
</file>