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65" r:id="rId2"/>
    <p:sldId id="256" r:id="rId3"/>
    <p:sldId id="257" r:id="rId4"/>
    <p:sldId id="261" r:id="rId5"/>
    <p:sldId id="258" r:id="rId6"/>
    <p:sldId id="264" r:id="rId7"/>
    <p:sldId id="259" r:id="rId8"/>
    <p:sldId id="26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1" autoAdjust="0"/>
    <p:restoredTop sz="94660"/>
  </p:normalViewPr>
  <p:slideViewPr>
    <p:cSldViewPr snapToGrid="0">
      <p:cViewPr varScale="1">
        <p:scale>
          <a:sx n="79" d="100"/>
          <a:sy n="79" d="100"/>
        </p:scale>
        <p:origin x="3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90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435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04445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7931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8878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9247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5944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179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38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643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976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1330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265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563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301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248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480429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13594516"/>
      </p:ext>
    </p:extLst>
  </p:cSld>
  <p:clrMapOvr>
    <a:masterClrMapping/>
  </p:clrMapOvr>
  <p:transition spd="slow" advClick="0" advTm="5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CBC7-9018-495A-A1BD-B5F7D17AACE4}"/>
              </a:ext>
            </a:extLst>
          </p:cNvPr>
          <p:cNvSpPr>
            <a:spLocks noGrp="1"/>
          </p:cNvSpPr>
          <p:nvPr>
            <p:ph type="ctrTitle"/>
          </p:nvPr>
        </p:nvSpPr>
        <p:spPr>
          <a:xfrm>
            <a:off x="265336" y="1103588"/>
            <a:ext cx="9270548" cy="1173162"/>
          </a:xfrm>
        </p:spPr>
        <p:txBody>
          <a:bodyPr>
            <a:normAutofit fontScale="90000"/>
          </a:bodyPr>
          <a:lstStyle/>
          <a:p>
            <a:r>
              <a:rPr lang="en-US" b="1" dirty="0" smtClean="0">
                <a:solidFill>
                  <a:schemeClr val="tx1"/>
                </a:solidFill>
                <a:latin typeface="Times New Roman" panose="02020603050405020304" pitchFamily="18" charset="0"/>
                <a:cs typeface="Times New Roman" panose="02020603050405020304" pitchFamily="18" charset="0"/>
              </a:rPr>
              <a:t>PROJECT DEFENSE SERIES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40F08E9-057D-43F3-8DE3-542DF34909C1}"/>
              </a:ext>
            </a:extLst>
          </p:cNvPr>
          <p:cNvSpPr>
            <a:spLocks noGrp="1"/>
          </p:cNvSpPr>
          <p:nvPr>
            <p:ph type="subTitle" idx="1"/>
          </p:nvPr>
        </p:nvSpPr>
        <p:spPr>
          <a:xfrm>
            <a:off x="9297" y="2276750"/>
            <a:ext cx="9526588" cy="2962908"/>
          </a:xfrm>
        </p:spPr>
        <p:txBody>
          <a:bodyPr>
            <a:normAutofit fontScale="92500" lnSpcReduction="10000"/>
          </a:bodyPr>
          <a:lstStyle/>
          <a:p>
            <a:r>
              <a:rPr lang="en-US" sz="3900" b="1" i="1" dirty="0" smtClean="0">
                <a:solidFill>
                  <a:schemeClr val="tx1"/>
                </a:solidFill>
                <a:latin typeface="Times New Roman" panose="02020603050405020304" pitchFamily="18" charset="0"/>
                <a:cs typeface="Times New Roman" panose="02020603050405020304" pitchFamily="18" charset="0"/>
              </a:rPr>
              <a:t>CHAPTER ONE </a:t>
            </a:r>
            <a:r>
              <a:rPr lang="en-US" sz="3900" b="1" dirty="0" smtClean="0">
                <a:solidFill>
                  <a:schemeClr val="tx1"/>
                </a:solidFill>
                <a:latin typeface="Times New Roman" panose="02020603050405020304" pitchFamily="18" charset="0"/>
                <a:cs typeface="Times New Roman" panose="02020603050405020304" pitchFamily="18" charset="0"/>
              </a:rPr>
              <a:t>/</a:t>
            </a:r>
            <a:r>
              <a:rPr lang="en-US" sz="3900" b="1" i="1" dirty="0" smtClean="0">
                <a:solidFill>
                  <a:schemeClr val="tx1"/>
                </a:solidFill>
                <a:latin typeface="Times New Roman" panose="02020603050405020304" pitchFamily="18" charset="0"/>
                <a:cs typeface="Times New Roman" panose="02020603050405020304" pitchFamily="18" charset="0"/>
              </a:rPr>
              <a:t> PROPOSAL DEFENSE</a:t>
            </a:r>
          </a:p>
          <a:p>
            <a:r>
              <a:rPr lang="en-US" sz="2600" b="1" i="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AND IMPLEMENTATION OF AN AUTOMATIC</a:t>
            </a:r>
          </a:p>
          <a:p>
            <a:r>
              <a:rPr lang="en-US" sz="2600" b="1" i="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GRADING SYSTEM WITH INBUILT PLAGIARISM DETECTOR</a:t>
            </a:r>
          </a:p>
          <a:p>
            <a:r>
              <a:rPr lang="en-US" sz="26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 Onigbode Nathan </a:t>
            </a:r>
          </a:p>
          <a:p>
            <a:r>
              <a:rPr lang="en-US" sz="26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Matriculation Number - </a:t>
            </a:r>
            <a:r>
              <a:rPr lang="en-US" sz="26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BHU</a:t>
            </a:r>
            <a:r>
              <a:rPr lang="en-US" sz="26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/21/04/05/0027</a:t>
            </a:r>
          </a:p>
          <a:p>
            <a:r>
              <a:rPr lang="en-US" sz="26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Supervisor – Mrs. </a:t>
            </a:r>
            <a:r>
              <a:rPr lang="en-US" sz="26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Oluwatoyin</a:t>
            </a:r>
            <a:r>
              <a:rPr lang="en-US" sz="26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Adeyemo</a:t>
            </a:r>
            <a:endParaRPr lang="en-US" sz="26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121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12"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1DB1-1338-4E0B-9020-05D55D3810E5}"/>
              </a:ext>
            </a:extLst>
          </p:cNvPr>
          <p:cNvSpPr>
            <a:spLocks noGrp="1"/>
          </p:cNvSpPr>
          <p:nvPr>
            <p:ph type="title"/>
          </p:nvPr>
        </p:nvSpPr>
        <p:spPr>
          <a:xfrm>
            <a:off x="1925637" y="596029"/>
            <a:ext cx="6129337" cy="1478570"/>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BACKGROUND OF STUDY</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8432CF-8409-444A-84B7-A425EF01FB7B}"/>
              </a:ext>
            </a:extLst>
          </p:cNvPr>
          <p:cNvSpPr>
            <a:spLocks noGrp="1"/>
          </p:cNvSpPr>
          <p:nvPr>
            <p:ph idx="1"/>
          </p:nvPr>
        </p:nvSpPr>
        <p:spPr>
          <a:xfrm>
            <a:off x="125412" y="1335314"/>
            <a:ext cx="9729788" cy="4437888"/>
          </a:xfrm>
        </p:spPr>
        <p:txBody>
          <a:bodyPr>
            <a:noAutofit/>
          </a:bodyPr>
          <a:lstStyle/>
          <a:p>
            <a:pPr marL="0" indent="0" algn="just">
              <a:buNone/>
            </a:pPr>
            <a:r>
              <a:rPr lang="en-US" sz="2800" dirty="0">
                <a:solidFill>
                  <a:schemeClr val="tx1"/>
                </a:solidFill>
                <a:effectLst/>
                <a:latin typeface="Times New Roman" panose="02020603050405020304" pitchFamily="18" charset="0"/>
                <a:cs typeface="Times New Roman" panose="02020603050405020304" pitchFamily="18" charset="0"/>
              </a:rPr>
              <a:t>The general area of study of my project is focused on the use of </a:t>
            </a:r>
            <a:r>
              <a:rPr lang="en-US" sz="2800" b="1" dirty="0">
                <a:solidFill>
                  <a:schemeClr val="tx1"/>
                </a:solidFill>
                <a:effectLst/>
                <a:latin typeface="Times New Roman" panose="02020603050405020304" pitchFamily="18" charset="0"/>
                <a:cs typeface="Times New Roman" panose="02020603050405020304" pitchFamily="18" charset="0"/>
              </a:rPr>
              <a:t>machine learning in the educational sector</a:t>
            </a:r>
            <a:r>
              <a:rPr lang="en-US" sz="2800" dirty="0">
                <a:solidFill>
                  <a:schemeClr val="tx1"/>
                </a:solidFill>
                <a:effectLst/>
                <a:latin typeface="Times New Roman" panose="02020603050405020304" pitchFamily="18" charset="0"/>
                <a:cs typeface="Times New Roman" panose="02020603050405020304" pitchFamily="18" charset="0"/>
              </a:rPr>
              <a:t>. In recent years, advancements in natural language processing (NLP) and </a:t>
            </a:r>
            <a:r>
              <a:rPr lang="en-US" sz="2800" dirty="0" smtClean="0">
                <a:solidFill>
                  <a:schemeClr val="tx1"/>
                </a:solidFill>
                <a:effectLst/>
                <a:latin typeface="Times New Roman" panose="02020603050405020304" pitchFamily="18" charset="0"/>
                <a:cs typeface="Times New Roman" panose="02020603050405020304" pitchFamily="18" charset="0"/>
              </a:rPr>
              <a:t>ML </a:t>
            </a:r>
            <a:r>
              <a:rPr lang="en-US" sz="2800" dirty="0">
                <a:solidFill>
                  <a:schemeClr val="tx1"/>
                </a:solidFill>
                <a:effectLst/>
                <a:latin typeface="Times New Roman" panose="02020603050405020304" pitchFamily="18" charset="0"/>
                <a:cs typeface="Times New Roman" panose="02020603050405020304" pitchFamily="18" charset="0"/>
              </a:rPr>
              <a:t>have enabled the development of </a:t>
            </a:r>
            <a:r>
              <a:rPr lang="en-US" sz="2800" dirty="0" smtClean="0">
                <a:solidFill>
                  <a:schemeClr val="tx1"/>
                </a:solidFill>
                <a:effectLst/>
                <a:latin typeface="Times New Roman" panose="02020603050405020304" pitchFamily="18" charset="0"/>
                <a:cs typeface="Times New Roman" panose="02020603050405020304" pitchFamily="18" charset="0"/>
              </a:rPr>
              <a:t>systems </a:t>
            </a:r>
            <a:r>
              <a:rPr lang="en-US" sz="2800" dirty="0">
                <a:solidFill>
                  <a:schemeClr val="tx1"/>
                </a:solidFill>
                <a:effectLst/>
                <a:latin typeface="Times New Roman" panose="02020603050405020304" pitchFamily="18" charset="0"/>
                <a:cs typeface="Times New Roman" panose="02020603050405020304" pitchFamily="18" charset="0"/>
              </a:rPr>
              <a:t>capable of interpreting, understanding and evaluating text </a:t>
            </a:r>
            <a:r>
              <a:rPr lang="en-US" sz="2800" dirty="0" smtClean="0">
                <a:solidFill>
                  <a:schemeClr val="tx1"/>
                </a:solidFill>
                <a:effectLst/>
                <a:latin typeface="Times New Roman" panose="02020603050405020304" pitchFamily="18" charset="0"/>
                <a:cs typeface="Times New Roman" panose="02020603050405020304" pitchFamily="18" charset="0"/>
              </a:rPr>
              <a:t>content. Also, with the </a:t>
            </a:r>
            <a:r>
              <a:rPr lang="en-US" sz="2800" b="1" dirty="0">
                <a:solidFill>
                  <a:schemeClr val="tx1"/>
                </a:solidFill>
                <a:effectLst/>
                <a:latin typeface="Times New Roman" panose="02020603050405020304" pitchFamily="18" charset="0"/>
                <a:cs typeface="Times New Roman" panose="02020603050405020304" pitchFamily="18" charset="0"/>
              </a:rPr>
              <a:t>increasing use of online learning platforms and digital education </a:t>
            </a:r>
            <a:r>
              <a:rPr lang="en-US" sz="2800" b="1" dirty="0" smtClean="0">
                <a:solidFill>
                  <a:schemeClr val="tx1"/>
                </a:solidFill>
                <a:effectLst/>
                <a:latin typeface="Times New Roman" panose="02020603050405020304" pitchFamily="18" charset="0"/>
                <a:cs typeface="Times New Roman" panose="02020603050405020304" pitchFamily="18" charset="0"/>
              </a:rPr>
              <a:t>tools</a:t>
            </a:r>
            <a:r>
              <a:rPr lang="en-US" sz="2800" dirty="0" smtClean="0">
                <a:solidFill>
                  <a:schemeClr val="tx1"/>
                </a:solidFill>
                <a:effectLst/>
                <a:latin typeface="Times New Roman" panose="02020603050405020304" pitchFamily="18" charset="0"/>
                <a:cs typeface="Times New Roman" panose="02020603050405020304" pitchFamily="18" charset="0"/>
              </a:rPr>
              <a:t>, the </a:t>
            </a:r>
            <a:r>
              <a:rPr lang="en-US" sz="2800" dirty="0">
                <a:solidFill>
                  <a:schemeClr val="tx1"/>
                </a:solidFill>
                <a:effectLst/>
                <a:latin typeface="Times New Roman" panose="02020603050405020304" pitchFamily="18" charset="0"/>
                <a:cs typeface="Times New Roman" panose="02020603050405020304" pitchFamily="18" charset="0"/>
              </a:rPr>
              <a:t>need for reliable automated grading </a:t>
            </a:r>
            <a:r>
              <a:rPr lang="en-US" sz="2800" dirty="0" smtClean="0">
                <a:solidFill>
                  <a:schemeClr val="tx1"/>
                </a:solidFill>
                <a:effectLst/>
                <a:latin typeface="Times New Roman" panose="02020603050405020304" pitchFamily="18" charset="0"/>
                <a:cs typeface="Times New Roman" panose="02020603050405020304" pitchFamily="18" charset="0"/>
              </a:rPr>
              <a:t>systems is further emphasized. In addition, </a:t>
            </a:r>
            <a:r>
              <a:rPr lang="en-US" sz="2800" b="1" dirty="0" smtClean="0">
                <a:solidFill>
                  <a:schemeClr val="tx1"/>
                </a:solidFill>
                <a:effectLst/>
                <a:latin typeface="Times New Roman" panose="02020603050405020304" pitchFamily="18" charset="0"/>
                <a:cs typeface="Times New Roman" panose="02020603050405020304" pitchFamily="18" charset="0"/>
              </a:rPr>
              <a:t>the </a:t>
            </a:r>
            <a:r>
              <a:rPr lang="en-US" sz="2800" b="1" dirty="0">
                <a:solidFill>
                  <a:schemeClr val="tx1"/>
                </a:solidFill>
                <a:effectLst/>
                <a:latin typeface="Times New Roman" panose="02020603050405020304" pitchFamily="18" charset="0"/>
                <a:cs typeface="Times New Roman" panose="02020603050405020304" pitchFamily="18" charset="0"/>
              </a:rPr>
              <a:t>integration of plagiarism detection </a:t>
            </a:r>
            <a:r>
              <a:rPr lang="en-US" sz="2800" b="1" dirty="0" smtClean="0">
                <a:solidFill>
                  <a:schemeClr val="tx1"/>
                </a:solidFill>
                <a:effectLst/>
                <a:latin typeface="Times New Roman" panose="02020603050405020304" pitchFamily="18" charset="0"/>
                <a:cs typeface="Times New Roman" panose="02020603050405020304" pitchFamily="18" charset="0"/>
              </a:rPr>
              <a:t>mechanisms</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effectLst/>
                <a:latin typeface="Times New Roman" panose="02020603050405020304" pitchFamily="18" charset="0"/>
                <a:cs typeface="Times New Roman" panose="02020603050405020304" pitchFamily="18" charset="0"/>
              </a:rPr>
              <a:t>addresses </a:t>
            </a:r>
            <a:r>
              <a:rPr lang="en-US" sz="2800" dirty="0" smtClean="0">
                <a:solidFill>
                  <a:schemeClr val="tx1"/>
                </a:solidFill>
                <a:effectLst/>
                <a:latin typeface="Times New Roman" panose="02020603050405020304" pitchFamily="18" charset="0"/>
                <a:cs typeface="Times New Roman" panose="02020603050405020304" pitchFamily="18" charset="0"/>
              </a:rPr>
              <a:t>the issue of plagiarism </a:t>
            </a:r>
            <a:r>
              <a:rPr lang="en-US" sz="2800" dirty="0">
                <a:solidFill>
                  <a:schemeClr val="tx1"/>
                </a:solidFill>
                <a:effectLst/>
                <a:latin typeface="Times New Roman" panose="02020603050405020304" pitchFamily="18" charset="0"/>
                <a:cs typeface="Times New Roman" panose="02020603050405020304" pitchFamily="18" charset="0"/>
              </a:rPr>
              <a:t>by </a:t>
            </a:r>
            <a:r>
              <a:rPr lang="en-US" sz="2800" b="1" dirty="0">
                <a:solidFill>
                  <a:schemeClr val="tx1"/>
                </a:solidFill>
                <a:effectLst/>
                <a:latin typeface="Times New Roman" panose="02020603050405020304" pitchFamily="18" charset="0"/>
                <a:cs typeface="Times New Roman" panose="02020603050405020304" pitchFamily="18" charset="0"/>
              </a:rPr>
              <a:t>identifying copyright content and </a:t>
            </a:r>
            <a:r>
              <a:rPr lang="en-US" sz="2800" b="1" dirty="0" smtClean="0">
                <a:solidFill>
                  <a:schemeClr val="tx1"/>
                </a:solidFill>
                <a:effectLst/>
                <a:latin typeface="Times New Roman" panose="02020603050405020304" pitchFamily="18" charset="0"/>
                <a:cs typeface="Times New Roman" panose="02020603050405020304" pitchFamily="18" charset="0"/>
              </a:rPr>
              <a:t>implementing repercussions.  </a:t>
            </a:r>
            <a:endParaRPr lang="en-US" sz="2800" b="1"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969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397" y="770917"/>
            <a:ext cx="6143625" cy="1478570"/>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STATEMENT OF PROBLEM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0934" y="1510202"/>
            <a:ext cx="9366552" cy="3880773"/>
          </a:xfrm>
        </p:spPr>
        <p:txBody>
          <a:bodyPr>
            <a:noAutofit/>
          </a:bodyPr>
          <a:lstStyle/>
          <a:p>
            <a:pPr marL="0" indent="0" algn="just">
              <a:buNone/>
            </a:pPr>
            <a:r>
              <a:rPr lang="en-US" sz="2800" dirty="0" smtClean="0">
                <a:solidFill>
                  <a:schemeClr val="tx1"/>
                </a:solidFill>
                <a:effectLst/>
                <a:latin typeface="Times New Roman" panose="02020603050405020304" pitchFamily="18" charset="0"/>
                <a:cs typeface="Times New Roman" panose="02020603050405020304" pitchFamily="18" charset="0"/>
              </a:rPr>
              <a:t>The problem results from the </a:t>
            </a:r>
            <a:r>
              <a:rPr lang="en-US" sz="2800" b="1" dirty="0" smtClean="0">
                <a:solidFill>
                  <a:schemeClr val="tx1"/>
                </a:solidFill>
                <a:effectLst/>
                <a:latin typeface="Times New Roman" panose="02020603050405020304" pitchFamily="18" charset="0"/>
                <a:cs typeface="Times New Roman" panose="02020603050405020304" pitchFamily="18" charset="0"/>
              </a:rPr>
              <a:t>work load of students’ response assessment on lecturers</a:t>
            </a:r>
            <a:r>
              <a:rPr lang="en-US" sz="2800" dirty="0" smtClean="0">
                <a:solidFill>
                  <a:schemeClr val="tx1"/>
                </a:solidFill>
                <a:effectLst/>
                <a:latin typeface="Times New Roman" panose="02020603050405020304" pitchFamily="18" charset="0"/>
                <a:cs typeface="Times New Roman" panose="02020603050405020304" pitchFamily="18" charset="0"/>
              </a:rPr>
              <a:t> and </a:t>
            </a:r>
            <a:r>
              <a:rPr lang="en-US" sz="2800" b="1" dirty="0" smtClean="0">
                <a:solidFill>
                  <a:schemeClr val="tx1"/>
                </a:solidFill>
                <a:effectLst/>
                <a:latin typeface="Times New Roman" panose="02020603050405020304" pitchFamily="18" charset="0"/>
                <a:cs typeface="Times New Roman" panose="02020603050405020304" pitchFamily="18" charset="0"/>
              </a:rPr>
              <a:t>how grading assignments can reduce the effective time of the lecturer</a:t>
            </a:r>
            <a:r>
              <a:rPr lang="en-US" sz="2800" dirty="0" smtClean="0">
                <a:solidFill>
                  <a:schemeClr val="tx1"/>
                </a:solidFill>
                <a:effectLst/>
                <a:latin typeface="Times New Roman" panose="02020603050405020304" pitchFamily="18" charset="0"/>
                <a:cs typeface="Times New Roman" panose="02020603050405020304" pitchFamily="18" charset="0"/>
              </a:rPr>
              <a:t> in addition to </a:t>
            </a:r>
            <a:r>
              <a:rPr lang="en-US" sz="2800" b="1" dirty="0" smtClean="0">
                <a:solidFill>
                  <a:schemeClr val="tx1"/>
                </a:solidFill>
                <a:effectLst/>
                <a:latin typeface="Times New Roman" panose="02020603050405020304" pitchFamily="18" charset="0"/>
                <a:cs typeface="Times New Roman" panose="02020603050405020304" pitchFamily="18" charset="0"/>
              </a:rPr>
              <a:t>maintaining students’ results authenticity</a:t>
            </a:r>
            <a:r>
              <a:rPr lang="en-US" sz="2800" dirty="0" smtClean="0">
                <a:solidFill>
                  <a:schemeClr val="tx1"/>
                </a:solidFill>
                <a:effectLst/>
                <a:latin typeface="Times New Roman" panose="02020603050405020304" pitchFamily="18" charset="0"/>
                <a:cs typeface="Times New Roman" panose="02020603050405020304" pitchFamily="18" charset="0"/>
              </a:rPr>
              <a:t>. This problem begins to occur when the lecturer in question doesn’t have enough of a resource (time, attention span, mental stability) to begin or continue grading his or her students’ responses to an assignment. This problem affects lecturers and their students which is the educational sector at large. </a:t>
            </a:r>
            <a:endParaRPr lang="en-US" sz="28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758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FF0B-C6D0-4360-8CCF-C2A9A5CD75EA}"/>
              </a:ext>
            </a:extLst>
          </p:cNvPr>
          <p:cNvSpPr>
            <a:spLocks noGrp="1"/>
          </p:cNvSpPr>
          <p:nvPr>
            <p:ph type="title"/>
          </p:nvPr>
        </p:nvSpPr>
        <p:spPr>
          <a:xfrm>
            <a:off x="2124074" y="715046"/>
            <a:ext cx="5657850" cy="1478570"/>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AIMS AND OBJECTIVES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9DDE43-F8EE-4AF3-B219-89901C3FAC92}"/>
              </a:ext>
            </a:extLst>
          </p:cNvPr>
          <p:cNvSpPr>
            <a:spLocks noGrp="1"/>
          </p:cNvSpPr>
          <p:nvPr>
            <p:ph idx="1"/>
          </p:nvPr>
        </p:nvSpPr>
        <p:spPr>
          <a:xfrm>
            <a:off x="0" y="1454331"/>
            <a:ext cx="9905999" cy="4376928"/>
          </a:xfrm>
        </p:spPr>
        <p:txBody>
          <a:bodyPr>
            <a:normAutofit/>
          </a:bodyPr>
          <a:lstStyle/>
          <a:p>
            <a:pPr marL="0" indent="0" algn="just">
              <a:buNone/>
            </a:pPr>
            <a:r>
              <a:rPr lang="en-US" sz="2200" dirty="0">
                <a:solidFill>
                  <a:schemeClr val="tx1"/>
                </a:solidFill>
                <a:effectLst/>
                <a:latin typeface="Times New Roman" panose="02020603050405020304" pitchFamily="18" charset="0"/>
                <a:cs typeface="Times New Roman" panose="02020603050405020304" pitchFamily="18" charset="0"/>
              </a:rPr>
              <a:t>The</a:t>
            </a:r>
            <a:r>
              <a:rPr lang="en-US" sz="2200" dirty="0">
                <a:solidFill>
                  <a:schemeClr val="bg1">
                    <a:lumMod val="85000"/>
                    <a:lumOff val="15000"/>
                  </a:schemeClr>
                </a:solidFill>
                <a:effectLst/>
                <a:latin typeface="Times New Roman" panose="02020603050405020304" pitchFamily="18" charset="0"/>
                <a:cs typeface="Times New Roman" panose="02020603050405020304" pitchFamily="18" charset="0"/>
              </a:rPr>
              <a:t> </a:t>
            </a:r>
            <a:r>
              <a:rPr lang="en-US" sz="2200" dirty="0">
                <a:solidFill>
                  <a:schemeClr val="tx1"/>
                </a:solidFill>
                <a:effectLst/>
                <a:latin typeface="Times New Roman" panose="02020603050405020304" pitchFamily="18" charset="0"/>
                <a:cs typeface="Times New Roman" panose="02020603050405020304" pitchFamily="18" charset="0"/>
              </a:rPr>
              <a:t>aim of the Automated Grading System is to </a:t>
            </a:r>
            <a:r>
              <a:rPr lang="en-US" sz="2200" b="1" dirty="0">
                <a:solidFill>
                  <a:schemeClr val="tx1"/>
                </a:solidFill>
                <a:effectLst/>
                <a:latin typeface="Times New Roman" panose="02020603050405020304" pitchFamily="18" charset="0"/>
                <a:cs typeface="Times New Roman" panose="02020603050405020304" pitchFamily="18" charset="0"/>
              </a:rPr>
              <a:t>ease the burden of grading on lecturers</a:t>
            </a:r>
            <a:r>
              <a:rPr lang="en-US" sz="2200" dirty="0">
                <a:solidFill>
                  <a:schemeClr val="tx1"/>
                </a:solidFill>
                <a:effectLst/>
                <a:latin typeface="Times New Roman" panose="02020603050405020304" pitchFamily="18" charset="0"/>
                <a:cs typeface="Times New Roman" panose="02020603050405020304" pitchFamily="18" charset="0"/>
              </a:rPr>
              <a:t> by using </a:t>
            </a:r>
            <a:r>
              <a:rPr lang="en-US" sz="2200" dirty="0" smtClean="0">
                <a:solidFill>
                  <a:schemeClr val="tx1"/>
                </a:solidFill>
                <a:effectLst/>
                <a:latin typeface="Times New Roman" panose="02020603050405020304" pitchFamily="18" charset="0"/>
                <a:cs typeface="Times New Roman" panose="02020603050405020304" pitchFamily="18" charset="0"/>
              </a:rPr>
              <a:t>an artificial intelligence model to </a:t>
            </a:r>
            <a:r>
              <a:rPr lang="en-US" sz="2200" dirty="0">
                <a:solidFill>
                  <a:schemeClr val="tx1"/>
                </a:solidFill>
                <a:effectLst/>
                <a:latin typeface="Times New Roman" panose="02020603050405020304" pitchFamily="18" charset="0"/>
                <a:cs typeface="Times New Roman" panose="02020603050405020304" pitchFamily="18" charset="0"/>
              </a:rPr>
              <a:t>assess student </a:t>
            </a:r>
            <a:r>
              <a:rPr lang="en-US" sz="2200" dirty="0" smtClean="0">
                <a:solidFill>
                  <a:schemeClr val="tx1"/>
                </a:solidFill>
                <a:effectLst/>
                <a:latin typeface="Times New Roman" panose="02020603050405020304" pitchFamily="18" charset="0"/>
                <a:cs typeface="Times New Roman" panose="02020603050405020304" pitchFamily="18" charset="0"/>
              </a:rPr>
              <a:t>responses and provide </a:t>
            </a:r>
            <a:r>
              <a:rPr lang="en-US" sz="2200" dirty="0">
                <a:solidFill>
                  <a:schemeClr val="tx1"/>
                </a:solidFill>
                <a:effectLst/>
                <a:latin typeface="Times New Roman" panose="02020603050405020304" pitchFamily="18" charset="0"/>
                <a:cs typeface="Times New Roman" panose="02020603050405020304" pitchFamily="18" charset="0"/>
              </a:rPr>
              <a:t>insightful and faster </a:t>
            </a:r>
            <a:r>
              <a:rPr lang="en-US" sz="2200" dirty="0" smtClean="0">
                <a:solidFill>
                  <a:schemeClr val="tx1"/>
                </a:solidFill>
                <a:effectLst/>
                <a:latin typeface="Times New Roman" panose="02020603050405020304" pitchFamily="18" charset="0"/>
                <a:cs typeface="Times New Roman" panose="02020603050405020304" pitchFamily="18" charset="0"/>
              </a:rPr>
              <a:t>feedback.</a:t>
            </a:r>
          </a:p>
          <a:p>
            <a:pPr marL="0" indent="0" algn="just">
              <a:buNone/>
            </a:pPr>
            <a:r>
              <a:rPr lang="en-US" sz="2200" dirty="0" smtClean="0">
                <a:solidFill>
                  <a:schemeClr val="tx1"/>
                </a:solidFill>
                <a:effectLst/>
                <a:latin typeface="Times New Roman" panose="02020603050405020304" pitchFamily="18" charset="0"/>
                <a:cs typeface="Times New Roman" panose="02020603050405020304" pitchFamily="18" charset="0"/>
              </a:rPr>
              <a:t>The </a:t>
            </a:r>
            <a:r>
              <a:rPr lang="en-US" sz="2200" dirty="0">
                <a:solidFill>
                  <a:schemeClr val="tx1"/>
                </a:solidFill>
                <a:effectLst/>
                <a:latin typeface="Times New Roman" panose="02020603050405020304" pitchFamily="18" charset="0"/>
                <a:cs typeface="Times New Roman" panose="02020603050405020304" pitchFamily="18" charset="0"/>
              </a:rPr>
              <a:t>objectives to be carried out to ensure the success of this project includes:</a:t>
            </a:r>
          </a:p>
          <a:p>
            <a:pPr marL="514350" lvl="0" indent="-514350" algn="just">
              <a:buFont typeface="+mj-lt"/>
              <a:buAutoNum type="romanUcPeriod"/>
            </a:pPr>
            <a:r>
              <a:rPr lang="en-US" sz="2200" b="1" dirty="0">
                <a:solidFill>
                  <a:schemeClr val="tx1"/>
                </a:solidFill>
                <a:effectLst/>
                <a:latin typeface="Times New Roman" panose="02020603050405020304" pitchFamily="18" charset="0"/>
                <a:cs typeface="Times New Roman" panose="02020603050405020304" pitchFamily="18" charset="0"/>
              </a:rPr>
              <a:t>Collect</a:t>
            </a:r>
            <a:r>
              <a:rPr lang="en-US" sz="2200" dirty="0">
                <a:solidFill>
                  <a:schemeClr val="tx1"/>
                </a:solidFill>
                <a:effectLst/>
                <a:latin typeface="Times New Roman" panose="02020603050405020304" pitchFamily="18" charset="0"/>
                <a:cs typeface="Times New Roman" panose="02020603050405020304" pitchFamily="18" charset="0"/>
              </a:rPr>
              <a:t> appropriate data to ensure the accuracy and efficiency of the model.</a:t>
            </a:r>
          </a:p>
          <a:p>
            <a:pPr marL="514350" lvl="0" indent="-514350" algn="just">
              <a:buFont typeface="+mj-lt"/>
              <a:buAutoNum type="romanUcPeriod"/>
            </a:pPr>
            <a:r>
              <a:rPr lang="en-US" sz="2200" b="1" dirty="0">
                <a:solidFill>
                  <a:schemeClr val="tx1"/>
                </a:solidFill>
                <a:effectLst/>
                <a:latin typeface="Times New Roman" panose="02020603050405020304" pitchFamily="18" charset="0"/>
                <a:cs typeface="Times New Roman" panose="02020603050405020304" pitchFamily="18" charset="0"/>
              </a:rPr>
              <a:t>Design</a:t>
            </a:r>
            <a:r>
              <a:rPr lang="en-US" sz="2200" dirty="0">
                <a:solidFill>
                  <a:schemeClr val="tx1"/>
                </a:solidFill>
                <a:effectLst/>
                <a:latin typeface="Times New Roman" panose="02020603050405020304" pitchFamily="18" charset="0"/>
                <a:cs typeface="Times New Roman" panose="02020603050405020304" pitchFamily="18" charset="0"/>
              </a:rPr>
              <a:t> a </a:t>
            </a:r>
            <a:r>
              <a:rPr lang="en-US" sz="2200" dirty="0" smtClean="0">
                <a:solidFill>
                  <a:schemeClr val="tx1"/>
                </a:solidFill>
                <a:effectLst/>
                <a:latin typeface="Times New Roman" panose="02020603050405020304" pitchFamily="18" charset="0"/>
                <a:cs typeface="Times New Roman" panose="02020603050405020304" pitchFamily="18" charset="0"/>
              </a:rPr>
              <a:t>model </a:t>
            </a:r>
            <a:r>
              <a:rPr lang="en-US" sz="2200" dirty="0">
                <a:solidFill>
                  <a:schemeClr val="tx1"/>
                </a:solidFill>
                <a:effectLst/>
                <a:latin typeface="Times New Roman" panose="02020603050405020304" pitchFamily="18" charset="0"/>
                <a:cs typeface="Times New Roman" panose="02020603050405020304" pitchFamily="18" charset="0"/>
              </a:rPr>
              <a:t>capable of </a:t>
            </a:r>
            <a:r>
              <a:rPr lang="en-US" sz="2200" dirty="0" smtClean="0">
                <a:solidFill>
                  <a:schemeClr val="tx1"/>
                </a:solidFill>
                <a:effectLst/>
                <a:latin typeface="Times New Roman" panose="02020603050405020304" pitchFamily="18" charset="0"/>
                <a:cs typeface="Times New Roman" panose="02020603050405020304" pitchFamily="18" charset="0"/>
              </a:rPr>
              <a:t>recognizing sentences of various </a:t>
            </a:r>
            <a:r>
              <a:rPr lang="en-US" sz="2200" dirty="0" smtClean="0">
                <a:solidFill>
                  <a:schemeClr val="tx1"/>
                </a:solidFill>
                <a:effectLst/>
                <a:latin typeface="Times New Roman" panose="02020603050405020304" pitchFamily="18" charset="0"/>
                <a:cs typeface="Times New Roman" panose="02020603050405020304" pitchFamily="18" charset="0"/>
              </a:rPr>
              <a:t>compositions.</a:t>
            </a:r>
            <a:endParaRPr lang="en-US" sz="2200" dirty="0">
              <a:solidFill>
                <a:schemeClr val="tx1"/>
              </a:solidFill>
              <a:effectLst/>
              <a:latin typeface="Times New Roman" panose="02020603050405020304" pitchFamily="18" charset="0"/>
              <a:cs typeface="Times New Roman" panose="02020603050405020304" pitchFamily="18" charset="0"/>
            </a:endParaRPr>
          </a:p>
          <a:p>
            <a:pPr marL="514350" lvl="0" indent="-514350" algn="just">
              <a:buFont typeface="+mj-lt"/>
              <a:buAutoNum type="romanUcPeriod"/>
            </a:pPr>
            <a:r>
              <a:rPr lang="en-US" sz="2200" b="1" dirty="0">
                <a:solidFill>
                  <a:schemeClr val="tx1"/>
                </a:solidFill>
                <a:effectLst/>
                <a:latin typeface="Times New Roman" panose="02020603050405020304" pitchFamily="18" charset="0"/>
                <a:cs typeface="Times New Roman" panose="02020603050405020304" pitchFamily="18" charset="0"/>
              </a:rPr>
              <a:t>Implement </a:t>
            </a:r>
            <a:r>
              <a:rPr lang="en-US" sz="2200" dirty="0">
                <a:solidFill>
                  <a:schemeClr val="tx1"/>
                </a:solidFill>
                <a:effectLst/>
                <a:latin typeface="Times New Roman" panose="02020603050405020304" pitchFamily="18" charset="0"/>
                <a:cs typeface="Times New Roman" panose="02020603050405020304" pitchFamily="18" charset="0"/>
              </a:rPr>
              <a:t>the model using various machine learning frameworks and tools.</a:t>
            </a:r>
          </a:p>
          <a:p>
            <a:pPr marL="514350" lvl="0" indent="-514350" algn="just">
              <a:buFont typeface="+mj-lt"/>
              <a:buAutoNum type="romanUcPeriod"/>
            </a:pPr>
            <a:r>
              <a:rPr lang="en-US" sz="2200" b="1" dirty="0">
                <a:solidFill>
                  <a:schemeClr val="tx1"/>
                </a:solidFill>
                <a:effectLst/>
                <a:latin typeface="Times New Roman" panose="02020603050405020304" pitchFamily="18" charset="0"/>
                <a:cs typeface="Times New Roman" panose="02020603050405020304" pitchFamily="18" charset="0"/>
              </a:rPr>
              <a:t>Test </a:t>
            </a:r>
            <a:r>
              <a:rPr lang="en-US" sz="2200" dirty="0">
                <a:solidFill>
                  <a:schemeClr val="tx1"/>
                </a:solidFill>
                <a:effectLst/>
                <a:latin typeface="Times New Roman" panose="02020603050405020304" pitchFamily="18" charset="0"/>
                <a:cs typeface="Times New Roman" panose="02020603050405020304" pitchFamily="18" charset="0"/>
              </a:rPr>
              <a:t>the model with a variety of essays of different complexities and topics.</a:t>
            </a:r>
          </a:p>
          <a:p>
            <a:pPr marL="514350" lvl="0" indent="-514350" algn="just">
              <a:buFont typeface="+mj-lt"/>
              <a:buAutoNum type="romanUcPeriod"/>
            </a:pPr>
            <a:r>
              <a:rPr lang="en-US" sz="2200" b="1" dirty="0">
                <a:solidFill>
                  <a:schemeClr val="tx1"/>
                </a:solidFill>
                <a:effectLst/>
                <a:latin typeface="Times New Roman" panose="02020603050405020304" pitchFamily="18" charset="0"/>
                <a:cs typeface="Times New Roman" panose="02020603050405020304" pitchFamily="18" charset="0"/>
              </a:rPr>
              <a:t>Evaluate </a:t>
            </a:r>
            <a:r>
              <a:rPr lang="en-US" sz="2200" dirty="0">
                <a:solidFill>
                  <a:schemeClr val="tx1"/>
                </a:solidFill>
                <a:effectLst/>
                <a:latin typeface="Times New Roman" panose="02020603050405020304" pitchFamily="18" charset="0"/>
                <a:cs typeface="Times New Roman" panose="02020603050405020304" pitchFamily="18" charset="0"/>
              </a:rPr>
              <a:t>the effectiveness of the model </a:t>
            </a:r>
            <a:r>
              <a:rPr lang="en-US" sz="2200" dirty="0" smtClean="0">
                <a:solidFill>
                  <a:schemeClr val="tx1"/>
                </a:solidFill>
                <a:latin typeface="Times New Roman" panose="02020603050405020304" pitchFamily="18" charset="0"/>
                <a:cs typeface="Times New Roman" panose="02020603050405020304" pitchFamily="18" charset="0"/>
              </a:rPr>
              <a:t>based on its results proficiency</a:t>
            </a:r>
            <a:r>
              <a:rPr lang="en-US" sz="2200" dirty="0" smtClean="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2738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FF0B-C6D0-4360-8CCF-C2A9A5CD75EA}"/>
              </a:ext>
            </a:extLst>
          </p:cNvPr>
          <p:cNvSpPr>
            <a:spLocks noGrp="1"/>
          </p:cNvSpPr>
          <p:nvPr>
            <p:ph type="title"/>
          </p:nvPr>
        </p:nvSpPr>
        <p:spPr>
          <a:xfrm>
            <a:off x="1849435" y="715046"/>
            <a:ext cx="6207126" cy="1478570"/>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SIGNIFICANCE OF STUDY</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9DDE43-F8EE-4AF3-B219-89901C3FAC92}"/>
              </a:ext>
            </a:extLst>
          </p:cNvPr>
          <p:cNvSpPr>
            <a:spLocks noGrp="1"/>
          </p:cNvSpPr>
          <p:nvPr>
            <p:ph idx="1"/>
          </p:nvPr>
        </p:nvSpPr>
        <p:spPr>
          <a:xfrm>
            <a:off x="214084" y="1454331"/>
            <a:ext cx="9477829" cy="4376928"/>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The study is important to the society </a:t>
            </a:r>
            <a:r>
              <a:rPr lang="en-US" sz="2800" dirty="0" smtClean="0">
                <a:latin typeface="Times New Roman" panose="02020603050405020304" pitchFamily="18" charset="0"/>
                <a:cs typeface="Times New Roman" panose="02020603050405020304" pitchFamily="18" charset="0"/>
              </a:rPr>
              <a:t>due to its impactful </a:t>
            </a:r>
            <a:r>
              <a:rPr lang="en-US" sz="2800" dirty="0">
                <a:latin typeface="Times New Roman" panose="02020603050405020304" pitchFamily="18" charset="0"/>
                <a:cs typeface="Times New Roman" panose="02020603050405020304" pitchFamily="18" charset="0"/>
              </a:rPr>
              <a:t>benefits for education. It ensures the efficiency in the sense that lecturers can </a:t>
            </a:r>
            <a:r>
              <a:rPr lang="en-US" sz="2800" b="1" dirty="0">
                <a:latin typeface="Times New Roman" panose="02020603050405020304" pitchFamily="18" charset="0"/>
                <a:cs typeface="Times New Roman" panose="02020603050405020304" pitchFamily="18" charset="0"/>
              </a:rPr>
              <a:t>reduce the unnecessary use of high-quality resources</a:t>
            </a:r>
            <a:r>
              <a:rPr lang="en-US" sz="2800" dirty="0">
                <a:latin typeface="Times New Roman" panose="02020603050405020304" pitchFamily="18" charset="0"/>
                <a:cs typeface="Times New Roman" panose="02020603050405020304" pitchFamily="18" charset="0"/>
              </a:rPr>
              <a:t>, saving significant time on lesson planning and evaluation. It will also improve the quality of education because when the students are aware of an anti-plagiarism tool, it will result in </a:t>
            </a:r>
            <a:r>
              <a:rPr lang="en-US" sz="2800" b="1" dirty="0">
                <a:latin typeface="Times New Roman" panose="02020603050405020304" pitchFamily="18" charset="0"/>
                <a:cs typeface="Times New Roman" panose="02020603050405020304" pitchFamily="18" charset="0"/>
              </a:rPr>
              <a:t>more personalized </a:t>
            </a:r>
            <a:r>
              <a:rPr lang="en-US" sz="2800" b="1" dirty="0" smtClean="0">
                <a:latin typeface="Times New Roman" panose="02020603050405020304" pitchFamily="18" charset="0"/>
                <a:cs typeface="Times New Roman" panose="02020603050405020304" pitchFamily="18" charset="0"/>
              </a:rPr>
              <a:t>responses</a:t>
            </a:r>
            <a:r>
              <a:rPr lang="en-US" sz="2800" dirty="0" smtClean="0">
                <a:latin typeface="Times New Roman" panose="02020603050405020304" pitchFamily="18" charset="0"/>
                <a:cs typeface="Times New Roman" panose="02020603050405020304" pitchFamily="18" charset="0"/>
              </a:rPr>
              <a:t> which will </a:t>
            </a:r>
            <a:r>
              <a:rPr lang="en-US" sz="2800" dirty="0">
                <a:latin typeface="Times New Roman" panose="02020603050405020304" pitchFamily="18" charset="0"/>
                <a:cs typeface="Times New Roman" panose="02020603050405020304" pitchFamily="18" charset="0"/>
              </a:rPr>
              <a:t>help students engage with </a:t>
            </a:r>
            <a:r>
              <a:rPr lang="en-US" sz="2800" dirty="0" smtClean="0">
                <a:latin typeface="Times New Roman" panose="02020603050405020304" pitchFamily="18" charset="0"/>
                <a:cs typeface="Times New Roman" panose="02020603050405020304" pitchFamily="18" charset="0"/>
              </a:rPr>
              <a:t>more material </a:t>
            </a:r>
            <a:r>
              <a:rPr lang="en-US" sz="2800" dirty="0">
                <a:latin typeface="Times New Roman" panose="02020603050405020304" pitchFamily="18" charset="0"/>
                <a:cs typeface="Times New Roman" panose="02020603050405020304" pitchFamily="18" charset="0"/>
              </a:rPr>
              <a:t>thereby </a:t>
            </a:r>
            <a:r>
              <a:rPr lang="en-US" sz="2800" b="1" dirty="0">
                <a:latin typeface="Times New Roman" panose="02020603050405020304" pitchFamily="18" charset="0"/>
                <a:cs typeface="Times New Roman" panose="02020603050405020304" pitchFamily="18" charset="0"/>
              </a:rPr>
              <a:t>improving their </a:t>
            </a:r>
            <a:r>
              <a:rPr lang="en-US" sz="2800" b="1" dirty="0" smtClean="0">
                <a:latin typeface="Times New Roman" panose="02020603050405020304" pitchFamily="18" charset="0"/>
                <a:cs typeface="Times New Roman" panose="02020603050405020304" pitchFamily="18" charset="0"/>
              </a:rPr>
              <a:t>creativity</a:t>
            </a:r>
            <a:r>
              <a:rPr lang="en-US" sz="2800" dirty="0" smtClean="0">
                <a:latin typeface="Times New Roman" panose="02020603050405020304" pitchFamily="18" charset="0"/>
                <a:cs typeface="Times New Roman" panose="02020603050405020304" pitchFamily="18" charset="0"/>
              </a:rPr>
              <a:t>.</a:t>
            </a:r>
            <a:endParaRPr lang="en-US" sz="2800" dirty="0">
              <a:solidFill>
                <a:schemeClr val="bg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997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F832-3B02-4F00-92F8-87E9DB4F053A}"/>
              </a:ext>
            </a:extLst>
          </p:cNvPr>
          <p:cNvSpPr>
            <a:spLocks noGrp="1"/>
          </p:cNvSpPr>
          <p:nvPr>
            <p:ph type="title"/>
          </p:nvPr>
        </p:nvSpPr>
        <p:spPr>
          <a:xfrm>
            <a:off x="1846679" y="770917"/>
            <a:ext cx="6215062" cy="1478570"/>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SCOPE AND LIMITATIONS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69A2B6-3DCA-4145-BB1D-86C16E1F20DE}"/>
              </a:ext>
            </a:extLst>
          </p:cNvPr>
          <p:cNvSpPr>
            <a:spLocks noGrp="1"/>
          </p:cNvSpPr>
          <p:nvPr>
            <p:ph idx="1"/>
          </p:nvPr>
        </p:nvSpPr>
        <p:spPr>
          <a:xfrm>
            <a:off x="227391" y="1510202"/>
            <a:ext cx="9453638" cy="4305382"/>
          </a:xfrm>
        </p:spPr>
        <p:txBody>
          <a:bodyPr>
            <a:noAutofit/>
          </a:bodyPr>
          <a:lstStyle/>
          <a:p>
            <a:pPr marL="0" indent="0" algn="just">
              <a:buNone/>
            </a:pPr>
            <a:r>
              <a:rPr lang="en-US" sz="2800" dirty="0">
                <a:solidFill>
                  <a:schemeClr val="tx1"/>
                </a:solidFill>
                <a:effectLst/>
                <a:latin typeface="Times New Roman" panose="02020603050405020304" pitchFamily="18" charset="0"/>
                <a:cs typeface="Times New Roman" panose="02020603050405020304" pitchFamily="18" charset="0"/>
              </a:rPr>
              <a:t>The project </a:t>
            </a:r>
            <a:r>
              <a:rPr lang="en-US" sz="2800" dirty="0" smtClean="0">
                <a:solidFill>
                  <a:schemeClr val="tx1"/>
                </a:solidFill>
                <a:effectLst/>
                <a:latin typeface="Times New Roman" panose="02020603050405020304" pitchFamily="18" charset="0"/>
                <a:cs typeface="Times New Roman" panose="02020603050405020304" pitchFamily="18" charset="0"/>
              </a:rPr>
              <a:t>will </a:t>
            </a:r>
            <a:r>
              <a:rPr lang="en-US" sz="2800" dirty="0">
                <a:solidFill>
                  <a:schemeClr val="tx1"/>
                </a:solidFill>
                <a:effectLst/>
                <a:latin typeface="Times New Roman" panose="02020603050405020304" pitchFamily="18" charset="0"/>
                <a:cs typeface="Times New Roman" panose="02020603050405020304" pitchFamily="18" charset="0"/>
              </a:rPr>
              <a:t>be centered around the </a:t>
            </a:r>
            <a:r>
              <a:rPr lang="en-US" sz="2800" b="1" dirty="0">
                <a:solidFill>
                  <a:schemeClr val="tx1"/>
                </a:solidFill>
                <a:effectLst/>
                <a:latin typeface="Times New Roman" panose="02020603050405020304" pitchFamily="18" charset="0"/>
                <a:cs typeface="Times New Roman" panose="02020603050405020304" pitchFamily="18" charset="0"/>
              </a:rPr>
              <a:t>lecturers and students</a:t>
            </a:r>
            <a:r>
              <a:rPr lang="en-US" sz="2800" dirty="0">
                <a:solidFill>
                  <a:schemeClr val="tx1"/>
                </a:solidFill>
                <a:effectLst/>
                <a:latin typeface="Times New Roman" panose="02020603050405020304" pitchFamily="18" charset="0"/>
                <a:cs typeface="Times New Roman" panose="02020603050405020304" pitchFamily="18" charset="0"/>
              </a:rPr>
              <a:t> featuring </a:t>
            </a:r>
            <a:r>
              <a:rPr lang="en-US" sz="2800" dirty="0" smtClean="0">
                <a:solidFill>
                  <a:schemeClr val="tx1"/>
                </a:solidFill>
                <a:effectLst/>
                <a:latin typeface="Times New Roman" panose="02020603050405020304" pitchFamily="18" charset="0"/>
                <a:cs typeface="Times New Roman" panose="02020603050405020304" pitchFamily="18" charset="0"/>
              </a:rPr>
              <a:t>an </a:t>
            </a:r>
            <a:r>
              <a:rPr lang="en-US" sz="2800" b="1" dirty="0" smtClean="0">
                <a:solidFill>
                  <a:schemeClr val="tx1"/>
                </a:solidFill>
                <a:effectLst/>
                <a:latin typeface="Times New Roman" panose="02020603050405020304" pitchFamily="18" charset="0"/>
                <a:cs typeface="Times New Roman" panose="02020603050405020304" pitchFamily="18" charset="0"/>
              </a:rPr>
              <a:t>exceptional </a:t>
            </a:r>
            <a:r>
              <a:rPr lang="en-US" sz="2800" b="1" dirty="0">
                <a:solidFill>
                  <a:schemeClr val="tx1"/>
                </a:solidFill>
                <a:effectLst/>
                <a:latin typeface="Times New Roman" panose="02020603050405020304" pitchFamily="18" charset="0"/>
                <a:cs typeface="Times New Roman" panose="02020603050405020304" pitchFamily="18" charset="0"/>
              </a:rPr>
              <a:t>reporting functionality</a:t>
            </a:r>
            <a:r>
              <a:rPr lang="en-US" sz="2800" dirty="0">
                <a:solidFill>
                  <a:schemeClr val="tx1"/>
                </a:solidFill>
                <a:effectLst/>
                <a:latin typeface="Times New Roman" panose="02020603050405020304" pitchFamily="18" charset="0"/>
                <a:cs typeface="Times New Roman" panose="02020603050405020304" pitchFamily="18" charset="0"/>
              </a:rPr>
              <a:t> to </a:t>
            </a:r>
            <a:r>
              <a:rPr lang="en-US" sz="2800" b="1" dirty="0">
                <a:solidFill>
                  <a:schemeClr val="tx1"/>
                </a:solidFill>
                <a:effectLst/>
                <a:latin typeface="Times New Roman" panose="02020603050405020304" pitchFamily="18" charset="0"/>
                <a:cs typeface="Times New Roman" panose="02020603050405020304" pitchFamily="18" charset="0"/>
              </a:rPr>
              <a:t>generate insights and correction</a:t>
            </a:r>
            <a:r>
              <a:rPr lang="en-US" sz="2800" dirty="0">
                <a:solidFill>
                  <a:schemeClr val="tx1"/>
                </a:solidFill>
                <a:effectLst/>
                <a:latin typeface="Times New Roman" panose="02020603050405020304" pitchFamily="18" charset="0"/>
                <a:cs typeface="Times New Roman" panose="02020603050405020304" pitchFamily="18" charset="0"/>
              </a:rPr>
              <a:t> where needed.</a:t>
            </a:r>
          </a:p>
          <a:p>
            <a:pPr marL="0" indent="0" algn="just">
              <a:buNone/>
            </a:pPr>
            <a:r>
              <a:rPr lang="en-US" sz="2800" dirty="0" smtClean="0">
                <a:solidFill>
                  <a:schemeClr val="tx1"/>
                </a:solidFill>
                <a:effectLst/>
                <a:latin typeface="Times New Roman" panose="02020603050405020304" pitchFamily="18" charset="0"/>
                <a:cs typeface="Times New Roman" panose="02020603050405020304" pitchFamily="18" charset="0"/>
              </a:rPr>
              <a:t>From </a:t>
            </a:r>
            <a:r>
              <a:rPr lang="en-US" sz="2800" dirty="0">
                <a:solidFill>
                  <a:schemeClr val="tx1"/>
                </a:solidFill>
                <a:effectLst/>
                <a:latin typeface="Times New Roman" panose="02020603050405020304" pitchFamily="18" charset="0"/>
                <a:cs typeface="Times New Roman" panose="02020603050405020304" pitchFamily="18" charset="0"/>
              </a:rPr>
              <a:t>one perspective, the model will </a:t>
            </a:r>
            <a:r>
              <a:rPr lang="en-US" sz="2800" b="1" dirty="0">
                <a:solidFill>
                  <a:schemeClr val="tx1"/>
                </a:solidFill>
                <a:effectLst/>
                <a:latin typeface="Times New Roman" panose="02020603050405020304" pitchFamily="18" charset="0"/>
                <a:cs typeface="Times New Roman" panose="02020603050405020304" pitchFamily="18" charset="0"/>
              </a:rPr>
              <a:t>ensure scalability by automating </a:t>
            </a:r>
            <a:r>
              <a:rPr lang="en-US" sz="2800" b="1" dirty="0" smtClean="0">
                <a:solidFill>
                  <a:schemeClr val="tx1"/>
                </a:solidFill>
                <a:effectLst/>
                <a:latin typeface="Times New Roman" panose="02020603050405020304" pitchFamily="18" charset="0"/>
                <a:cs typeface="Times New Roman" panose="02020603050405020304" pitchFamily="18" charset="0"/>
              </a:rPr>
              <a:t>response categorization</a:t>
            </a:r>
            <a:r>
              <a:rPr lang="en-US" sz="2800" dirty="0" smtClean="0">
                <a:solidFill>
                  <a:schemeClr val="tx1"/>
                </a:solidFill>
                <a:effectLst/>
                <a:latin typeface="Times New Roman" panose="02020603050405020304" pitchFamily="18" charset="0"/>
                <a:cs typeface="Times New Roman" panose="02020603050405020304" pitchFamily="18" charset="0"/>
              </a:rPr>
              <a:t> in </a:t>
            </a:r>
            <a:r>
              <a:rPr lang="en-US" sz="2800" dirty="0">
                <a:solidFill>
                  <a:schemeClr val="tx1"/>
                </a:solidFill>
                <a:effectLst/>
                <a:latin typeface="Times New Roman" panose="02020603050405020304" pitchFamily="18" charset="0"/>
                <a:cs typeface="Times New Roman" panose="02020603050405020304" pitchFamily="18" charset="0"/>
              </a:rPr>
              <a:t>turn, </a:t>
            </a:r>
            <a:r>
              <a:rPr lang="en-US" sz="2800" b="1" dirty="0">
                <a:solidFill>
                  <a:schemeClr val="tx1"/>
                </a:solidFill>
                <a:effectLst/>
                <a:latin typeface="Times New Roman" panose="02020603050405020304" pitchFamily="18" charset="0"/>
                <a:cs typeface="Times New Roman" panose="02020603050405020304" pitchFamily="18" charset="0"/>
              </a:rPr>
              <a:t>supporting large and diverse repositories of responses</a:t>
            </a:r>
            <a:r>
              <a:rPr lang="en-US" sz="2800" dirty="0" smtClean="0">
                <a:solidFill>
                  <a:schemeClr val="tx1"/>
                </a:solidFill>
                <a:effectLst/>
                <a:latin typeface="Times New Roman" panose="02020603050405020304" pitchFamily="18" charset="0"/>
                <a:cs typeface="Times New Roman" panose="02020603050405020304" pitchFamily="18" charset="0"/>
              </a:rPr>
              <a:t>. From another, </a:t>
            </a:r>
            <a:r>
              <a:rPr lang="en-US" sz="2800" dirty="0">
                <a:solidFill>
                  <a:schemeClr val="tx1"/>
                </a:solidFill>
                <a:effectLst/>
                <a:latin typeface="Times New Roman" panose="02020603050405020304" pitchFamily="18" charset="0"/>
                <a:cs typeface="Times New Roman" panose="02020603050405020304" pitchFamily="18" charset="0"/>
              </a:rPr>
              <a:t>it will be very difficult to </a:t>
            </a:r>
            <a:r>
              <a:rPr lang="en-US" sz="2800" b="1" dirty="0">
                <a:solidFill>
                  <a:schemeClr val="tx1"/>
                </a:solidFill>
                <a:effectLst/>
                <a:latin typeface="Times New Roman" panose="02020603050405020304" pitchFamily="18" charset="0"/>
                <a:cs typeface="Times New Roman" panose="02020603050405020304" pitchFamily="18" charset="0"/>
              </a:rPr>
              <a:t>implement image processing</a:t>
            </a:r>
            <a:r>
              <a:rPr lang="en-US" sz="2800" dirty="0">
                <a:solidFill>
                  <a:schemeClr val="tx1"/>
                </a:solidFill>
                <a:effectLst/>
                <a:latin typeface="Times New Roman" panose="02020603050405020304" pitchFamily="18" charset="0"/>
                <a:cs typeface="Times New Roman" panose="02020603050405020304" pitchFamily="18" charset="0"/>
              </a:rPr>
              <a:t> and this will be </a:t>
            </a:r>
            <a:r>
              <a:rPr lang="en-US" sz="2800" dirty="0" smtClean="0">
                <a:solidFill>
                  <a:schemeClr val="tx1"/>
                </a:solidFill>
                <a:effectLst/>
                <a:latin typeface="Times New Roman" panose="02020603050405020304" pitchFamily="18" charset="0"/>
                <a:cs typeface="Times New Roman" panose="02020603050405020304" pitchFamily="18" charset="0"/>
              </a:rPr>
              <a:t>a major </a:t>
            </a:r>
            <a:r>
              <a:rPr lang="en-US" sz="2800" dirty="0">
                <a:solidFill>
                  <a:schemeClr val="tx1"/>
                </a:solidFill>
                <a:effectLst/>
                <a:latin typeface="Times New Roman" panose="02020603050405020304" pitchFamily="18" charset="0"/>
                <a:cs typeface="Times New Roman" panose="02020603050405020304" pitchFamily="18" charset="0"/>
              </a:rPr>
              <a:t>hindrance with assignments where pictures are required for submission.</a:t>
            </a:r>
          </a:p>
        </p:txBody>
      </p:sp>
    </p:spTree>
    <p:extLst>
      <p:ext uri="{BB962C8B-B14F-4D97-AF65-F5344CB8AC3E}">
        <p14:creationId xmlns:p14="http://schemas.microsoft.com/office/powerpoint/2010/main" val="1832030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2F96-464D-447B-A493-EDF80FC5BAF2}"/>
              </a:ext>
            </a:extLst>
          </p:cNvPr>
          <p:cNvSpPr>
            <a:spLocks noGrp="1"/>
          </p:cNvSpPr>
          <p:nvPr>
            <p:ph type="title"/>
          </p:nvPr>
        </p:nvSpPr>
        <p:spPr>
          <a:xfrm>
            <a:off x="1969537" y="739132"/>
            <a:ext cx="6099971" cy="1478570"/>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CBD322-A806-4790-B543-0379CA2590FA}"/>
              </a:ext>
            </a:extLst>
          </p:cNvPr>
          <p:cNvSpPr>
            <a:spLocks noGrp="1"/>
          </p:cNvSpPr>
          <p:nvPr>
            <p:ph idx="1"/>
          </p:nvPr>
        </p:nvSpPr>
        <p:spPr>
          <a:xfrm>
            <a:off x="212874" y="1478417"/>
            <a:ext cx="9613296" cy="4763887"/>
          </a:xfrm>
        </p:spPr>
        <p:txBody>
          <a:bodyPr>
            <a:noAutofit/>
          </a:bodyPr>
          <a:lstStyle/>
          <a:p>
            <a:pPr marL="0" indent="0" algn="just">
              <a:buNone/>
            </a:pPr>
            <a:r>
              <a:rPr lang="en-US" sz="2800" dirty="0" smtClean="0">
                <a:solidFill>
                  <a:schemeClr val="tx1"/>
                </a:solidFill>
                <a:effectLst/>
                <a:latin typeface="Times New Roman" panose="02020603050405020304" pitchFamily="18" charset="0"/>
                <a:cs typeface="Times New Roman" panose="02020603050405020304" pitchFamily="18" charset="0"/>
              </a:rPr>
              <a:t>This study </a:t>
            </a:r>
            <a:r>
              <a:rPr lang="en-US" sz="2800" dirty="0">
                <a:solidFill>
                  <a:schemeClr val="tx1"/>
                </a:solidFill>
                <a:effectLst/>
                <a:latin typeface="Times New Roman" panose="02020603050405020304" pitchFamily="18" charset="0"/>
                <a:cs typeface="Times New Roman" panose="02020603050405020304" pitchFamily="18" charset="0"/>
              </a:rPr>
              <a:t>aims to design and develop an Automated Grading System with an inbuilt Plagiarism Detector, leveraging state-of-the-art technologies to </a:t>
            </a:r>
            <a:r>
              <a:rPr lang="en-US" sz="2800" b="1" dirty="0">
                <a:solidFill>
                  <a:schemeClr val="tx1"/>
                </a:solidFill>
                <a:effectLst/>
                <a:latin typeface="Times New Roman" panose="02020603050405020304" pitchFamily="18" charset="0"/>
                <a:cs typeface="Times New Roman" panose="02020603050405020304" pitchFamily="18" charset="0"/>
              </a:rPr>
              <a:t>ensure efficient and fair assessment</a:t>
            </a:r>
            <a:r>
              <a:rPr lang="en-US" sz="2800" dirty="0">
                <a:solidFill>
                  <a:schemeClr val="tx1"/>
                </a:solidFill>
                <a:effectLst/>
                <a:latin typeface="Times New Roman" panose="02020603050405020304" pitchFamily="18" charset="0"/>
                <a:cs typeface="Times New Roman" panose="02020603050405020304" pitchFamily="18" charset="0"/>
              </a:rPr>
              <a:t>. </a:t>
            </a:r>
            <a:r>
              <a:rPr lang="en-US" sz="2800" dirty="0" smtClean="0">
                <a:solidFill>
                  <a:schemeClr val="tx1"/>
                </a:solidFill>
                <a:effectLst/>
                <a:latin typeface="Times New Roman" panose="02020603050405020304" pitchFamily="18" charset="0"/>
                <a:cs typeface="Times New Roman" panose="02020603050405020304" pitchFamily="18" charset="0"/>
              </a:rPr>
              <a:t>On the context of the digitalization of education, </a:t>
            </a:r>
            <a:r>
              <a:rPr lang="en-US" sz="2800" dirty="0">
                <a:solidFill>
                  <a:schemeClr val="tx1"/>
                </a:solidFill>
                <a:effectLst/>
                <a:latin typeface="Times New Roman" panose="02020603050405020304" pitchFamily="18" charset="0"/>
                <a:cs typeface="Times New Roman" panose="02020603050405020304" pitchFamily="18" charset="0"/>
              </a:rPr>
              <a:t>a system that combines grading with an inbuilt plagiarism checker becomes an essential tool. Such a system not only </a:t>
            </a:r>
            <a:r>
              <a:rPr lang="en-US" sz="2800" b="1" dirty="0">
                <a:solidFill>
                  <a:schemeClr val="tx1"/>
                </a:solidFill>
                <a:effectLst/>
                <a:latin typeface="Times New Roman" panose="02020603050405020304" pitchFamily="18" charset="0"/>
                <a:cs typeface="Times New Roman" panose="02020603050405020304" pitchFamily="18" charset="0"/>
              </a:rPr>
              <a:t>evaluates the quality and accuracy of responses</a:t>
            </a:r>
            <a:r>
              <a:rPr lang="en-US" sz="2800" dirty="0">
                <a:solidFill>
                  <a:schemeClr val="tx1"/>
                </a:solidFill>
                <a:effectLst/>
                <a:latin typeface="Times New Roman" panose="02020603050405020304" pitchFamily="18" charset="0"/>
                <a:cs typeface="Times New Roman" panose="02020603050405020304" pitchFamily="18" charset="0"/>
              </a:rPr>
              <a:t> but also </a:t>
            </a:r>
            <a:r>
              <a:rPr lang="en-US" sz="2800" b="1" dirty="0">
                <a:solidFill>
                  <a:schemeClr val="tx1"/>
                </a:solidFill>
                <a:effectLst/>
                <a:latin typeface="Times New Roman" panose="02020603050405020304" pitchFamily="18" charset="0"/>
                <a:cs typeface="Times New Roman" panose="02020603050405020304" pitchFamily="18" charset="0"/>
              </a:rPr>
              <a:t>promotes originality and adherence to ethical standards in academic </a:t>
            </a:r>
            <a:r>
              <a:rPr lang="en-US" sz="2800" b="1" dirty="0" smtClean="0">
                <a:solidFill>
                  <a:schemeClr val="tx1"/>
                </a:solidFill>
                <a:effectLst/>
                <a:latin typeface="Times New Roman" panose="02020603050405020304" pitchFamily="18" charset="0"/>
                <a:cs typeface="Times New Roman" panose="02020603050405020304" pitchFamily="18" charset="0"/>
              </a:rPr>
              <a:t>work</a:t>
            </a:r>
            <a:r>
              <a:rPr lang="en-US" sz="2800" dirty="0" smtClean="0">
                <a:solidFill>
                  <a:schemeClr val="tx1"/>
                </a:solidFill>
                <a:effectLst/>
                <a:latin typeface="Times New Roman" panose="02020603050405020304" pitchFamily="18" charset="0"/>
                <a:cs typeface="Times New Roman" panose="02020603050405020304" pitchFamily="18" charset="0"/>
              </a:rPr>
              <a:t>. By </a:t>
            </a:r>
            <a:r>
              <a:rPr lang="en-US" sz="2800" dirty="0">
                <a:solidFill>
                  <a:schemeClr val="tx1"/>
                </a:solidFill>
                <a:effectLst/>
                <a:latin typeface="Times New Roman" panose="02020603050405020304" pitchFamily="18" charset="0"/>
                <a:cs typeface="Times New Roman" panose="02020603050405020304" pitchFamily="18" charset="0"/>
              </a:rPr>
              <a:t>doing so, it will improve the quality of education, support educators, and </a:t>
            </a:r>
            <a:r>
              <a:rPr lang="en-US" sz="2800" b="1" dirty="0">
                <a:solidFill>
                  <a:schemeClr val="tx1"/>
                </a:solidFill>
                <a:effectLst/>
                <a:latin typeface="Times New Roman" panose="02020603050405020304" pitchFamily="18" charset="0"/>
                <a:cs typeface="Times New Roman" panose="02020603050405020304" pitchFamily="18" charset="0"/>
              </a:rPr>
              <a:t>foster a culture of integrity among learners</a:t>
            </a:r>
            <a:r>
              <a:rPr lang="en-US" sz="2800" dirty="0" smtClean="0">
                <a:solidFill>
                  <a:schemeClr val="tx1"/>
                </a:solidFill>
                <a:effectLst/>
                <a:latin typeface="Times New Roman" panose="02020603050405020304" pitchFamily="18" charset="0"/>
                <a:cs typeface="Times New Roman" panose="02020603050405020304" pitchFamily="18" charset="0"/>
              </a:rPr>
              <a:t>.</a:t>
            </a:r>
            <a:endParaRPr lang="en-US" sz="2800" dirty="0">
              <a:solidFill>
                <a:schemeClr val="tx1"/>
              </a:solidFill>
            </a:endParaRPr>
          </a:p>
        </p:txBody>
      </p:sp>
    </p:spTree>
    <p:extLst>
      <p:ext uri="{BB962C8B-B14F-4D97-AF65-F5344CB8AC3E}">
        <p14:creationId xmlns:p14="http://schemas.microsoft.com/office/powerpoint/2010/main" val="3535580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07772"/>
            <a:ext cx="8596668" cy="1320800"/>
          </a:xfrm>
        </p:spPr>
        <p:txBody>
          <a:bodyPr>
            <a:noAutofit/>
          </a:bodyPr>
          <a:lstStyle/>
          <a:p>
            <a:pPr algn="ctr"/>
            <a:r>
              <a:rPr lang="en-US" sz="11500" dirty="0" smtClean="0"/>
              <a:t>THANK YOU </a:t>
            </a:r>
            <a:endParaRPr lang="en-US" sz="11500" dirty="0"/>
          </a:p>
        </p:txBody>
      </p:sp>
    </p:spTree>
    <p:extLst>
      <p:ext uri="{BB962C8B-B14F-4D97-AF65-F5344CB8AC3E}">
        <p14:creationId xmlns:p14="http://schemas.microsoft.com/office/powerpoint/2010/main" val="242473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1998</TotalTime>
  <Words>606</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PowerPoint Presentation</vt:lpstr>
      <vt:lpstr>PROJECT DEFENSE SERIES </vt:lpstr>
      <vt:lpstr>BACKGROUND OF STUDY</vt:lpstr>
      <vt:lpstr>STATEMENT OF PROBLEM</vt:lpstr>
      <vt:lpstr>AIMS AND OBJECTIVES</vt:lpstr>
      <vt:lpstr>SIGNIFICANCE OF STUDY</vt:lpstr>
      <vt:lpstr>SCOPE AND LIMITATIONS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defense series</dc:title>
  <dc:creator>Moses David</dc:creator>
  <cp:lastModifiedBy>Nathan</cp:lastModifiedBy>
  <cp:revision>38</cp:revision>
  <dcterms:created xsi:type="dcterms:W3CDTF">2024-11-23T09:12:09Z</dcterms:created>
  <dcterms:modified xsi:type="dcterms:W3CDTF">2024-11-25T13:28:06Z</dcterms:modified>
</cp:coreProperties>
</file>