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57" r:id="rId4"/>
    <p:sldId id="281" r:id="rId5"/>
    <p:sldId id="299" r:id="rId6"/>
    <p:sldId id="292" r:id="rId7"/>
    <p:sldId id="304" r:id="rId8"/>
    <p:sldId id="290" r:id="rId9"/>
    <p:sldId id="305" r:id="rId10"/>
    <p:sldId id="301" r:id="rId11"/>
    <p:sldId id="306" r:id="rId12"/>
    <p:sldId id="307" r:id="rId13"/>
    <p:sldId id="308" r:id="rId14"/>
    <p:sldId id="294" r:id="rId15"/>
    <p:sldId id="295" r:id="rId16"/>
    <p:sldId id="320" r:id="rId17"/>
    <p:sldId id="321" r:id="rId18"/>
    <p:sldId id="309" r:id="rId19"/>
    <p:sldId id="310" r:id="rId20"/>
    <p:sldId id="317" r:id="rId21"/>
    <p:sldId id="318" r:id="rId22"/>
    <p:sldId id="319" r:id="rId23"/>
    <p:sldId id="311" r:id="rId24"/>
    <p:sldId id="312" r:id="rId25"/>
    <p:sldId id="313" r:id="rId26"/>
    <p:sldId id="314" r:id="rId27"/>
    <p:sldId id="315" r:id="rId28"/>
    <p:sldId id="316" r:id="rId29"/>
    <p:sldId id="275" r:id="rId3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3"/>
    </p:embeddedFont>
    <p:embeddedFont>
      <p:font typeface="나눔스퀘어" panose="020B0600000101010101" pitchFamily="50" charset="-127"/>
      <p:regular r:id="rId34"/>
    </p:embeddedFont>
    <p:embeddedFont>
      <p:font typeface="나눔스퀘어 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2334D53-D90E-482E-A9E8-2E09297568E2}">
          <p14:sldIdLst>
            <p14:sldId id="256"/>
            <p14:sldId id="263"/>
            <p14:sldId id="257"/>
          </p14:sldIdLst>
        </p14:section>
        <p14:section name="SW요구사항" id="{A60F3DAE-7218-4744-9913-B4E82193F815}">
          <p14:sldIdLst>
            <p14:sldId id="281"/>
            <p14:sldId id="299"/>
            <p14:sldId id="292"/>
            <p14:sldId id="304"/>
            <p14:sldId id="290"/>
            <p14:sldId id="305"/>
            <p14:sldId id="301"/>
          </p14:sldIdLst>
        </p14:section>
        <p14:section name="피드백" id="{78E0B991-CFB7-4A36-8C58-A2EBB2A615C8}">
          <p14:sldIdLst>
            <p14:sldId id="306"/>
            <p14:sldId id="307"/>
            <p14:sldId id="308"/>
          </p14:sldIdLst>
        </p14:section>
        <p14:section name="최종 코드" id="{652DDB99-BF04-4836-BF26-5223362FB872}">
          <p14:sldIdLst>
            <p14:sldId id="294"/>
          </p14:sldIdLst>
        </p14:section>
        <p14:section name="시스템 테스트" id="{EEF73286-DA6B-48B7-BA15-3765672CF11F}">
          <p14:sldIdLst>
            <p14:sldId id="295"/>
            <p14:sldId id="320"/>
            <p14:sldId id="321"/>
          </p14:sldIdLst>
        </p14:section>
        <p14:section name="시스템 모델링" id="{6A63B687-ED9B-4950-A356-5434007C534D}">
          <p14:sldIdLst>
            <p14:sldId id="309"/>
            <p14:sldId id="310"/>
            <p14:sldId id="317"/>
            <p14:sldId id="318"/>
            <p14:sldId id="319"/>
            <p14:sldId id="311"/>
            <p14:sldId id="312"/>
            <p14:sldId id="313"/>
          </p14:sldIdLst>
        </p14:section>
        <p14:section name="시스템 신뢰성" id="{94C8491F-8E1E-402F-98EA-2EC50BAAF1DB}">
          <p14:sldIdLst>
            <p14:sldId id="314"/>
            <p14:sldId id="315"/>
          </p14:sldIdLst>
        </p14:section>
        <p14:section name="프로그램 시연" id="{07F92E72-6D63-4367-B5BE-3F4320B0389E}">
          <p14:sldIdLst>
            <p14:sldId id="31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95" userDrawn="1">
          <p15:clr>
            <a:srgbClr val="A4A3A4"/>
          </p15:clr>
        </p15:guide>
        <p15:guide id="3" pos="19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8"/>
    <a:srgbClr val="ECEDF4"/>
    <a:srgbClr val="DFE1ED"/>
    <a:srgbClr val="FFFFFF"/>
    <a:srgbClr val="F44D80"/>
    <a:srgbClr val="6871A8"/>
    <a:srgbClr val="2FB4DC"/>
    <a:srgbClr val="2AA5DD"/>
    <a:srgbClr val="2495DC"/>
    <a:srgbClr val="1F8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647" autoAdjust="0"/>
  </p:normalViewPr>
  <p:slideViewPr>
    <p:cSldViewPr snapToGrid="0" showGuides="1">
      <p:cViewPr varScale="1">
        <p:scale>
          <a:sx n="62" d="100"/>
          <a:sy n="62" d="100"/>
        </p:scale>
        <p:origin x="90" y="558"/>
      </p:cViewPr>
      <p:guideLst>
        <p:guide orient="horz" pos="2160"/>
        <p:guide pos="1595"/>
        <p:guide pos="1958"/>
        <p:guide orient="horz" pos="709"/>
        <p:guide orient="horz" pos="1071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9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54E38-C0CB-4996-A5A2-60A9268737A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8778-1E40-4E30-BD54-5F9839AE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10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FBC9-7198-4B0D-935D-355300436EF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D0FF-8C7C-4E7D-B4B7-6C0153C50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7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5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플로우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받은 피드백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정렬기능 </a:t>
            </a:r>
            <a:r>
              <a:rPr lang="ko-KR" altLang="en-US" dirty="0"/>
              <a:t>피드백반영 못하는 이유 여기서 설명해주시면 될 것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피드백 반영해서 고친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플로우차트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플로우차트는</a:t>
            </a:r>
            <a:r>
              <a:rPr lang="ko-KR" altLang="en-US" dirty="0" smtClean="0"/>
              <a:t> </a:t>
            </a:r>
            <a:r>
              <a:rPr lang="ko-KR" altLang="en-US" dirty="0"/>
              <a:t>이대로 </a:t>
            </a:r>
            <a:r>
              <a:rPr lang="ko-KR" altLang="en-US" dirty="0" err="1"/>
              <a:t>픽스됐다고</a:t>
            </a:r>
            <a:r>
              <a:rPr lang="ko-KR" altLang="en-US" dirty="0"/>
              <a:t> 한번 짚고 넘어가면 좋을 것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5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뭘 더 고쳤는지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피드백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81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83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0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중앙대 포탈에 있는 </a:t>
            </a:r>
            <a:r>
              <a:rPr lang="en-US" altLang="ko-KR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챗봇</a:t>
            </a: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en-US" altLang="ko-KR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참고해서 학식</a:t>
            </a:r>
            <a:r>
              <a:rPr lang="ko-KR" altLang="en-US" spc="-8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pc="-8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알리미</a:t>
            </a:r>
            <a:r>
              <a:rPr lang="ko-KR" altLang="en-US" spc="-8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시스템을 만들기로 </a:t>
            </a:r>
            <a:r>
              <a:rPr lang="ko-KR" altLang="en-US" spc="-8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0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개요와 같은 </a:t>
            </a:r>
            <a:r>
              <a:rPr lang="ko-KR" altLang="en-US" dirty="0" smtClean="0"/>
              <a:t>내용임을 짚고 </a:t>
            </a:r>
            <a:r>
              <a:rPr lang="ko-KR" altLang="en-US" dirty="0" smtClean="0"/>
              <a:t>빠르게 넘어갈 것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7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요구사항을 도출하기 위한 과정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 스토리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이용자</a:t>
            </a:r>
            <a:r>
              <a:rPr lang="en-US" altLang="ko-KR" baseline="0" dirty="0" smtClean="0"/>
              <a:t>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1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요구사항을 도출하기 위한 과정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 스토리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이용자</a:t>
            </a:r>
            <a:r>
              <a:rPr lang="en-US" altLang="ko-KR" baseline="0" dirty="0" smtClean="0"/>
              <a:t>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요구사항을 도출하기 위한 과정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 스토리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관리자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9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스토리를 통해 도출한 시스템 요구사항들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8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스토리를 통해 도출한 시스템 요구사항들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내용들을 토대로 그린 </a:t>
            </a:r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100000">
              <a:schemeClr val="bg1"/>
            </a:gs>
            <a:gs pos="0">
              <a:srgbClr val="2E3350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63600" y="2527299"/>
            <a:ext cx="4864100" cy="98266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800" spc="-15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중앙대학교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학식 </a:t>
            </a:r>
            <a:r>
              <a:rPr lang="ko-KR" altLang="en-US" dirty="0" err="1"/>
              <a:t>알리미</a:t>
            </a:r>
            <a:r>
              <a:rPr lang="ko-KR" altLang="en-US" dirty="0"/>
              <a:t>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3600" y="3602038"/>
            <a:ext cx="4584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399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D14DB4A-9C9A-431B-BBB2-4638778F9AEF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프로그램 시연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7C6D67-968E-4E99-9465-7607DC5AF8E0}"/>
              </a:ext>
            </a:extLst>
          </p:cNvPr>
          <p:cNvSpPr/>
          <p:nvPr userDrawn="1"/>
        </p:nvSpPr>
        <p:spPr>
          <a:xfrm flipV="1">
            <a:off x="476320" y="4984632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EE36026-6F8F-4EC3-9B2D-872238FA06A7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56E2AA2-8FDC-4FC0-B5EC-1435542EADCA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7888766-BA33-489A-85BA-D57665000BAA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73C3652-5462-43C2-9C85-A882906D37A4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15B04AE-C39A-49E8-B635-2CE6B55A57DA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8FB9F9A-417B-4B2F-9A25-70D845A84AB0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3638283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B8B-C580-4171-8BF0-DB88620358FE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A90-141D-4587-9965-2008BE073A5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3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D8-520E-4856-8858-5A0445BC25D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6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64EF-2941-4126-9A7A-B9A185BD949C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71A-4D2C-4822-B785-9D97A003D47B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6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BC2-F6E2-49A1-BBFE-8BB9FDA7C89A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8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426E-D250-4E2B-99A5-064B2310BBE3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6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F7BB-34D7-4BFA-9B11-1138A8C73A2B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74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64-B5CE-4925-BF70-6E8401BC60C0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4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AC4A-8E92-4151-9F25-200A24DF518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76320" y="1893571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776419"/>
            <a:ext cx="165100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05E0D62-3527-4E8F-A401-733B494A1ADF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F8D322B-FE7D-4908-897D-2FB10297C8FF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AE4CA94-268B-4052-9080-06A65E0B091C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D14DB4A-9C9A-431B-BBB2-4638778F9AEF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BDCE00E-BB99-4E06-86C9-0281906D7FE3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0C93763-770A-4926-B974-0AA748F6F5DE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20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177618"/>
            <a:ext cx="175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61470DF-D918-4FA7-91EF-464097309EF2}"/>
              </a:ext>
            </a:extLst>
          </p:cNvPr>
          <p:cNvSpPr/>
          <p:nvPr userDrawn="1"/>
        </p:nvSpPr>
        <p:spPr>
          <a:xfrm flipV="1">
            <a:off x="476320" y="2315990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94394F5-CED7-4E5C-9679-66552B9AA80F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C240E01-AE70-4244-8E0E-ACB98421ECC1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4B1F5C4-51EE-40DD-A0A4-B20BE7777A11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DDB53C6-2591-4415-AB77-1BDB8A11EEBF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51F998B-39B3-4017-B7F8-5A26A4037DC5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47EE7A7-0055-4AA8-B795-CE4733904AC9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26645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05E0D62-3527-4E8F-A401-733B494A1ADF}"/>
              </a:ext>
            </a:extLst>
          </p:cNvPr>
          <p:cNvSpPr txBox="1"/>
          <p:nvPr userDrawn="1"/>
        </p:nvSpPr>
        <p:spPr>
          <a:xfrm>
            <a:off x="646452" y="2603253"/>
            <a:ext cx="175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3157880-8A17-4912-9301-5F984528855B}"/>
              </a:ext>
            </a:extLst>
          </p:cNvPr>
          <p:cNvSpPr/>
          <p:nvPr userDrawn="1"/>
        </p:nvSpPr>
        <p:spPr>
          <a:xfrm flipV="1">
            <a:off x="476320" y="2725104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AFC090B-5A96-428D-BDB7-B5DE8E5CDBFE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A169A74-09CC-44C4-9452-3C843B0DA633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6AADB87-DC78-48F4-AA4E-00041AEEDC48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8B12AE8-03A6-4B92-A660-A3B6D9EC8614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96AF856-29D6-4C85-96CA-C506894CE6E8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01A4F32-754A-427E-B1E8-5568F476C5CA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305512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F8D322B-FE7D-4908-897D-2FB10297C8FF}"/>
              </a:ext>
            </a:extLst>
          </p:cNvPr>
          <p:cNvSpPr txBox="1"/>
          <p:nvPr userDrawn="1"/>
        </p:nvSpPr>
        <p:spPr>
          <a:xfrm>
            <a:off x="636081" y="3044128"/>
            <a:ext cx="1755096" cy="25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DB5553C-52E6-42D1-A2AC-324FCC7964F1}"/>
              </a:ext>
            </a:extLst>
          </p:cNvPr>
          <p:cNvSpPr/>
          <p:nvPr userDrawn="1"/>
        </p:nvSpPr>
        <p:spPr>
          <a:xfrm flipV="1">
            <a:off x="476320" y="3169562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9EB2649-496D-4EAB-9009-09B4F5A0C884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623DBBE-A193-4648-ACBE-C5DE8138259B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67ABDF4-A6DF-4693-A95F-CA4939CA974B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CC826AC-D14F-4316-B84E-5DE0D5AD79A8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42B3344-3294-4289-B0C3-CDEE589A7122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D08059C-D870-4F73-BFAD-2F30E3D5876C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393187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641890" y="3462143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시스템 테스트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46AAE021-FC27-4EBF-AACC-FE9C241515A3}"/>
              </a:ext>
            </a:extLst>
          </p:cNvPr>
          <p:cNvSpPr/>
          <p:nvPr userDrawn="1"/>
        </p:nvSpPr>
        <p:spPr>
          <a:xfrm flipV="1">
            <a:off x="476320" y="3584787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20DE906-2354-4726-BF70-4B5A4CCFBB99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58DE3D8-5CF6-4A68-B965-D2E8DFE4A968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D80AAA6-6B83-45E9-8208-C9F4D0232309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C0E8D2F-D265-4E77-ABBD-02B2EF5B1704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5FBDAD9-73CF-4965-9671-63F09FA15020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48268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636081" y="3928312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시스템 모델링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601CBEF-E96B-44CA-B54A-2069362393B9}"/>
              </a:ext>
            </a:extLst>
          </p:cNvPr>
          <p:cNvSpPr/>
          <p:nvPr userDrawn="1"/>
        </p:nvSpPr>
        <p:spPr>
          <a:xfrm flipV="1">
            <a:off x="476320" y="4055373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5060C29-0454-466D-8593-000A81BFE99D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56B3CC5-EAAF-4C12-8140-60D7327D170E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B4D3BA8-77BB-4C37-85B9-5063A2C80962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6E9837D-B101-4EC7-A3F9-079D28481AFC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FC18053-AFC6-4E19-986F-D9CAC15300A5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3E5BCE2-269A-490C-BEC2-D48EADEF1523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</p:spTree>
    <p:extLst>
      <p:ext uri="{BB962C8B-B14F-4D97-AF65-F5344CB8AC3E}">
        <p14:creationId xmlns:p14="http://schemas.microsoft.com/office/powerpoint/2010/main" val="129935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AE4CA94-268B-4052-9080-06A65E0B091C}"/>
              </a:ext>
            </a:extLst>
          </p:cNvPr>
          <p:cNvSpPr txBox="1"/>
          <p:nvPr userDrawn="1"/>
        </p:nvSpPr>
        <p:spPr>
          <a:xfrm>
            <a:off x="636080" y="4394478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400" dirty="0"/>
              <a:t>시스템 신뢰성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4BA6A8F0-4A76-42C5-9DB4-CAC2BFC14BDF}"/>
              </a:ext>
            </a:extLst>
          </p:cNvPr>
          <p:cNvSpPr/>
          <p:nvPr userDrawn="1"/>
        </p:nvSpPr>
        <p:spPr>
          <a:xfrm flipV="1">
            <a:off x="476320" y="4515912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A0AADB4-2DC1-48F0-87A9-BEF0D2576E54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2C6B8BF-FC50-4ED2-8A42-AD2135142B50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5AD019B-F05A-4EE7-A4B2-13AE7387CC1B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638032F-3BA0-4C2F-A044-2C986C9D0F68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BDCF4FF-899E-4C68-B773-83AFC6E79799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71B1798-2EF4-41F5-9D0F-8905999DA9F9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3882803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8C65-8AB1-4EE6-B5B0-C66543A48664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rgbClr val="2E3350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5122188" y="3845575"/>
            <a:ext cx="4135398" cy="378864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15366" y="2034762"/>
            <a:ext cx="4480606" cy="1651451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중앙대학교 </a:t>
            </a:r>
            <a:r>
              <a:rPr lang="en-US" altLang="ko-KR" sz="4400" dirty="0">
                <a:latin typeface="+mj-ea"/>
              </a:rPr>
              <a:t/>
            </a:r>
            <a:br>
              <a:rPr lang="en-US" altLang="ko-KR" sz="4400" dirty="0">
                <a:latin typeface="+mj-ea"/>
              </a:rPr>
            </a:br>
            <a:r>
              <a:rPr lang="ko-KR" altLang="en-US" sz="4400" dirty="0">
                <a:solidFill>
                  <a:srgbClr val="1371E0"/>
                </a:solidFill>
                <a:latin typeface="+mj-ea"/>
              </a:rPr>
              <a:t>학식 </a:t>
            </a:r>
            <a:r>
              <a:rPr lang="ko-KR" altLang="en-US" sz="4400" dirty="0" err="1">
                <a:solidFill>
                  <a:srgbClr val="1371E0"/>
                </a:solidFill>
                <a:latin typeface="+mj-ea"/>
              </a:rPr>
              <a:t>알리미</a:t>
            </a:r>
            <a:r>
              <a:rPr lang="ko-KR" altLang="en-US" sz="4400" dirty="0">
                <a:solidFill>
                  <a:srgbClr val="1371E0"/>
                </a:solidFill>
                <a:latin typeface="+mj-ea"/>
              </a:rPr>
              <a:t> </a:t>
            </a:r>
            <a:r>
              <a:rPr lang="ko-KR" altLang="en-US" sz="4400" dirty="0">
                <a:latin typeface="+mj-ea"/>
              </a:rPr>
              <a:t>시스템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844357" y="6262167"/>
            <a:ext cx="8735539" cy="378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800" kern="1200" spc="-15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20165196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김현진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20183907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모예림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20184887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박지균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20164028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이종원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20173595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임태균</a:t>
            </a: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6436" y="2189951"/>
            <a:ext cx="136525" cy="136525"/>
          </a:xfrm>
          <a:prstGeom prst="rect">
            <a:avLst/>
          </a:prstGeom>
          <a:noFill/>
          <a:ln w="317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75183" y="3865730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2E3350"/>
                </a:solidFill>
              </a:rPr>
              <a:t>2021. 12. 06</a:t>
            </a:r>
            <a:endParaRPr lang="ko-KR" altLang="en-US" sz="1600" dirty="0">
              <a:solidFill>
                <a:srgbClr val="2E33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144" y="3865730"/>
            <a:ext cx="1823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발표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7266874" y="3941517"/>
            <a:ext cx="1" cy="186980"/>
          </a:xfrm>
          <a:prstGeom prst="line">
            <a:avLst/>
          </a:prstGeom>
          <a:ln>
            <a:solidFill>
              <a:srgbClr val="6871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28" y="2327159"/>
            <a:ext cx="1909549" cy="240655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2021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년 </a:t>
            </a:r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학기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6054" y="6262167"/>
            <a:ext cx="1440510" cy="320808"/>
          </a:xfrm>
          <a:prstGeom prst="roundRect">
            <a:avLst>
              <a:gd name="adj" fmla="val 8955"/>
            </a:avLst>
          </a:prstGeom>
          <a:solidFill>
            <a:srgbClr val="97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122" y="1449856"/>
            <a:ext cx="3371415" cy="41962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70" y="1449856"/>
            <a:ext cx="3371415" cy="41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</a:t>
            </a:r>
            <a:r>
              <a:rPr lang="ko-KR" altLang="en-US" dirty="0"/>
              <a:t>다이어그램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10</a:t>
            </a:fld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6FD3A827-47D4-4471-8B1B-9D69BF604231}"/>
              </a:ext>
            </a:extLst>
          </p:cNvPr>
          <p:cNvSpPr txBox="1">
            <a:spLocks/>
          </p:cNvSpPr>
          <p:nvPr/>
        </p:nvSpPr>
        <p:spPr>
          <a:xfrm>
            <a:off x="3265715" y="1685431"/>
            <a:ext cx="952857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Actor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="" xmlns:a16="http://schemas.microsoft.com/office/drawing/2014/main" id="{CD56E646-44CB-4AB3-9519-E735A4DB7B4F}"/>
              </a:ext>
            </a:extLst>
          </p:cNvPr>
          <p:cNvSpPr txBox="1">
            <a:spLocks/>
          </p:cNvSpPr>
          <p:nvPr/>
        </p:nvSpPr>
        <p:spPr>
          <a:xfrm>
            <a:off x="3265715" y="3438031"/>
            <a:ext cx="1270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Use Cases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="" xmlns:a16="http://schemas.microsoft.com/office/drawing/2014/main" id="{268667C8-92AB-4D0E-B270-C4ED6624CD21}"/>
              </a:ext>
            </a:extLst>
          </p:cNvPr>
          <p:cNvSpPr txBox="1">
            <a:spLocks/>
          </p:cNvSpPr>
          <p:nvPr/>
        </p:nvSpPr>
        <p:spPr>
          <a:xfrm>
            <a:off x="6464301" y="1685431"/>
            <a:ext cx="2590799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Use Cases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2DA3A5D-164D-4658-BB22-45BC38FD25D9}"/>
              </a:ext>
            </a:extLst>
          </p:cNvPr>
          <p:cNvSpPr/>
          <p:nvPr/>
        </p:nvSpPr>
        <p:spPr>
          <a:xfrm>
            <a:off x="3148980" y="3596181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29D396F-1DF5-4D71-B460-F8D70B8565D3}"/>
              </a:ext>
            </a:extLst>
          </p:cNvPr>
          <p:cNvSpPr/>
          <p:nvPr/>
        </p:nvSpPr>
        <p:spPr>
          <a:xfrm>
            <a:off x="6333341" y="1844788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8BD5A0A-8393-4DDE-9F3C-F305870A123E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27" y="2027030"/>
            <a:ext cx="2550853" cy="13308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0" y="3898900"/>
            <a:ext cx="2457009" cy="2166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41" y="2146300"/>
            <a:ext cx="5388083" cy="39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프로토타입 </a:t>
            </a:r>
            <a:r>
              <a:rPr lang="en-US" altLang="ko-KR" dirty="0"/>
              <a:t>&amp; </a:t>
            </a:r>
            <a:r>
              <a:rPr lang="ko-KR" altLang="en-US" dirty="0"/>
              <a:t>피드백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11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AD2BB8A-AD69-4467-A75D-62FCA1B7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8" y="1601769"/>
            <a:ext cx="8858258" cy="1935419"/>
          </a:xfrm>
          <a:prstGeom prst="rect">
            <a:avLst/>
          </a:prstGeom>
        </p:spPr>
      </p:pic>
      <p:pic>
        <p:nvPicPr>
          <p:cNvPr id="13" name="그래픽 12" descr="사용자 윤곽선">
            <a:extLst>
              <a:ext uri="{FF2B5EF4-FFF2-40B4-BE49-F238E27FC236}">
                <a16:creationId xmlns:a16="http://schemas.microsoft.com/office/drawing/2014/main" xmlns="" id="{CCDAECC6-84DF-4BEA-B1F2-A7C4EC0062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20440" y="3980010"/>
            <a:ext cx="1554655" cy="1554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BFA89C-74A5-4FF9-A31D-36ED357F5B45}"/>
              </a:ext>
            </a:extLst>
          </p:cNvPr>
          <p:cNvSpPr txBox="1"/>
          <p:nvPr/>
        </p:nvSpPr>
        <p:spPr>
          <a:xfrm>
            <a:off x="3634219" y="5165333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871A8"/>
                </a:solidFill>
              </a:rPr>
              <a:t>FEEDBACK</a:t>
            </a:r>
            <a:endParaRPr lang="ko-KR" altLang="en-US" dirty="0">
              <a:solidFill>
                <a:srgbClr val="6871A8"/>
              </a:solidFill>
            </a:endParaRPr>
          </a:p>
        </p:txBody>
      </p:sp>
      <p:sp>
        <p:nvSpPr>
          <p:cNvPr id="23" name="모서리가 둥근 사각형 설명선 18">
            <a:extLst>
              <a:ext uri="{FF2B5EF4-FFF2-40B4-BE49-F238E27FC236}">
                <a16:creationId xmlns:a16="http://schemas.microsoft.com/office/drawing/2014/main" xmlns="" id="{A882222A-47F7-404C-98A0-432F02855226}"/>
              </a:ext>
            </a:extLst>
          </p:cNvPr>
          <p:cNvSpPr/>
          <p:nvPr/>
        </p:nvSpPr>
        <p:spPr>
          <a:xfrm>
            <a:off x="5732736" y="3814921"/>
            <a:ext cx="59449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dirty="0">
                <a:solidFill>
                  <a:srgbClr val="2E3350"/>
                </a:solidFill>
              </a:rPr>
              <a:t>1.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관리자와 이용자의 구분</a:t>
            </a:r>
            <a:r>
              <a:rPr lang="ko-KR" altLang="en-US" sz="1400" dirty="0">
                <a:solidFill>
                  <a:srgbClr val="2E3350"/>
                </a:solidFill>
              </a:rPr>
              <a:t>이 필요해 보인다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4" name="모서리가 둥근 사각형 설명선 19">
            <a:extLst>
              <a:ext uri="{FF2B5EF4-FFF2-40B4-BE49-F238E27FC236}">
                <a16:creationId xmlns:a16="http://schemas.microsoft.com/office/drawing/2014/main" xmlns="" id="{168B03C2-8285-4DBB-BDA8-9F4E069D918F}"/>
              </a:ext>
            </a:extLst>
          </p:cNvPr>
          <p:cNvSpPr/>
          <p:nvPr/>
        </p:nvSpPr>
        <p:spPr>
          <a:xfrm>
            <a:off x="5732736" y="4362769"/>
            <a:ext cx="59449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dirty="0">
                <a:solidFill>
                  <a:srgbClr val="2E3350"/>
                </a:solidFill>
              </a:rPr>
              <a:t>2. </a:t>
            </a:r>
            <a:r>
              <a:rPr lang="ko-KR" altLang="en-US" sz="1400" dirty="0">
                <a:solidFill>
                  <a:srgbClr val="2E3350"/>
                </a:solidFill>
              </a:rPr>
              <a:t>관리자가 유지보수하기 쉽도록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메뉴를 편집하는 기능</a:t>
            </a:r>
            <a:r>
              <a:rPr lang="ko-KR" altLang="en-US" sz="1400" dirty="0">
                <a:solidFill>
                  <a:srgbClr val="2E3350"/>
                </a:solidFill>
              </a:rPr>
              <a:t>을 만들면 좋을 것 같다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5" name="모서리가 둥근 사각형 설명선 20">
            <a:extLst>
              <a:ext uri="{FF2B5EF4-FFF2-40B4-BE49-F238E27FC236}">
                <a16:creationId xmlns:a16="http://schemas.microsoft.com/office/drawing/2014/main" xmlns="" id="{9AF8686C-3808-4251-A706-2C1FC8BB2D9D}"/>
              </a:ext>
            </a:extLst>
          </p:cNvPr>
          <p:cNvSpPr/>
          <p:nvPr/>
        </p:nvSpPr>
        <p:spPr>
          <a:xfrm>
            <a:off x="5732736" y="4910617"/>
            <a:ext cx="59449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E3350"/>
                </a:solidFill>
              </a:rPr>
              <a:t>3. </a:t>
            </a:r>
            <a:r>
              <a:rPr lang="ko-KR" altLang="en-US" sz="1400" dirty="0">
                <a:solidFill>
                  <a:srgbClr val="2E3350"/>
                </a:solidFill>
              </a:rPr>
              <a:t>밥을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먹은 사람만 만족도조사</a:t>
            </a:r>
            <a:r>
              <a:rPr lang="ko-KR" altLang="en-US" sz="1400" dirty="0">
                <a:solidFill>
                  <a:srgbClr val="2E3350"/>
                </a:solidFill>
              </a:rPr>
              <a:t>를 할 수 있었으면 좋겠다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6" name="모서리가 둥근 사각형 설명선 21">
            <a:extLst>
              <a:ext uri="{FF2B5EF4-FFF2-40B4-BE49-F238E27FC236}">
                <a16:creationId xmlns:a16="http://schemas.microsoft.com/office/drawing/2014/main" xmlns="" id="{983D6B22-B07E-4E1E-AFBC-9BE88F69B465}"/>
              </a:ext>
            </a:extLst>
          </p:cNvPr>
          <p:cNvSpPr/>
          <p:nvPr/>
        </p:nvSpPr>
        <p:spPr>
          <a:xfrm>
            <a:off x="5732736" y="5458465"/>
            <a:ext cx="59449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dirty="0">
                <a:solidFill>
                  <a:srgbClr val="2E3350"/>
                </a:solidFill>
              </a:rPr>
              <a:t>4. </a:t>
            </a:r>
            <a:r>
              <a:rPr lang="ko-KR" altLang="en-US" sz="1400" dirty="0">
                <a:solidFill>
                  <a:srgbClr val="2E3350"/>
                </a:solidFill>
              </a:rPr>
              <a:t>메뉴 조회를 할 때 사용자가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대로 정렬</a:t>
            </a:r>
            <a:r>
              <a:rPr lang="ko-KR" altLang="en-US" sz="1400" dirty="0">
                <a:solidFill>
                  <a:srgbClr val="2E3350"/>
                </a:solidFill>
              </a:rPr>
              <a:t>을 할 수 있으면 좋겠다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pic>
        <p:nvPicPr>
          <p:cNvPr id="28" name="그래픽 27" descr="확인 표시 단색으로 채워진">
            <a:extLst>
              <a:ext uri="{FF2B5EF4-FFF2-40B4-BE49-F238E27FC236}">
                <a16:creationId xmlns:a16="http://schemas.microsoft.com/office/drawing/2014/main" xmlns="" id="{309455B2-50A1-4EEF-B6F7-8283759623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75586" y="3716299"/>
            <a:ext cx="250390" cy="250390"/>
          </a:xfrm>
          <a:prstGeom prst="rect">
            <a:avLst/>
          </a:prstGeom>
        </p:spPr>
      </p:pic>
      <p:pic>
        <p:nvPicPr>
          <p:cNvPr id="29" name="그래픽 28" descr="확인 표시 단색으로 채워진">
            <a:extLst>
              <a:ext uri="{FF2B5EF4-FFF2-40B4-BE49-F238E27FC236}">
                <a16:creationId xmlns:a16="http://schemas.microsoft.com/office/drawing/2014/main" xmlns="" id="{80BACF45-FDFB-4356-B226-ABF9A5F3FE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75586" y="4264147"/>
            <a:ext cx="250390" cy="250390"/>
          </a:xfrm>
          <a:prstGeom prst="rect">
            <a:avLst/>
          </a:prstGeom>
        </p:spPr>
      </p:pic>
      <p:pic>
        <p:nvPicPr>
          <p:cNvPr id="30" name="그래픽 29" descr="확인 표시 단색으로 채워진">
            <a:extLst>
              <a:ext uri="{FF2B5EF4-FFF2-40B4-BE49-F238E27FC236}">
                <a16:creationId xmlns:a16="http://schemas.microsoft.com/office/drawing/2014/main" xmlns="" id="{FC742DFB-089A-4BC5-8E13-D1529B5F3C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75586" y="4811995"/>
            <a:ext cx="250390" cy="2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프로토타입 </a:t>
            </a:r>
            <a:r>
              <a:rPr lang="en-US" altLang="ko-KR" dirty="0"/>
              <a:t>&amp; </a:t>
            </a:r>
            <a:r>
              <a:rPr lang="ko-KR" altLang="en-US" dirty="0"/>
              <a:t>피드백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12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0C0FCE4-1002-4E77-B704-3AE88742C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5"/>
          <a:stretch/>
        </p:blipFill>
        <p:spPr>
          <a:xfrm>
            <a:off x="2897080" y="1561393"/>
            <a:ext cx="8639290" cy="4569472"/>
          </a:xfrm>
          <a:prstGeom prst="rect">
            <a:avLst/>
          </a:prstGeom>
        </p:spPr>
      </p:pic>
      <p:sp>
        <p:nvSpPr>
          <p:cNvPr id="16" name="모서리가 둥근 사각형 설명선 9">
            <a:extLst>
              <a:ext uri="{FF2B5EF4-FFF2-40B4-BE49-F238E27FC236}">
                <a16:creationId xmlns:a16="http://schemas.microsoft.com/office/drawing/2014/main" xmlns="" id="{F48382FE-5ADF-4045-A2E5-91ED06ACDABE}"/>
              </a:ext>
            </a:extLst>
          </p:cNvPr>
          <p:cNvSpPr/>
          <p:nvPr/>
        </p:nvSpPr>
        <p:spPr>
          <a:xfrm>
            <a:off x="6542843" y="4467226"/>
            <a:ext cx="5363413" cy="598598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1, 2: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숫자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(999)</a:t>
            </a:r>
            <a:r>
              <a:rPr lang="ko-KR" altLang="en-US" sz="1400" dirty="0">
                <a:solidFill>
                  <a:schemeClr val="bg1"/>
                </a:solidFill>
              </a:rPr>
              <a:t>를 입력하면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모드</a:t>
            </a:r>
            <a:r>
              <a:rPr lang="ko-KR" altLang="en-US" sz="1400" dirty="0">
                <a:solidFill>
                  <a:schemeClr val="bg1"/>
                </a:solidFill>
              </a:rPr>
              <a:t>로 진입할 수 있는 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기능을 추가했다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모서리가 둥근 사각형 설명선 9">
            <a:extLst>
              <a:ext uri="{FF2B5EF4-FFF2-40B4-BE49-F238E27FC236}">
                <a16:creationId xmlns:a16="http://schemas.microsoft.com/office/drawing/2014/main" xmlns="" id="{1C09022F-E832-467F-8822-AE895030330D}"/>
              </a:ext>
            </a:extLst>
          </p:cNvPr>
          <p:cNvSpPr/>
          <p:nvPr/>
        </p:nvSpPr>
        <p:spPr>
          <a:xfrm>
            <a:off x="6542843" y="5152125"/>
            <a:ext cx="5363413" cy="771010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3: 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만족도조사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랭킹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항목을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메뉴 확인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과 구분하여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밥을 먹은 사람들이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만족도조사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따로 접근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할 수 있게 하였다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85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프로토타입 </a:t>
            </a:r>
            <a:r>
              <a:rPr lang="en-US" altLang="ko-KR" dirty="0"/>
              <a:t>&amp; </a:t>
            </a:r>
            <a:r>
              <a:rPr lang="ko-KR" altLang="en-US" dirty="0"/>
              <a:t>피드백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13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모서리가 둥근 사각형 설명선 18">
            <a:extLst>
              <a:ext uri="{FF2B5EF4-FFF2-40B4-BE49-F238E27FC236}">
                <a16:creationId xmlns:a16="http://schemas.microsoft.com/office/drawing/2014/main" xmlns="" id="{17ED891F-28C5-4FC7-86C8-497AD7CD66DC}"/>
              </a:ext>
            </a:extLst>
          </p:cNvPr>
          <p:cNvSpPr/>
          <p:nvPr/>
        </p:nvSpPr>
        <p:spPr>
          <a:xfrm>
            <a:off x="5177930" y="2367194"/>
            <a:ext cx="6462689" cy="771010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</a:rPr>
              <a:t>이용자가 </a:t>
            </a:r>
            <a:r>
              <a:rPr lang="en-US" altLang="ko-KR" sz="1400" dirty="0">
                <a:solidFill>
                  <a:srgbClr val="2E3350"/>
                </a:solidFill>
              </a:rPr>
              <a:t>999</a:t>
            </a:r>
            <a:r>
              <a:rPr lang="ko-KR" altLang="en-US" sz="1400" dirty="0">
                <a:solidFill>
                  <a:srgbClr val="2E3350"/>
                </a:solidFill>
              </a:rPr>
              <a:t>를 입력하여 관리자 모드로 접근하는 문제가 생길 수도 있다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  <a:br>
              <a:rPr lang="en-US" altLang="ko-KR" sz="1400" dirty="0">
                <a:solidFill>
                  <a:srgbClr val="2E3350"/>
                </a:solidFill>
              </a:rPr>
            </a:br>
            <a:r>
              <a:rPr lang="ko-KR" altLang="en-US" sz="1400" dirty="0">
                <a:solidFill>
                  <a:srgbClr val="2E3350"/>
                </a:solidFill>
              </a:rPr>
              <a:t>이에 대한 해결방안이 필요할 것 같다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8" name="모서리가 둥근 사각형 설명선 9">
            <a:extLst>
              <a:ext uri="{FF2B5EF4-FFF2-40B4-BE49-F238E27FC236}">
                <a16:creationId xmlns:a16="http://schemas.microsoft.com/office/drawing/2014/main" xmlns="" id="{DC87061E-BE41-41B7-B464-8DA697FCC876}"/>
              </a:ext>
            </a:extLst>
          </p:cNvPr>
          <p:cNvSpPr/>
          <p:nvPr/>
        </p:nvSpPr>
        <p:spPr>
          <a:xfrm>
            <a:off x="5850614" y="3240323"/>
            <a:ext cx="5790004" cy="876454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숫자와 단어의 다양한 </a:t>
            </a:r>
            <a:r>
              <a:rPr lang="ko-KR" altLang="en-US" sz="1400" dirty="0">
                <a:latin typeface="+mj-ea"/>
                <a:ea typeface="+mj-ea"/>
              </a:rPr>
              <a:t>코드를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중</a:t>
            </a:r>
            <a:r>
              <a:rPr lang="ko-KR" altLang="en-US" sz="1400" dirty="0"/>
              <a:t>으로 두고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>
                <a:latin typeface="+mj-ea"/>
                <a:ea typeface="+mj-ea"/>
              </a:rPr>
              <a:t>올바른 값을 순서대로 </a:t>
            </a:r>
            <a:r>
              <a:rPr lang="ko-KR" altLang="en-US" sz="1400" dirty="0"/>
              <a:t>입력해야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관리자 모드에 접근 가능하도록 수정했다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E20970-9CFF-4464-954C-FC970478817E}"/>
              </a:ext>
            </a:extLst>
          </p:cNvPr>
          <p:cNvSpPr txBox="1"/>
          <p:nvPr/>
        </p:nvSpPr>
        <p:spPr>
          <a:xfrm>
            <a:off x="5269948" y="1980184"/>
            <a:ext cx="606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F85DD"/>
                </a:solidFill>
              </a:rPr>
              <a:t>1, 2:</a:t>
            </a:r>
            <a:r>
              <a:rPr lang="en-US" altLang="ko-KR" sz="1400" dirty="0">
                <a:solidFill>
                  <a:srgbClr val="1F85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1F85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숫자</a:t>
            </a:r>
            <a:r>
              <a:rPr lang="en-US" altLang="ko-KR" sz="1400" dirty="0">
                <a:solidFill>
                  <a:srgbClr val="1F85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(999)</a:t>
            </a:r>
            <a:r>
              <a:rPr lang="ko-KR" altLang="en-US" sz="1400" dirty="0">
                <a:solidFill>
                  <a:srgbClr val="1F85DD"/>
                </a:solidFill>
              </a:rPr>
              <a:t>를 입력하면 </a:t>
            </a:r>
            <a:r>
              <a:rPr lang="ko-KR" altLang="en-US" sz="1400" dirty="0">
                <a:solidFill>
                  <a:srgbClr val="1F85D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모드</a:t>
            </a:r>
            <a:r>
              <a:rPr lang="ko-KR" altLang="en-US" sz="1400" dirty="0">
                <a:solidFill>
                  <a:srgbClr val="1F85DD"/>
                </a:solidFill>
              </a:rPr>
              <a:t>로 진입할 수 있는 기능을 추가했다</a:t>
            </a:r>
            <a:r>
              <a:rPr lang="en-US" altLang="ko-KR" sz="1400" dirty="0">
                <a:solidFill>
                  <a:srgbClr val="1F85DD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22DA8A5-A1D4-44A7-8C5A-A8D3CABB5996}"/>
              </a:ext>
            </a:extLst>
          </p:cNvPr>
          <p:cNvSpPr/>
          <p:nvPr/>
        </p:nvSpPr>
        <p:spPr>
          <a:xfrm>
            <a:off x="5177931" y="2105187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8">
            <a:extLst>
              <a:ext uri="{FF2B5EF4-FFF2-40B4-BE49-F238E27FC236}">
                <a16:creationId xmlns:a16="http://schemas.microsoft.com/office/drawing/2014/main" xmlns="" id="{A5A9AFE0-F5AA-4808-861C-6B6E1A26BA27}"/>
              </a:ext>
            </a:extLst>
          </p:cNvPr>
          <p:cNvSpPr/>
          <p:nvPr/>
        </p:nvSpPr>
        <p:spPr>
          <a:xfrm>
            <a:off x="5177929" y="4714315"/>
            <a:ext cx="6462689" cy="584673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</a:rPr>
              <a:t>그 외에 중복되는 코드나</a:t>
            </a:r>
            <a:r>
              <a:rPr lang="en-US" altLang="ko-KR" sz="1400" dirty="0">
                <a:solidFill>
                  <a:srgbClr val="2E3350"/>
                </a:solidFill>
              </a:rPr>
              <a:t>, </a:t>
            </a:r>
            <a:r>
              <a:rPr lang="ko-KR" altLang="en-US" sz="1400" dirty="0" err="1">
                <a:solidFill>
                  <a:srgbClr val="2E3350"/>
                </a:solidFill>
              </a:rPr>
              <a:t>변수명</a:t>
            </a:r>
            <a:r>
              <a:rPr lang="ko-KR" altLang="en-US" sz="1400" dirty="0">
                <a:solidFill>
                  <a:srgbClr val="2E3350"/>
                </a:solidFill>
              </a:rPr>
              <a:t> 등을 가독성 좋게 정리해야 할 것 같다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pic>
        <p:nvPicPr>
          <p:cNvPr id="19" name="그래픽 18" descr="사용자 윤곽선">
            <a:extLst>
              <a:ext uri="{FF2B5EF4-FFF2-40B4-BE49-F238E27FC236}">
                <a16:creationId xmlns:a16="http://schemas.microsoft.com/office/drawing/2014/main" xmlns="" id="{9F83DA2B-E683-4D0F-BAE7-9730161C6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48000" y="2901223"/>
            <a:ext cx="1554655" cy="15546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C1CADE0-E288-4602-84A4-799B089E4AF4}"/>
              </a:ext>
            </a:extLst>
          </p:cNvPr>
          <p:cNvSpPr txBox="1"/>
          <p:nvPr/>
        </p:nvSpPr>
        <p:spPr>
          <a:xfrm>
            <a:off x="3161779" y="4086546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871A8"/>
                </a:solidFill>
              </a:rPr>
              <a:t>FEEDBACK</a:t>
            </a:r>
            <a:endParaRPr lang="ko-KR" altLang="en-US" dirty="0">
              <a:solidFill>
                <a:srgbClr val="6871A8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7335B1B-8718-421D-B205-117D9C1DD675}"/>
              </a:ext>
            </a:extLst>
          </p:cNvPr>
          <p:cNvCxnSpPr/>
          <p:nvPr/>
        </p:nvCxnSpPr>
        <p:spPr>
          <a:xfrm>
            <a:off x="4962418" y="4397338"/>
            <a:ext cx="679121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3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6A2ADFA-92CA-4BAB-BFEF-462A07D4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코드 구성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B59F70B9-B2C1-4D76-A8BC-B7F443DB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132FBA71-D91A-40DC-9CEB-C4663FD27C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0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9EFE52-DE14-4E62-83BD-3CC6F8B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테스트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347DB9-54C9-4232-8C01-9C015D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972FC6D-EE15-4624-B6DC-06E705B059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ko-KR" b="1" dirty="0"/>
              <a:t>학식 시간은 조식</a:t>
            </a:r>
            <a:r>
              <a:rPr lang="en-US" altLang="ko-KR" b="1" dirty="0"/>
              <a:t>, </a:t>
            </a:r>
            <a:r>
              <a:rPr lang="ko-KR" altLang="ko-KR" b="1" dirty="0"/>
              <a:t>중식</a:t>
            </a:r>
            <a:r>
              <a:rPr lang="en-US" altLang="ko-KR" b="1" dirty="0"/>
              <a:t>, </a:t>
            </a:r>
            <a:r>
              <a:rPr lang="ko-KR" altLang="ko-KR" b="1" dirty="0" err="1"/>
              <a:t>석식</a:t>
            </a:r>
            <a:r>
              <a:rPr lang="ko-KR" altLang="ko-KR" b="1" dirty="0"/>
              <a:t> 중 하나가 돼야 한다</a:t>
            </a:r>
            <a:r>
              <a:rPr lang="en-US" altLang="ko-KR" b="1" dirty="0"/>
              <a:t>.</a:t>
            </a:r>
            <a:endParaRPr lang="ko-KR" altLang="ko-KR" b="1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8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9EFE52-DE14-4E62-83BD-3CC6F8B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테스트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347DB9-54C9-4232-8C01-9C015D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972FC6D-EE15-4624-B6DC-06E705B059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2. </a:t>
            </a:r>
            <a:r>
              <a:rPr lang="ko-KR" altLang="ko-KR" b="1" dirty="0" smtClean="0"/>
              <a:t>캠퍼스는 </a:t>
            </a:r>
            <a:r>
              <a:rPr lang="ko-KR" altLang="ko-KR" b="1" dirty="0"/>
              <a:t>서울</a:t>
            </a:r>
            <a:r>
              <a:rPr lang="en-US" altLang="ko-KR" b="1" dirty="0"/>
              <a:t>, </a:t>
            </a:r>
            <a:r>
              <a:rPr lang="ko-KR" altLang="ko-KR" b="1" dirty="0"/>
              <a:t>안성 캠퍼스 중 하나가 돼야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1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9EFE52-DE14-4E62-83BD-3CC6F8B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테스트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347DB9-54C9-4232-8C01-9C015D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972FC6D-EE15-4624-B6DC-06E705B059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ko-KR" b="1" dirty="0"/>
              <a:t>만족도 조사에서는 </a:t>
            </a:r>
            <a:r>
              <a:rPr lang="ko-KR" altLang="ko-KR" b="1" dirty="0" err="1"/>
              <a:t>별로에요</a:t>
            </a:r>
            <a:r>
              <a:rPr lang="en-US" altLang="ko-KR" b="1" dirty="0"/>
              <a:t>, </a:t>
            </a:r>
            <a:r>
              <a:rPr lang="ko-KR" altLang="ko-KR" b="1" dirty="0"/>
              <a:t>보통이에요</a:t>
            </a:r>
            <a:r>
              <a:rPr lang="en-US" altLang="ko-KR" b="1" dirty="0"/>
              <a:t>, </a:t>
            </a:r>
            <a:r>
              <a:rPr lang="ko-KR" altLang="ko-KR" b="1" dirty="0"/>
              <a:t>좋아요 중 하나가 돼야 한다</a:t>
            </a:r>
            <a:r>
              <a:rPr lang="en-US" altLang="ko-KR" b="1" dirty="0" smtClean="0"/>
              <a:t>.</a:t>
            </a:r>
            <a:endParaRPr lang="ko-KR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17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2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534D4EF7-51A2-4DC1-9D22-AE32342D11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2842260" cy="46086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학식 메뉴 확인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xmlns="" id="{1E883F34-A018-4C14-A6C9-90BB9106A013}"/>
              </a:ext>
            </a:extLst>
          </p:cNvPr>
          <p:cNvSpPr txBox="1">
            <a:spLocks/>
          </p:cNvSpPr>
          <p:nvPr/>
        </p:nvSpPr>
        <p:spPr>
          <a:xfrm>
            <a:off x="7449223" y="1685431"/>
            <a:ext cx="284226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학식 랭킹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FB8CAD4-B383-49F7-B486-C517EC79AE1C}"/>
              </a:ext>
            </a:extLst>
          </p:cNvPr>
          <p:cNvSpPr/>
          <p:nvPr/>
        </p:nvSpPr>
        <p:spPr>
          <a:xfrm>
            <a:off x="7344463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360" b="15029"/>
          <a:stretch/>
        </p:blipFill>
        <p:spPr>
          <a:xfrm>
            <a:off x="2836189" y="2285785"/>
            <a:ext cx="8739605" cy="33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이용자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534D4EF7-51A2-4DC1-9D22-AE32342D11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2842260" cy="46086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만족도 조사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xmlns="" id="{1E883F34-A018-4C14-A6C9-90BB9106A013}"/>
              </a:ext>
            </a:extLst>
          </p:cNvPr>
          <p:cNvSpPr txBox="1">
            <a:spLocks/>
          </p:cNvSpPr>
          <p:nvPr/>
        </p:nvSpPr>
        <p:spPr>
          <a:xfrm>
            <a:off x="7449223" y="1685431"/>
            <a:ext cx="284226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/>
              <a:t>식당 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FB8CAD4-B383-49F7-B486-C517EC79AE1C}"/>
              </a:ext>
            </a:extLst>
          </p:cNvPr>
          <p:cNvSpPr/>
          <p:nvPr/>
        </p:nvSpPr>
        <p:spPr>
          <a:xfrm>
            <a:off x="7344463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695"/>
          <a:stretch/>
        </p:blipFill>
        <p:spPr>
          <a:xfrm>
            <a:off x="2846522" y="2146300"/>
            <a:ext cx="8578765" cy="40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275184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367798" y="3268184"/>
            <a:ext cx="1509486" cy="584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2E3350"/>
                </a:solidFill>
                <a:latin typeface="+mj-ea"/>
              </a:rPr>
              <a:t>목차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852478" y="1843075"/>
            <a:ext cx="1269" cy="39754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8404" y="2269145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en-US" altLang="ko-KR" sz="1800" dirty="0">
                <a:solidFill>
                  <a:srgbClr val="2E3350"/>
                </a:solidFill>
              </a:rPr>
              <a:t>SW</a:t>
            </a:r>
            <a:r>
              <a:rPr lang="ko-KR" altLang="en-US" sz="1800" dirty="0">
                <a:solidFill>
                  <a:srgbClr val="2E3350"/>
                </a:solidFill>
              </a:rPr>
              <a:t>요구사항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32" y="3179241"/>
            <a:ext cx="651566" cy="82115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2021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년 </a:t>
            </a:r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학기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81E198E-BE45-4FCA-A595-BB87928918EC}"/>
              </a:ext>
            </a:extLst>
          </p:cNvPr>
          <p:cNvSpPr txBox="1"/>
          <p:nvPr/>
        </p:nvSpPr>
        <p:spPr>
          <a:xfrm>
            <a:off x="7238404" y="284177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피드백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21184F3-AE76-4A40-BC87-ACFFC5E5A7CA}"/>
              </a:ext>
            </a:extLst>
          </p:cNvPr>
          <p:cNvSpPr txBox="1"/>
          <p:nvPr/>
        </p:nvSpPr>
        <p:spPr>
          <a:xfrm>
            <a:off x="7238404" y="3414395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최종 코드 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A1DB81B-8523-4D4E-9A92-31F509AFD67C}"/>
              </a:ext>
            </a:extLst>
          </p:cNvPr>
          <p:cNvSpPr txBox="1"/>
          <p:nvPr/>
        </p:nvSpPr>
        <p:spPr>
          <a:xfrm>
            <a:off x="7238404" y="398702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시스템 테스트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5C3840B-9F15-4A9B-A9F4-F73F636BE488}"/>
              </a:ext>
            </a:extLst>
          </p:cNvPr>
          <p:cNvSpPr txBox="1"/>
          <p:nvPr/>
        </p:nvSpPr>
        <p:spPr>
          <a:xfrm>
            <a:off x="7238404" y="4559645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시스템 모델링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C751C65-0A2F-426B-9233-F3CA364BB1D6}"/>
              </a:ext>
            </a:extLst>
          </p:cNvPr>
          <p:cNvSpPr txBox="1"/>
          <p:nvPr/>
        </p:nvSpPr>
        <p:spPr>
          <a:xfrm>
            <a:off x="7238404" y="513227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시스템 신뢰성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B71D41-C7EF-4DC1-9A25-DD5D0ED4CF4E}"/>
              </a:ext>
            </a:extLst>
          </p:cNvPr>
          <p:cNvSpPr txBox="1"/>
          <p:nvPr/>
        </p:nvSpPr>
        <p:spPr>
          <a:xfrm>
            <a:off x="7238404" y="5704897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프로그램 시연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1033A76-9A05-49E2-B05C-9172A5E2888A}"/>
              </a:ext>
            </a:extLst>
          </p:cNvPr>
          <p:cNvSpPr/>
          <p:nvPr/>
        </p:nvSpPr>
        <p:spPr>
          <a:xfrm>
            <a:off x="6821644" y="1816969"/>
            <a:ext cx="64217" cy="64217"/>
          </a:xfrm>
          <a:prstGeom prst="rect">
            <a:avLst/>
          </a:prstGeom>
          <a:solidFill>
            <a:srgbClr val="147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3625B8C-3678-49EC-8A26-4A7C0EF36D2A}"/>
              </a:ext>
            </a:extLst>
          </p:cNvPr>
          <p:cNvSpPr/>
          <p:nvPr/>
        </p:nvSpPr>
        <p:spPr>
          <a:xfrm>
            <a:off x="6821643" y="2960271"/>
            <a:ext cx="64217" cy="64217"/>
          </a:xfrm>
          <a:prstGeom prst="rect">
            <a:avLst/>
          </a:prstGeom>
          <a:solidFill>
            <a:srgbClr val="1F8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D27DE42-0EC9-452E-B17C-E0F974397160}"/>
              </a:ext>
            </a:extLst>
          </p:cNvPr>
          <p:cNvSpPr/>
          <p:nvPr/>
        </p:nvSpPr>
        <p:spPr>
          <a:xfrm>
            <a:off x="6821642" y="3531922"/>
            <a:ext cx="64217" cy="64217"/>
          </a:xfrm>
          <a:prstGeom prst="rect">
            <a:avLst/>
          </a:prstGeom>
          <a:solidFill>
            <a:srgbClr val="249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AAD2852-6683-4702-ADB3-A2C1D69C4C08}"/>
              </a:ext>
            </a:extLst>
          </p:cNvPr>
          <p:cNvSpPr/>
          <p:nvPr/>
        </p:nvSpPr>
        <p:spPr>
          <a:xfrm>
            <a:off x="6821641" y="4103573"/>
            <a:ext cx="64217" cy="64217"/>
          </a:xfrm>
          <a:prstGeom prst="rect">
            <a:avLst/>
          </a:prstGeom>
          <a:solidFill>
            <a:srgbClr val="2AA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8E27EF4-2D2D-4450-9E6B-FF164FFD5BA5}"/>
              </a:ext>
            </a:extLst>
          </p:cNvPr>
          <p:cNvSpPr/>
          <p:nvPr/>
        </p:nvSpPr>
        <p:spPr>
          <a:xfrm>
            <a:off x="6821640" y="4675224"/>
            <a:ext cx="64217" cy="64217"/>
          </a:xfrm>
          <a:prstGeom prst="rect">
            <a:avLst/>
          </a:prstGeom>
          <a:solidFill>
            <a:srgbClr val="2F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C06BA34-7C05-4A5D-8A6D-F4E451426849}"/>
              </a:ext>
            </a:extLst>
          </p:cNvPr>
          <p:cNvSpPr/>
          <p:nvPr/>
        </p:nvSpPr>
        <p:spPr>
          <a:xfrm>
            <a:off x="6821639" y="5246875"/>
            <a:ext cx="64217" cy="64217"/>
          </a:xfrm>
          <a:prstGeom prst="rect">
            <a:avLst/>
          </a:prstGeom>
          <a:solidFill>
            <a:srgbClr val="2F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EB5E790-9A02-4040-9C47-F5B2B5D2FADE}"/>
              </a:ext>
            </a:extLst>
          </p:cNvPr>
          <p:cNvSpPr/>
          <p:nvPr/>
        </p:nvSpPr>
        <p:spPr>
          <a:xfrm>
            <a:off x="6821639" y="5818529"/>
            <a:ext cx="64217" cy="64217"/>
          </a:xfrm>
          <a:prstGeom prst="rect">
            <a:avLst/>
          </a:prstGeom>
          <a:solidFill>
            <a:srgbClr val="36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3CF3138-CBBE-4DEB-B10C-A1AC7F56900A}"/>
              </a:ext>
            </a:extLst>
          </p:cNvPr>
          <p:cNvSpPr txBox="1"/>
          <p:nvPr/>
        </p:nvSpPr>
        <p:spPr>
          <a:xfrm>
            <a:off x="7238404" y="169652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개요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B42B561-E47E-479B-992D-BD5638B4E738}"/>
              </a:ext>
            </a:extLst>
          </p:cNvPr>
          <p:cNvSpPr/>
          <p:nvPr/>
        </p:nvSpPr>
        <p:spPr>
          <a:xfrm>
            <a:off x="6821639" y="2388620"/>
            <a:ext cx="64217" cy="64217"/>
          </a:xfrm>
          <a:prstGeom prst="rect">
            <a:avLst/>
          </a:prstGeom>
          <a:solidFill>
            <a:srgbClr val="1F8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534D4EF7-51A2-4DC1-9D22-AE32342D11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2842260" cy="460869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요일 설정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xmlns="" id="{1E883F34-A018-4C14-A6C9-90BB9106A013}"/>
              </a:ext>
            </a:extLst>
          </p:cNvPr>
          <p:cNvSpPr txBox="1">
            <a:spLocks/>
          </p:cNvSpPr>
          <p:nvPr/>
        </p:nvSpPr>
        <p:spPr>
          <a:xfrm>
            <a:off x="7449223" y="1685431"/>
            <a:ext cx="284226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메뉴 삭제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FB8CAD4-B383-49F7-B486-C517EC79AE1C}"/>
              </a:ext>
            </a:extLst>
          </p:cNvPr>
          <p:cNvSpPr/>
          <p:nvPr/>
        </p:nvSpPr>
        <p:spPr>
          <a:xfrm>
            <a:off x="7344463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017" r="70080"/>
          <a:stretch/>
        </p:blipFill>
        <p:spPr>
          <a:xfrm>
            <a:off x="3026477" y="2146300"/>
            <a:ext cx="2583910" cy="40915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0997" t="21017" r="23240"/>
          <a:stretch/>
        </p:blipFill>
        <p:spPr>
          <a:xfrm>
            <a:off x="7167966" y="2146300"/>
            <a:ext cx="3952068" cy="40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534D4EF7-51A2-4DC1-9D22-AE32342D11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2842260" cy="460869"/>
          </a:xfrm>
        </p:spPr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메뉴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xmlns="" id="{1E883F34-A018-4C14-A6C9-90BB9106A013}"/>
              </a:ext>
            </a:extLst>
          </p:cNvPr>
          <p:cNvSpPr txBox="1">
            <a:spLocks/>
          </p:cNvSpPr>
          <p:nvPr/>
        </p:nvSpPr>
        <p:spPr>
          <a:xfrm>
            <a:off x="7449223" y="1685431"/>
            <a:ext cx="284226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식당정보 삭제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FB8CAD4-B383-49F7-B486-C517EC79AE1C}"/>
              </a:ext>
            </a:extLst>
          </p:cNvPr>
          <p:cNvSpPr/>
          <p:nvPr/>
        </p:nvSpPr>
        <p:spPr>
          <a:xfrm>
            <a:off x="7344463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017"/>
          <a:stretch/>
        </p:blipFill>
        <p:spPr>
          <a:xfrm>
            <a:off x="2750815" y="2146300"/>
            <a:ext cx="8439700" cy="39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534D4EF7-51A2-4DC1-9D22-AE32342D11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2842260" cy="460869"/>
          </a:xfrm>
        </p:spPr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식당정보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0565" r="40692"/>
          <a:stretch/>
        </p:blipFill>
        <p:spPr>
          <a:xfrm>
            <a:off x="2781812" y="2146300"/>
            <a:ext cx="4938391" cy="3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7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C977CDA7-C8AF-4FA6-A3FD-0AB115D6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9" y="4940699"/>
            <a:ext cx="8305801" cy="97276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smtClean="0"/>
              <a:t>* </a:t>
            </a:r>
            <a:r>
              <a:rPr lang="ko-KR" altLang="ko-KR" dirty="0" smtClean="0"/>
              <a:t>프로그램에 </a:t>
            </a:r>
            <a:r>
              <a:rPr lang="ko-KR" altLang="ko-KR" dirty="0"/>
              <a:t>클래스를 사용하지 않고 함수만으로 구현하였기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모듈 </a:t>
            </a:r>
            <a:r>
              <a:rPr lang="ko-KR" altLang="ko-KR" dirty="0"/>
              <a:t>사이의 연관성을 다이어그램으로 표시했다</a:t>
            </a:r>
            <a:r>
              <a:rPr lang="en-US" altLang="ko-KR" dirty="0"/>
              <a:t>.</a:t>
            </a:r>
            <a:endParaRPr lang="ko-KR" altLang="ko-KR" dirty="0"/>
          </a:p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23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4" y="1802243"/>
            <a:ext cx="6648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다이어그램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24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904"/>
          <a:stretch/>
        </p:blipFill>
        <p:spPr>
          <a:xfrm>
            <a:off x="2671308" y="1550055"/>
            <a:ext cx="9520691" cy="45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5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25</a:t>
            </a:fld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5746DFF-4C89-4A6B-BF39-71B19A534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2"/>
          <a:stretch/>
        </p:blipFill>
        <p:spPr>
          <a:xfrm>
            <a:off x="2869123" y="1265370"/>
            <a:ext cx="8819773" cy="49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AF656E-A93C-4F9D-AB77-6CB535F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신뢰성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4CC75F-6101-4053-AC14-A63964C1A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4545231" cy="460869"/>
          </a:xfrm>
        </p:spPr>
        <p:txBody>
          <a:bodyPr/>
          <a:lstStyle/>
          <a:p>
            <a:r>
              <a:rPr lang="ko-KR" altLang="ko-KR" sz="1800" b="1" spc="-30" dirty="0">
                <a:solidFill>
                  <a:srgbClr val="1F4E79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가용성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972A7E-BA9B-4C5C-B9ED-2C7C3915EC29}"/>
              </a:ext>
            </a:extLst>
          </p:cNvPr>
          <p:cNvSpPr txBox="1"/>
          <p:nvPr/>
        </p:nvSpPr>
        <p:spPr>
          <a:xfrm>
            <a:off x="3148980" y="2146300"/>
            <a:ext cx="46499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ko-KR" altLang="ko-KR" sz="1500" spc="-3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프로그램을 가동할 환경이 되면 언제든지 실행할 수 있다</a:t>
            </a:r>
            <a:r>
              <a:rPr lang="en-US" altLang="ko-KR" sz="1500" spc="-3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spc="-3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xmlns="" id="{157CE27E-3972-46E0-B737-D56DBD9B1393}"/>
              </a:ext>
            </a:extLst>
          </p:cNvPr>
          <p:cNvSpPr txBox="1">
            <a:spLocks/>
          </p:cNvSpPr>
          <p:nvPr/>
        </p:nvSpPr>
        <p:spPr>
          <a:xfrm>
            <a:off x="3253740" y="2806548"/>
            <a:ext cx="4545231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신뢰</a:t>
            </a:r>
            <a:r>
              <a:rPr lang="ko-KR" altLang="ko-KR" sz="1800" b="1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성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519917F-EBE8-437C-89A2-C41617BD52CE}"/>
              </a:ext>
            </a:extLst>
          </p:cNvPr>
          <p:cNvSpPr/>
          <p:nvPr/>
        </p:nvSpPr>
        <p:spPr>
          <a:xfrm>
            <a:off x="3148980" y="2954600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7933C9-0E33-4770-B435-9EFDDFC02FEB}"/>
              </a:ext>
            </a:extLst>
          </p:cNvPr>
          <p:cNvSpPr txBox="1"/>
          <p:nvPr/>
        </p:nvSpPr>
        <p:spPr>
          <a:xfrm>
            <a:off x="3148980" y="3214808"/>
            <a:ext cx="6920164" cy="751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  <a:defRPr sz="1500" spc="-3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ko-KR" dirty="0"/>
              <a:t>동일한 사용자가 만족도 조사에 중복적으로 참여할 가능성을 배제하지 못했다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ko-KR" dirty="0"/>
              <a:t>하지만 주된 기능인 정보 제공은 원활하게 이루어지며</a:t>
            </a:r>
            <a:r>
              <a:rPr lang="en-US" altLang="ko-KR" dirty="0"/>
              <a:t>, </a:t>
            </a:r>
            <a:r>
              <a:rPr lang="ko-KR" altLang="ko-KR" dirty="0"/>
              <a:t>신뢰성이 있는 정보를 제공했다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xmlns="" id="{A55327A6-9C95-4674-971A-1028E6160D6B}"/>
              </a:ext>
            </a:extLst>
          </p:cNvPr>
          <p:cNvSpPr txBox="1">
            <a:spLocks/>
          </p:cNvSpPr>
          <p:nvPr/>
        </p:nvSpPr>
        <p:spPr>
          <a:xfrm>
            <a:off x="3253740" y="4303443"/>
            <a:ext cx="4545231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800" b="1" spc="-30" dirty="0">
                <a:solidFill>
                  <a:srgbClr val="1F4E79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안전</a:t>
            </a:r>
            <a:endParaRPr lang="ko-KR" altLang="ko-KR" sz="1800" b="1" dirty="0">
              <a:solidFill>
                <a:srgbClr val="1F4E7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1B11A78-0A23-47E1-8231-CE84CBAD998B}"/>
              </a:ext>
            </a:extLst>
          </p:cNvPr>
          <p:cNvSpPr/>
          <p:nvPr/>
        </p:nvSpPr>
        <p:spPr>
          <a:xfrm>
            <a:off x="3148980" y="4451495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9365CA5-9A63-49BC-9DC9-7248DC74DF67}"/>
              </a:ext>
            </a:extLst>
          </p:cNvPr>
          <p:cNvSpPr txBox="1"/>
          <p:nvPr/>
        </p:nvSpPr>
        <p:spPr>
          <a:xfrm>
            <a:off x="3148980" y="4711703"/>
            <a:ext cx="6759864" cy="63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  <a:defRPr sz="1500" spc="-3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/>
              <a:t>CSV</a:t>
            </a:r>
            <a:r>
              <a:rPr lang="ko-KR" altLang="ko-KR" dirty="0"/>
              <a:t>파일이 형식과 다르게 입력되었을 경우 정보 출력에 있어 장애가 생길 수 있지만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dirty="0"/>
              <a:t>이런 일이 발생할 경우는 적다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0702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AF656E-A93C-4F9D-AB77-6CB535F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신뢰성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4CC75F-6101-4053-AC14-A63964C1A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4545231" cy="460869"/>
          </a:xfrm>
        </p:spPr>
        <p:txBody>
          <a:bodyPr/>
          <a:lstStyle/>
          <a:p>
            <a:r>
              <a:rPr lang="ko-KR" altLang="ko-KR" sz="1800" b="1" spc="-30" dirty="0">
                <a:solidFill>
                  <a:srgbClr val="1F4E79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보안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27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972A7E-BA9B-4C5C-B9ED-2C7C3915EC29}"/>
              </a:ext>
            </a:extLst>
          </p:cNvPr>
          <p:cNvSpPr txBox="1"/>
          <p:nvPr/>
        </p:nvSpPr>
        <p:spPr>
          <a:xfrm>
            <a:off x="3148980" y="2146300"/>
            <a:ext cx="8852103" cy="63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  <a:defRPr sz="1500" spc="-3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ko-KR" dirty="0"/>
              <a:t>일반 사용자가 </a:t>
            </a:r>
            <a:r>
              <a:rPr lang="en-US" altLang="ko-KR" dirty="0"/>
              <a:t>1,2,3 </a:t>
            </a:r>
            <a:r>
              <a:rPr lang="ko-KR" altLang="ko-KR" dirty="0"/>
              <a:t>등의 단순한 숫자를 이용해 프로그램에 진입할 수 있게 한 대신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ko-KR" dirty="0"/>
              <a:t>관리자 모드에는 특수한 </a:t>
            </a:r>
            <a:r>
              <a:rPr lang="en-US" altLang="ko-KR" dirty="0"/>
              <a:t>3</a:t>
            </a:r>
            <a:r>
              <a:rPr lang="ko-KR" altLang="en-US" dirty="0"/>
              <a:t>중 코드</a:t>
            </a:r>
            <a:r>
              <a:rPr lang="en-US" altLang="ko-KR" dirty="0"/>
              <a:t>(999-banana-cat)</a:t>
            </a:r>
            <a:r>
              <a:rPr lang="ko-KR" altLang="en-US" dirty="0"/>
              <a:t>를</a:t>
            </a:r>
            <a:r>
              <a:rPr lang="ko-KR" altLang="ko-KR" dirty="0"/>
              <a:t> 부여하여 일반 사용자가 쉽게 접근하지 못하도록 하였다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xmlns="" id="{157CE27E-3972-46E0-B737-D56DBD9B1393}"/>
              </a:ext>
            </a:extLst>
          </p:cNvPr>
          <p:cNvSpPr txBox="1">
            <a:spLocks/>
          </p:cNvSpPr>
          <p:nvPr/>
        </p:nvSpPr>
        <p:spPr>
          <a:xfrm>
            <a:off x="3253740" y="2924307"/>
            <a:ext cx="4545231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800" b="1" spc="-30" dirty="0">
                <a:solidFill>
                  <a:srgbClr val="1F4E79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복원성</a:t>
            </a:r>
            <a:endParaRPr lang="ko-KR" altLang="ko-KR" sz="1800" b="1" dirty="0">
              <a:solidFill>
                <a:srgbClr val="1F4E7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519917F-EBE8-437C-89A2-C41617BD52CE}"/>
              </a:ext>
            </a:extLst>
          </p:cNvPr>
          <p:cNvSpPr/>
          <p:nvPr/>
        </p:nvSpPr>
        <p:spPr>
          <a:xfrm>
            <a:off x="3148980" y="3072359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7933C9-0E33-4770-B435-9EFDDFC02FEB}"/>
              </a:ext>
            </a:extLst>
          </p:cNvPr>
          <p:cNvSpPr txBox="1"/>
          <p:nvPr/>
        </p:nvSpPr>
        <p:spPr>
          <a:xfrm>
            <a:off x="3148980" y="3332567"/>
            <a:ext cx="7654018" cy="63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  <a:defRPr sz="1500" spc="-3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ko-KR" dirty="0"/>
              <a:t>데이터를 제공하거나 수정하는 부분에 있어서 단계마다 </a:t>
            </a:r>
            <a:r>
              <a:rPr lang="en-US" altLang="ko-KR" dirty="0"/>
              <a:t>CSV</a:t>
            </a:r>
            <a:r>
              <a:rPr lang="ko-KR" altLang="ko-KR" dirty="0"/>
              <a:t>파일에 저장해서 추출하는 방식으로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dirty="0"/>
              <a:t>진행했기 때문에</a:t>
            </a:r>
            <a:r>
              <a:rPr lang="en-US" altLang="ko-KR" dirty="0"/>
              <a:t>, </a:t>
            </a:r>
            <a:r>
              <a:rPr lang="ko-KR" altLang="ko-KR" dirty="0"/>
              <a:t>본 프로그램의 구동에 오류가 생기더라도 데이터는 손상 위험이 덜하다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xmlns="" id="{A55327A6-9C95-4674-971A-1028E6160D6B}"/>
              </a:ext>
            </a:extLst>
          </p:cNvPr>
          <p:cNvSpPr txBox="1">
            <a:spLocks/>
          </p:cNvSpPr>
          <p:nvPr/>
        </p:nvSpPr>
        <p:spPr>
          <a:xfrm>
            <a:off x="3253740" y="4198678"/>
            <a:ext cx="4545231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ko-KR" sz="1800" b="1" spc="-30" dirty="0">
                <a:solidFill>
                  <a:srgbClr val="1F4E79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유지보수성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1B11A78-0A23-47E1-8231-CE84CBAD998B}"/>
              </a:ext>
            </a:extLst>
          </p:cNvPr>
          <p:cNvSpPr/>
          <p:nvPr/>
        </p:nvSpPr>
        <p:spPr>
          <a:xfrm>
            <a:off x="3148980" y="4346730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9365CA5-9A63-49BC-9DC9-7248DC74DF67}"/>
              </a:ext>
            </a:extLst>
          </p:cNvPr>
          <p:cNvSpPr txBox="1"/>
          <p:nvPr/>
        </p:nvSpPr>
        <p:spPr>
          <a:xfrm>
            <a:off x="3148980" y="4606938"/>
            <a:ext cx="6149760" cy="353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  <a:defRPr sz="1500" spc="-3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ko-KR" dirty="0"/>
              <a:t>관리자 모드를 통해 메뉴를 삭제 및 추가하는 등의 유지보수가 </a:t>
            </a:r>
            <a:r>
              <a:rPr lang="ko-KR" altLang="ko-KR"/>
              <a:t>가능하게 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xmlns="" id="{3480CDC7-6E5A-4F7A-BF78-DA411F9B0E2A}"/>
              </a:ext>
            </a:extLst>
          </p:cNvPr>
          <p:cNvSpPr txBox="1">
            <a:spLocks/>
          </p:cNvSpPr>
          <p:nvPr/>
        </p:nvSpPr>
        <p:spPr>
          <a:xfrm>
            <a:off x="3253740" y="5188981"/>
            <a:ext cx="4545231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ko-KR" sz="1800" b="1" spc="-30" dirty="0">
                <a:solidFill>
                  <a:srgbClr val="1F4E79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오류 허용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83C93AD-3D4D-4B1B-9422-2EDBF1141665}"/>
              </a:ext>
            </a:extLst>
          </p:cNvPr>
          <p:cNvSpPr/>
          <p:nvPr/>
        </p:nvSpPr>
        <p:spPr>
          <a:xfrm>
            <a:off x="3148980" y="533703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938790-7E71-426A-B94B-2D1F6711134F}"/>
              </a:ext>
            </a:extLst>
          </p:cNvPr>
          <p:cNvSpPr txBox="1"/>
          <p:nvPr/>
        </p:nvSpPr>
        <p:spPr>
          <a:xfrm>
            <a:off x="3148980" y="5597241"/>
            <a:ext cx="6921767" cy="353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  <a:defRPr sz="1500" spc="-3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ko-KR" dirty="0"/>
              <a:t>사용자가 지정되지 않은 값을 입력하면 다시 입력할 수 있도록 안내 문구를 </a:t>
            </a:r>
            <a:r>
              <a:rPr lang="ko-KR" altLang="ko-KR"/>
              <a:t>띄우게 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2465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AAEB9FD-2DB6-46C8-80D7-885C18E4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8DF3518C-2842-45BB-B79C-46A37D86E3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시연 항목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28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99018" y="2652658"/>
            <a:ext cx="5195484" cy="735349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E3350"/>
                </a:solidFill>
              </a:rPr>
              <a:t>1. </a:t>
            </a:r>
            <a:r>
              <a:rPr lang="ko-KR" altLang="en-US" dirty="0">
                <a:solidFill>
                  <a:srgbClr val="2E3350"/>
                </a:solidFill>
              </a:rPr>
              <a:t>이용자의 </a:t>
            </a:r>
            <a:r>
              <a:rPr lang="en-US" altLang="ko-KR" dirty="0">
                <a:solidFill>
                  <a:srgbClr val="2E3350"/>
                </a:solidFill>
              </a:rPr>
              <a:t>&lt;</a:t>
            </a:r>
            <a:r>
              <a:rPr lang="ko-KR" altLang="en-US" dirty="0">
                <a:solidFill>
                  <a:srgbClr val="2E3350"/>
                </a:solidFill>
              </a:rPr>
              <a:t>오늘의 메뉴</a:t>
            </a:r>
            <a:r>
              <a:rPr lang="en-US" altLang="ko-KR" dirty="0">
                <a:solidFill>
                  <a:srgbClr val="2E3350"/>
                </a:solidFill>
              </a:rPr>
              <a:t>&gt;</a:t>
            </a:r>
            <a:r>
              <a:rPr lang="ko-KR" altLang="en-US" dirty="0">
                <a:solidFill>
                  <a:srgbClr val="2E3350"/>
                </a:solidFill>
              </a:rPr>
              <a:t> 확인</a:t>
            </a:r>
            <a:endParaRPr lang="en-US" altLang="ko-KR" dirty="0">
              <a:solidFill>
                <a:srgbClr val="2E335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99018" y="3643944"/>
            <a:ext cx="5195484" cy="735349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E3350"/>
                </a:solidFill>
              </a:rPr>
              <a:t>2. </a:t>
            </a:r>
            <a:r>
              <a:rPr lang="ko-KR" altLang="en-US" dirty="0">
                <a:solidFill>
                  <a:srgbClr val="2E3350"/>
                </a:solidFill>
              </a:rPr>
              <a:t>관리자 모드 진입</a:t>
            </a:r>
          </a:p>
        </p:txBody>
      </p:sp>
    </p:spTree>
    <p:extLst>
      <p:ext uri="{BB962C8B-B14F-4D97-AF65-F5344CB8AC3E}">
        <p14:creationId xmlns:p14="http://schemas.microsoft.com/office/powerpoint/2010/main" val="11745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74116" y="3054599"/>
            <a:ext cx="2728070" cy="794858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감사합니다</a:t>
            </a:r>
            <a:r>
              <a:rPr lang="en-US" altLang="ko-KR" sz="4400" dirty="0">
                <a:latin typeface="+mj-ea"/>
              </a:rPr>
              <a:t>.</a:t>
            </a:r>
            <a:endParaRPr lang="ko-KR" altLang="en-US" sz="4400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02186" y="3056975"/>
            <a:ext cx="136525" cy="136525"/>
          </a:xfrm>
          <a:prstGeom prst="rect">
            <a:avLst/>
          </a:prstGeom>
          <a:noFill/>
          <a:ln w="317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76" y="3054599"/>
            <a:ext cx="743284" cy="93674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6054" y="6262167"/>
            <a:ext cx="1440510" cy="320808"/>
          </a:xfrm>
          <a:prstGeom prst="roundRect">
            <a:avLst>
              <a:gd name="adj" fmla="val 8955"/>
            </a:avLst>
          </a:prstGeom>
          <a:solidFill>
            <a:srgbClr val="97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122" y="1449856"/>
            <a:ext cx="3371415" cy="41962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70" y="1449856"/>
            <a:ext cx="3371415" cy="4196200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844357" y="6262167"/>
            <a:ext cx="8735539" cy="378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800" kern="1200" spc="-15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20165196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김현진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20183907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모예림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20184887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박지균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20164028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이종원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20173595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임태균</a:t>
            </a: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06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="" xmlns:a16="http://schemas.microsoft.com/office/drawing/2014/main" id="{FC038E88-A54D-4A81-BE5B-5DB17B19F5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중앙대학교 학식 </a:t>
            </a:r>
            <a:r>
              <a:rPr lang="ko-KR" altLang="en-US" dirty="0" err="1"/>
              <a:t>알리미</a:t>
            </a:r>
            <a:r>
              <a:rPr lang="ko-KR" altLang="en-US" dirty="0"/>
              <a:t> 시스템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74B20F0-30A5-4972-AF23-FBD44CF2C73E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4A1C71F-5389-4610-9401-F51055668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02" b="4111"/>
          <a:stretch/>
        </p:blipFill>
        <p:spPr>
          <a:xfrm>
            <a:off x="7320469" y="1915865"/>
            <a:ext cx="3685173" cy="4040202"/>
          </a:xfrm>
          <a:prstGeom prst="rect">
            <a:avLst/>
          </a:prstGeom>
          <a:ln w="6350">
            <a:solidFill>
              <a:srgbClr val="9DA3C7"/>
            </a:solidFill>
          </a:ln>
        </p:spPr>
      </p:pic>
      <p:sp>
        <p:nvSpPr>
          <p:cNvPr id="38" name="내용 개체 틀 4"/>
          <p:cNvSpPr txBox="1">
            <a:spLocks/>
          </p:cNvSpPr>
          <p:nvPr/>
        </p:nvSpPr>
        <p:spPr>
          <a:xfrm>
            <a:off x="3253740" y="4654008"/>
            <a:ext cx="3676650" cy="311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ko-KR" sz="1400" dirty="0" smtClean="0"/>
              <a:t>* </a:t>
            </a:r>
            <a:r>
              <a:rPr lang="ko-KR" altLang="en-US" sz="1400" dirty="0" smtClean="0"/>
              <a:t>중앙대학교 </a:t>
            </a:r>
            <a:r>
              <a:rPr lang="ko-KR" altLang="en-US" sz="1400" dirty="0" err="1" smtClean="0"/>
              <a:t>포털에</a:t>
            </a:r>
            <a:r>
              <a:rPr lang="ko-KR" altLang="en-US" sz="1400" dirty="0" smtClean="0"/>
              <a:t> 있는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찰리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를 참고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53740" y="2737536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E3350"/>
                </a:solidFill>
              </a:rPr>
              <a:t>오늘의 학식 메뉴 알림</a:t>
            </a:r>
            <a:endParaRPr lang="ko-KR" altLang="en-US" sz="1400" dirty="0">
              <a:solidFill>
                <a:srgbClr val="2E335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53740" y="3216654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2E3350"/>
                </a:solidFill>
              </a:rPr>
              <a:t>메뉴별</a:t>
            </a:r>
            <a:r>
              <a:rPr lang="ko-KR" altLang="en-US" sz="1400" dirty="0" smtClean="0">
                <a:solidFill>
                  <a:srgbClr val="2E3350"/>
                </a:solidFill>
              </a:rPr>
              <a:t> 만족도 조사 실시</a:t>
            </a:r>
            <a:endParaRPr lang="ko-KR" altLang="en-US" sz="1400" dirty="0">
              <a:solidFill>
                <a:srgbClr val="2E335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53740" y="3695772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E3350"/>
                </a:solidFill>
              </a:rPr>
              <a:t>메뉴 랭킹 제공</a:t>
            </a:r>
            <a:endParaRPr lang="ko-KR" altLang="en-US" sz="1400" dirty="0">
              <a:solidFill>
                <a:srgbClr val="2E335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53740" y="4174890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E3350"/>
                </a:solidFill>
              </a:rPr>
              <a:t>식당 운영시간 등 정보 제공</a:t>
            </a:r>
            <a:endParaRPr lang="ko-KR" altLang="en-US" sz="1400" dirty="0">
              <a:solidFill>
                <a:srgbClr val="2E33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5">
            <a:extLst>
              <a:ext uri="{FF2B5EF4-FFF2-40B4-BE49-F238E27FC236}">
                <a16:creationId xmlns="" xmlns:a16="http://schemas.microsoft.com/office/drawing/2014/main" id="{DBD502BC-1F60-470B-B0BD-BB061CB219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pc="-30" dirty="0"/>
              <a:t>사용자 요구사항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D008D04-B997-45AE-BE04-B214945E1F15}"/>
              </a:ext>
            </a:extLst>
          </p:cNvPr>
          <p:cNvSpPr/>
          <p:nvPr/>
        </p:nvSpPr>
        <p:spPr>
          <a:xfrm>
            <a:off x="6828458" y="3411374"/>
            <a:ext cx="1254789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D008D04-B997-45AE-BE04-B214945E1F15}"/>
              </a:ext>
            </a:extLst>
          </p:cNvPr>
          <p:cNvSpPr/>
          <p:nvPr/>
        </p:nvSpPr>
        <p:spPr>
          <a:xfrm>
            <a:off x="4308511" y="3722284"/>
            <a:ext cx="1316384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D008D04-B997-45AE-BE04-B214945E1F15}"/>
              </a:ext>
            </a:extLst>
          </p:cNvPr>
          <p:cNvSpPr/>
          <p:nvPr/>
        </p:nvSpPr>
        <p:spPr>
          <a:xfrm>
            <a:off x="5955989" y="3721353"/>
            <a:ext cx="335656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D008D04-B997-45AE-BE04-B214945E1F15}"/>
              </a:ext>
            </a:extLst>
          </p:cNvPr>
          <p:cNvSpPr/>
          <p:nvPr/>
        </p:nvSpPr>
        <p:spPr>
          <a:xfrm>
            <a:off x="7824347" y="3721353"/>
            <a:ext cx="1009838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4">
            <a:extLst>
              <a:ext uri="{FF2B5EF4-FFF2-40B4-BE49-F238E27FC236}">
                <a16:creationId xmlns="" xmlns:a16="http://schemas.microsoft.com/office/drawing/2014/main" id="{84DA1C93-C805-45B2-AEFC-99342673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80" y="3254752"/>
            <a:ext cx="8204820" cy="594054"/>
          </a:xfrm>
        </p:spPr>
        <p:txBody>
          <a:bodyPr>
            <a:noAutofit/>
          </a:bodyPr>
          <a:lstStyle/>
          <a:p>
            <a:pPr marL="0" indent="0" algn="ctr" defTabSz="252000">
              <a:lnSpc>
                <a:spcPct val="150000"/>
              </a:lnSpc>
              <a:buNone/>
            </a:pPr>
            <a:r>
              <a:rPr lang="ko-KR" altLang="en-US" sz="1400" dirty="0" smtClean="0"/>
              <a:t>캠퍼스와 </a:t>
            </a:r>
            <a:r>
              <a:rPr lang="ko-KR" altLang="en-US" sz="1400" dirty="0" err="1"/>
              <a:t>식당별로</a:t>
            </a:r>
            <a:r>
              <a:rPr lang="ko-KR" altLang="en-US" sz="1400" dirty="0"/>
              <a:t> 그 날의 학식 메뉴를 알려주고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메뉴별로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만족도조사를 실시하고 </a:t>
            </a:r>
            <a:r>
              <a:rPr lang="ko-KR" altLang="en-US" sz="1400" dirty="0" smtClean="0"/>
              <a:t>랭킹을 </a:t>
            </a:r>
            <a:r>
              <a:rPr lang="ko-KR" altLang="en-US" sz="1400" dirty="0"/>
              <a:t>매겨 제공함으로써 이용자의 선택을 </a:t>
            </a:r>
            <a:r>
              <a:rPr lang="ko-KR" altLang="en-US" sz="1400" dirty="0" smtClean="0"/>
              <a:t>돕는 프로그램이어야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0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요구사항 도출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 </a:t>
            </a:r>
            <a:r>
              <a:rPr lang="ko-KR" altLang="en-US" dirty="0"/>
              <a:t>스토리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CDD98C0D-A319-41E1-8161-0DD9358155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이용자</a:t>
            </a:r>
            <a:r>
              <a:rPr lang="ko-KR" altLang="en-US" dirty="0" smtClean="0"/>
              <a:t> </a:t>
            </a:r>
            <a:r>
              <a:rPr lang="en-US" altLang="ko-KR" dirty="0"/>
              <a:t>1 – </a:t>
            </a:r>
            <a:r>
              <a:rPr lang="ko-KR" altLang="en-US" dirty="0"/>
              <a:t>서울캠퍼스의 </a:t>
            </a:r>
            <a:r>
              <a:rPr lang="ko-KR" altLang="en-US" dirty="0" err="1"/>
              <a:t>푸앙이</a:t>
            </a:r>
            <a:endParaRPr lang="ko-KR" altLang="en-US" dirty="0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중앙대학교 마스코트 청룡 푸앙 : 네이버 블로그">
            <a:extLst>
              <a:ext uri="{FF2B5EF4-FFF2-40B4-BE49-F238E27FC236}">
                <a16:creationId xmlns="" xmlns:a16="http://schemas.microsoft.com/office/drawing/2014/main" id="{AC949826-CCCC-4E62-AC50-68AC8B58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34" y="2611826"/>
            <a:ext cx="1001767" cy="13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사각형 설명선 7">
            <a:extLst>
              <a:ext uri="{FF2B5EF4-FFF2-40B4-BE49-F238E27FC236}">
                <a16:creationId xmlns="" xmlns:a16="http://schemas.microsoft.com/office/drawing/2014/main" id="{99E66763-7CBC-4432-B4BF-BED7BF142414}"/>
              </a:ext>
            </a:extLst>
          </p:cNvPr>
          <p:cNvSpPr/>
          <p:nvPr/>
        </p:nvSpPr>
        <p:spPr>
          <a:xfrm>
            <a:off x="5126175" y="2823421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1371E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>
                <a:solidFill>
                  <a:srgbClr val="2E3350"/>
                </a:solidFill>
              </a:rPr>
              <a:t>오늘의 점심메뉴를 선택할 거야</a:t>
            </a:r>
            <a:r>
              <a:rPr lang="en-US" altLang="ko-KR" sz="1600" spc="-2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8" name="모서리가 둥근 사각형 설명선 9">
            <a:extLst>
              <a:ext uri="{FF2B5EF4-FFF2-40B4-BE49-F238E27FC236}">
                <a16:creationId xmlns="" xmlns:a16="http://schemas.microsoft.com/office/drawing/2014/main" id="{3EBA86C9-2714-470C-9202-A1EA4AC1AB0D}"/>
              </a:ext>
            </a:extLst>
          </p:cNvPr>
          <p:cNvSpPr/>
          <p:nvPr/>
        </p:nvSpPr>
        <p:spPr>
          <a:xfrm>
            <a:off x="5126175" y="3376874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1371E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>
                <a:solidFill>
                  <a:srgbClr val="2E3350"/>
                </a:solidFill>
              </a:rPr>
              <a:t>다이어트 중이라</a:t>
            </a:r>
            <a:r>
              <a:rPr lang="en-US" altLang="ko-KR" sz="1600" spc="-20" dirty="0">
                <a:solidFill>
                  <a:srgbClr val="2E3350"/>
                </a:solidFill>
              </a:rPr>
              <a:t>, </a:t>
            </a:r>
            <a:r>
              <a:rPr lang="ko-KR" altLang="en-US" sz="1600" spc="-20" dirty="0" err="1">
                <a:solidFill>
                  <a:srgbClr val="2E3350"/>
                </a:solidFill>
              </a:rPr>
              <a:t>메뉴별</a:t>
            </a:r>
            <a:r>
              <a:rPr lang="ko-KR" altLang="en-US" sz="1600" spc="-20" dirty="0">
                <a:solidFill>
                  <a:srgbClr val="2E3350"/>
                </a:solidFill>
              </a:rPr>
              <a:t> 칼로리와 랭킹을 알고 싶어</a:t>
            </a:r>
            <a:r>
              <a:rPr lang="en-US" altLang="ko-KR" sz="1600" spc="-20" dirty="0">
                <a:solidFill>
                  <a:srgbClr val="2E3350"/>
                </a:solidFill>
              </a:rPr>
              <a:t>!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C9BE257-853B-4BF2-971A-9EA194BF33EC}"/>
              </a:ext>
            </a:extLst>
          </p:cNvPr>
          <p:cNvSpPr/>
          <p:nvPr/>
        </p:nvSpPr>
        <p:spPr>
          <a:xfrm>
            <a:off x="3965140" y="4351523"/>
            <a:ext cx="78740" cy="78740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DC68EC1-4CC7-4720-A3B2-CDA24C9D6EB1}"/>
              </a:ext>
            </a:extLst>
          </p:cNvPr>
          <p:cNvSpPr/>
          <p:nvPr/>
        </p:nvSpPr>
        <p:spPr>
          <a:xfrm>
            <a:off x="7342233" y="4351523"/>
            <a:ext cx="78740" cy="78740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397AAF1-493B-4447-B304-C9D11AAD414D}"/>
              </a:ext>
            </a:extLst>
          </p:cNvPr>
          <p:cNvSpPr/>
          <p:nvPr/>
        </p:nvSpPr>
        <p:spPr>
          <a:xfrm>
            <a:off x="10672337" y="4321705"/>
            <a:ext cx="138376" cy="138376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289FF2ED-7FF0-4FDF-8878-17FF003E4F17}"/>
              </a:ext>
            </a:extLst>
          </p:cNvPr>
          <p:cNvCxnSpPr>
            <a:stCxn id="29" idx="1"/>
            <a:endCxn id="31" idx="1"/>
          </p:cNvCxnSpPr>
          <p:nvPr/>
        </p:nvCxnSpPr>
        <p:spPr>
          <a:xfrm>
            <a:off x="3965140" y="4390893"/>
            <a:ext cx="6707197" cy="0"/>
          </a:xfrm>
          <a:prstGeom prst="line">
            <a:avLst/>
          </a:prstGeom>
          <a:ln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425061C2-DD10-4109-9C93-E6CB94C9FB31}"/>
              </a:ext>
            </a:extLst>
          </p:cNvPr>
          <p:cNvCxnSpPr/>
          <p:nvPr/>
        </p:nvCxnSpPr>
        <p:spPr>
          <a:xfrm>
            <a:off x="3996890" y="4032250"/>
            <a:ext cx="0" cy="358643"/>
          </a:xfrm>
          <a:prstGeom prst="line">
            <a:avLst/>
          </a:prstGeom>
          <a:ln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6A46470-B380-4E21-8E46-29446DF8A059}"/>
              </a:ext>
            </a:extLst>
          </p:cNvPr>
          <p:cNvSpPr/>
          <p:nvPr/>
        </p:nvSpPr>
        <p:spPr>
          <a:xfrm>
            <a:off x="3710505" y="4900682"/>
            <a:ext cx="333375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D008D04-B997-45AE-BE04-B214945E1F15}"/>
              </a:ext>
            </a:extLst>
          </p:cNvPr>
          <p:cNvSpPr/>
          <p:nvPr/>
        </p:nvSpPr>
        <p:spPr>
          <a:xfrm>
            <a:off x="4262091" y="4900682"/>
            <a:ext cx="1067147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3627541-1281-463C-AB58-21FDC2E24085}"/>
              </a:ext>
            </a:extLst>
          </p:cNvPr>
          <p:cNvSpPr/>
          <p:nvPr/>
        </p:nvSpPr>
        <p:spPr>
          <a:xfrm>
            <a:off x="4560456" y="5171344"/>
            <a:ext cx="333375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27">
            <a:extLst>
              <a:ext uri="{FF2B5EF4-FFF2-40B4-BE49-F238E27FC236}">
                <a16:creationId xmlns="" xmlns:a16="http://schemas.microsoft.com/office/drawing/2014/main" id="{740C7D07-DA57-45A5-8E75-E5B3AA1C8E3C}"/>
              </a:ext>
            </a:extLst>
          </p:cNvPr>
          <p:cNvSpPr/>
          <p:nvPr/>
        </p:nvSpPr>
        <p:spPr>
          <a:xfrm>
            <a:off x="3581434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서울캠퍼스 중식의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및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메뉴별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칼로리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추가적으로 랭킹까지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DEC3C19-EA5E-483B-B3E4-CC76DEB827C2}"/>
              </a:ext>
            </a:extLst>
          </p:cNvPr>
          <p:cNvSpPr/>
          <p:nvPr/>
        </p:nvSpPr>
        <p:spPr>
          <a:xfrm>
            <a:off x="6754222" y="4900682"/>
            <a:ext cx="865777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="" xmlns:a16="http://schemas.microsoft.com/office/drawing/2014/main" id="{7DDD11C5-1ECD-4DA1-836B-2A8A3D31AD6A}"/>
              </a:ext>
            </a:extLst>
          </p:cNvPr>
          <p:cNvSpPr/>
          <p:nvPr/>
        </p:nvSpPr>
        <p:spPr>
          <a:xfrm>
            <a:off x="6235893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식사 이후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랭킹시스템의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 조사 참여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359B70E-2CC0-483F-B871-619DD9F7B1A9}"/>
              </a:ext>
            </a:extLst>
          </p:cNvPr>
          <p:cNvSpPr/>
          <p:nvPr/>
        </p:nvSpPr>
        <p:spPr>
          <a:xfrm>
            <a:off x="8968104" y="4900682"/>
            <a:ext cx="1842609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="" xmlns:a16="http://schemas.microsoft.com/office/drawing/2014/main" id="{8B330124-ADAD-4288-B9D8-4E47121762BB}"/>
              </a:ext>
            </a:extLst>
          </p:cNvPr>
          <p:cNvSpPr/>
          <p:nvPr/>
        </p:nvSpPr>
        <p:spPr>
          <a:xfrm>
            <a:off x="8848294" y="4523575"/>
            <a:ext cx="2418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자신이 매긴 점수가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랭킹에 반영된 것을 확인한 후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종료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3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요구사항 도출 </a:t>
            </a:r>
            <a:r>
              <a:rPr lang="en-US" altLang="ko-KR" dirty="0"/>
              <a:t>- </a:t>
            </a:r>
            <a:r>
              <a:rPr lang="ko-KR" altLang="en-US" dirty="0"/>
              <a:t>사용자 스토리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6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7A4F9B-C149-4774-86EE-28248A87BA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이용자</a:t>
            </a:r>
            <a:r>
              <a:rPr lang="ko-KR" altLang="en-US" dirty="0" smtClean="0"/>
              <a:t> </a:t>
            </a:r>
            <a:r>
              <a:rPr lang="en-US" altLang="ko-KR" dirty="0"/>
              <a:t>2 – </a:t>
            </a:r>
            <a:r>
              <a:rPr lang="ko-KR" altLang="en-US" dirty="0"/>
              <a:t>안성캠퍼스의 고니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80DE42B-BD79-489E-973D-12117FF10E4B}"/>
              </a:ext>
            </a:extLst>
          </p:cNvPr>
          <p:cNvSpPr/>
          <p:nvPr/>
        </p:nvSpPr>
        <p:spPr>
          <a:xfrm>
            <a:off x="7178040" y="5169152"/>
            <a:ext cx="666750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7">
            <a:extLst>
              <a:ext uri="{FF2B5EF4-FFF2-40B4-BE49-F238E27FC236}">
                <a16:creationId xmlns="" xmlns:a16="http://schemas.microsoft.com/office/drawing/2014/main" id="{8B7C289F-F56D-43CC-BF60-DC84C1625F4E}"/>
              </a:ext>
            </a:extLst>
          </p:cNvPr>
          <p:cNvSpPr/>
          <p:nvPr/>
        </p:nvSpPr>
        <p:spPr>
          <a:xfrm>
            <a:off x="5122507" y="2823421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37C7D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err="1">
                <a:solidFill>
                  <a:srgbClr val="2E3350"/>
                </a:solidFill>
              </a:rPr>
              <a:t>푸앙이를</a:t>
            </a:r>
            <a:r>
              <a:rPr lang="ko-KR" altLang="en-US" sz="1600" spc="-20" dirty="0">
                <a:solidFill>
                  <a:srgbClr val="2E3350"/>
                </a:solidFill>
              </a:rPr>
              <a:t> 만나기 전에</a:t>
            </a:r>
            <a:r>
              <a:rPr lang="en-US" altLang="ko-KR" sz="1600" spc="-20" dirty="0">
                <a:solidFill>
                  <a:srgbClr val="2E3350"/>
                </a:solidFill>
              </a:rPr>
              <a:t>, </a:t>
            </a:r>
            <a:r>
              <a:rPr lang="ko-KR" altLang="en-US" sz="1600" spc="-20" dirty="0">
                <a:solidFill>
                  <a:srgbClr val="2E3350"/>
                </a:solidFill>
              </a:rPr>
              <a:t>서울과 안성 중 어디에서 밥을 먹을까</a:t>
            </a:r>
            <a:r>
              <a:rPr lang="en-US" altLang="ko-KR" sz="1600" spc="-20" dirty="0">
                <a:solidFill>
                  <a:srgbClr val="2E3350"/>
                </a:solidFill>
              </a:rPr>
              <a:t>?</a:t>
            </a:r>
          </a:p>
        </p:txBody>
      </p:sp>
      <p:sp>
        <p:nvSpPr>
          <p:cNvPr id="12" name="모서리가 둥근 사각형 설명선 9">
            <a:extLst>
              <a:ext uri="{FF2B5EF4-FFF2-40B4-BE49-F238E27FC236}">
                <a16:creationId xmlns="" xmlns:a16="http://schemas.microsoft.com/office/drawing/2014/main" id="{ACC79FDB-8FE2-4137-8451-A11A20E81D78}"/>
              </a:ext>
            </a:extLst>
          </p:cNvPr>
          <p:cNvSpPr/>
          <p:nvPr/>
        </p:nvSpPr>
        <p:spPr>
          <a:xfrm>
            <a:off x="5122507" y="3376874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37C7D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>
                <a:solidFill>
                  <a:srgbClr val="2E3350"/>
                </a:solidFill>
              </a:rPr>
              <a:t>학식 운영 시간도 확인해야겠다</a:t>
            </a:r>
            <a:r>
              <a:rPr lang="en-US" altLang="ko-KR" sz="1600" spc="-2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14" name="모서리가 둥근 직사각형 27">
            <a:extLst>
              <a:ext uri="{FF2B5EF4-FFF2-40B4-BE49-F238E27FC236}">
                <a16:creationId xmlns="" xmlns:a16="http://schemas.microsoft.com/office/drawing/2014/main" id="{E025C9F8-6E41-4D90-82F7-C5FF1033F34F}"/>
              </a:ext>
            </a:extLst>
          </p:cNvPr>
          <p:cNvSpPr/>
          <p:nvPr/>
        </p:nvSpPr>
        <p:spPr>
          <a:xfrm>
            <a:off x="6208730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서울캠퍼스와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안성캠퍼스의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점심메뉴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29">
            <a:extLst>
              <a:ext uri="{FF2B5EF4-FFF2-40B4-BE49-F238E27FC236}">
                <a16:creationId xmlns="" xmlns:a16="http://schemas.microsoft.com/office/drawing/2014/main" id="{E718ACBB-069F-42B3-BD69-C2E66EE5AA93}"/>
              </a:ext>
            </a:extLst>
          </p:cNvPr>
          <p:cNvSpPr/>
          <p:nvPr/>
        </p:nvSpPr>
        <p:spPr>
          <a:xfrm>
            <a:off x="9310932" y="4523575"/>
            <a:ext cx="2418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종료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6AB18CF-C0BD-40A0-BEB7-84AC2A13F312}"/>
              </a:ext>
            </a:extLst>
          </p:cNvPr>
          <p:cNvSpPr/>
          <p:nvPr/>
        </p:nvSpPr>
        <p:spPr>
          <a:xfrm>
            <a:off x="3961472" y="4351523"/>
            <a:ext cx="78740" cy="78740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5EEF40D-696B-4D9B-A64F-66DAA1336B78}"/>
              </a:ext>
            </a:extLst>
          </p:cNvPr>
          <p:cNvSpPr/>
          <p:nvPr/>
        </p:nvSpPr>
        <p:spPr>
          <a:xfrm>
            <a:off x="7360818" y="4351523"/>
            <a:ext cx="78740" cy="78740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6C281E3-1278-43B1-9666-9CFAF5C5DBEA}"/>
              </a:ext>
            </a:extLst>
          </p:cNvPr>
          <p:cNvSpPr/>
          <p:nvPr/>
        </p:nvSpPr>
        <p:spPr>
          <a:xfrm>
            <a:off x="10668669" y="4321705"/>
            <a:ext cx="138376" cy="138376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33CA02A-89E0-41E7-93AB-8D94634F467F}"/>
              </a:ext>
            </a:extLst>
          </p:cNvPr>
          <p:cNvCxnSpPr>
            <a:stCxn id="16" idx="1"/>
            <a:endCxn id="18" idx="1"/>
          </p:cNvCxnSpPr>
          <p:nvPr/>
        </p:nvCxnSpPr>
        <p:spPr>
          <a:xfrm>
            <a:off x="3961472" y="4390893"/>
            <a:ext cx="6707197" cy="0"/>
          </a:xfrm>
          <a:prstGeom prst="line">
            <a:avLst/>
          </a:prstGeom>
          <a:ln>
            <a:solidFill>
              <a:srgbClr val="37C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717EE796-8D8E-4ECB-AFFD-E2E7ABD84562}"/>
              </a:ext>
            </a:extLst>
          </p:cNvPr>
          <p:cNvCxnSpPr>
            <a:stCxn id="21" idx="4"/>
          </p:cNvCxnSpPr>
          <p:nvPr/>
        </p:nvCxnSpPr>
        <p:spPr>
          <a:xfrm>
            <a:off x="3993222" y="3878202"/>
            <a:ext cx="0" cy="512691"/>
          </a:xfrm>
          <a:prstGeom prst="line">
            <a:avLst/>
          </a:prstGeom>
          <a:ln>
            <a:solidFill>
              <a:srgbClr val="37C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5A34F7D4-33FE-4233-A280-C0F9FE6DC9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"/>
          </a:blip>
          <a:stretch>
            <a:fillRect/>
          </a:stretch>
        </p:blipFill>
        <p:spPr>
          <a:xfrm>
            <a:off x="3446781" y="2783632"/>
            <a:ext cx="1092881" cy="109457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71D5C77-D594-4612-A4A6-C31C7A08E446}"/>
              </a:ext>
            </a:extLst>
          </p:cNvPr>
          <p:cNvSpPr/>
          <p:nvPr/>
        </p:nvSpPr>
        <p:spPr>
          <a:xfrm>
            <a:off x="3334092" y="4903584"/>
            <a:ext cx="1093128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="" xmlns:a16="http://schemas.microsoft.com/office/drawing/2014/main" id="{A838394D-6994-41D9-A223-97BD9AD61660}"/>
              </a:ext>
            </a:extLst>
          </p:cNvPr>
          <p:cNvSpPr/>
          <p:nvPr/>
        </p:nvSpPr>
        <p:spPr>
          <a:xfrm>
            <a:off x="3209629" y="4523575"/>
            <a:ext cx="1730672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캠퍼스 학식의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운영시간 확인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1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요구사항 도출 </a:t>
            </a:r>
            <a:r>
              <a:rPr lang="en-US" altLang="ko-KR" dirty="0"/>
              <a:t>- </a:t>
            </a:r>
            <a:r>
              <a:rPr lang="ko-KR" altLang="en-US" dirty="0"/>
              <a:t>사용자 스토리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7A4F9B-C149-4774-86EE-28248A87BA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영양사 </a:t>
            </a:r>
            <a:r>
              <a:rPr lang="ko-KR" altLang="en-US" dirty="0" err="1" smtClean="0"/>
              <a:t>김영양씨</a:t>
            </a:r>
            <a:endParaRPr lang="ko-KR" altLang="en-US" dirty="0"/>
          </a:p>
        </p:txBody>
      </p:sp>
      <p:sp>
        <p:nvSpPr>
          <p:cNvPr id="7" name="모서리가 둥근 사각형 설명선 7">
            <a:extLst>
              <a:ext uri="{FF2B5EF4-FFF2-40B4-BE49-F238E27FC236}">
                <a16:creationId xmlns="" xmlns:a16="http://schemas.microsoft.com/office/drawing/2014/main" id="{8B7C289F-F56D-43CC-BF60-DC84C1625F4E}"/>
              </a:ext>
            </a:extLst>
          </p:cNvPr>
          <p:cNvSpPr/>
          <p:nvPr/>
        </p:nvSpPr>
        <p:spPr>
          <a:xfrm>
            <a:off x="5122507" y="2823421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smtClean="0">
                <a:solidFill>
                  <a:srgbClr val="2E3350"/>
                </a:solidFill>
              </a:rPr>
              <a:t>바뀐 학식메뉴를 등록해야겠어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.</a:t>
            </a:r>
            <a:endParaRPr lang="en-US" altLang="ko-KR" sz="1600" spc="-20" dirty="0">
              <a:solidFill>
                <a:srgbClr val="2E3350"/>
              </a:solidFill>
            </a:endParaRPr>
          </a:p>
        </p:txBody>
      </p:sp>
      <p:sp>
        <p:nvSpPr>
          <p:cNvPr id="8" name="모서리가 둥근 사각형 설명선 9">
            <a:extLst>
              <a:ext uri="{FF2B5EF4-FFF2-40B4-BE49-F238E27FC236}">
                <a16:creationId xmlns="" xmlns:a16="http://schemas.microsoft.com/office/drawing/2014/main" id="{ACC79FDB-8FE2-4137-8451-A11A20E81D78}"/>
              </a:ext>
            </a:extLst>
          </p:cNvPr>
          <p:cNvSpPr/>
          <p:nvPr/>
        </p:nvSpPr>
        <p:spPr>
          <a:xfrm>
            <a:off x="5122507" y="3376874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chemeClr val="accent6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smtClean="0">
                <a:solidFill>
                  <a:srgbClr val="2E3350"/>
                </a:solidFill>
              </a:rPr>
              <a:t>이용자들이 메뉴를 확인할 수 있도록 오늘의 요일까지 설정해야지</a:t>
            </a:r>
            <a:r>
              <a:rPr lang="en-US" altLang="ko-KR" sz="1600" spc="-20" dirty="0" smtClean="0">
                <a:solidFill>
                  <a:srgbClr val="2E3350"/>
                </a:solidFill>
              </a:rPr>
              <a:t>.</a:t>
            </a:r>
            <a:endParaRPr lang="en-US" altLang="ko-KR" sz="1600" spc="-20" dirty="0">
              <a:solidFill>
                <a:srgbClr val="2E3350"/>
              </a:solidFill>
            </a:endParaRP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="" xmlns:a16="http://schemas.microsoft.com/office/drawing/2014/main" id="{E025C9F8-6E41-4D90-82F7-C5FF1033F34F}"/>
              </a:ext>
            </a:extLst>
          </p:cNvPr>
          <p:cNvSpPr/>
          <p:nvPr/>
        </p:nvSpPr>
        <p:spPr>
          <a:xfrm>
            <a:off x="6208730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메뉴를 삭제하고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메뉴를 새로 등록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29">
            <a:extLst>
              <a:ext uri="{FF2B5EF4-FFF2-40B4-BE49-F238E27FC236}">
                <a16:creationId xmlns="" xmlns:a16="http://schemas.microsoft.com/office/drawing/2014/main" id="{E718ACBB-069F-42B3-BD69-C2E66EE5AA93}"/>
              </a:ext>
            </a:extLst>
          </p:cNvPr>
          <p:cNvSpPr/>
          <p:nvPr/>
        </p:nvSpPr>
        <p:spPr>
          <a:xfrm>
            <a:off x="9310932" y="4523575"/>
            <a:ext cx="2418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요일을 설정한 뒤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종료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6AB18CF-C0BD-40A0-BEB7-84AC2A13F312}"/>
              </a:ext>
            </a:extLst>
          </p:cNvPr>
          <p:cNvSpPr/>
          <p:nvPr/>
        </p:nvSpPr>
        <p:spPr>
          <a:xfrm>
            <a:off x="3961472" y="4351523"/>
            <a:ext cx="78740" cy="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5EEF40D-696B-4D9B-A64F-66DAA1336B78}"/>
              </a:ext>
            </a:extLst>
          </p:cNvPr>
          <p:cNvSpPr/>
          <p:nvPr/>
        </p:nvSpPr>
        <p:spPr>
          <a:xfrm>
            <a:off x="7360818" y="4351523"/>
            <a:ext cx="78740" cy="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6C281E3-1278-43B1-9666-9CFAF5C5DBEA}"/>
              </a:ext>
            </a:extLst>
          </p:cNvPr>
          <p:cNvSpPr/>
          <p:nvPr/>
        </p:nvSpPr>
        <p:spPr>
          <a:xfrm>
            <a:off x="10668669" y="4321705"/>
            <a:ext cx="138376" cy="1383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033CA02A-89E0-41E7-93AB-8D94634F467F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>
            <a:off x="3961472" y="4390893"/>
            <a:ext cx="670719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717EE796-8D8E-4ECB-AFFD-E2E7ABD84562}"/>
              </a:ext>
            </a:extLst>
          </p:cNvPr>
          <p:cNvCxnSpPr/>
          <p:nvPr/>
        </p:nvCxnSpPr>
        <p:spPr>
          <a:xfrm>
            <a:off x="3993222" y="3878202"/>
            <a:ext cx="0" cy="51269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1D5C77-D594-4612-A4A6-C31C7A08E446}"/>
              </a:ext>
            </a:extLst>
          </p:cNvPr>
          <p:cNvSpPr/>
          <p:nvPr/>
        </p:nvSpPr>
        <p:spPr>
          <a:xfrm>
            <a:off x="3334092" y="4903584"/>
            <a:ext cx="1093128" cy="196850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24">
            <a:extLst>
              <a:ext uri="{FF2B5EF4-FFF2-40B4-BE49-F238E27FC236}">
                <a16:creationId xmlns="" xmlns:a16="http://schemas.microsoft.com/office/drawing/2014/main" id="{A838394D-6994-41D9-A223-97BD9AD61660}"/>
              </a:ext>
            </a:extLst>
          </p:cNvPr>
          <p:cNvSpPr/>
          <p:nvPr/>
        </p:nvSpPr>
        <p:spPr>
          <a:xfrm>
            <a:off x="3209629" y="4523575"/>
            <a:ext cx="1730672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특수 코드를 입력해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모드에 진입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54" y="2734643"/>
            <a:ext cx="1282935" cy="12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CDD98C0D-A319-41E1-8161-0DD9358155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8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4">
            <a:extLst>
              <a:ext uri="{FF2B5EF4-FFF2-40B4-BE49-F238E27FC236}">
                <a16:creationId xmlns="" xmlns:a16="http://schemas.microsoft.com/office/drawing/2014/main" id="{DC07ECCE-F3F0-46BC-A30D-62667E72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80" y="2147714"/>
            <a:ext cx="8204820" cy="766842"/>
          </a:xfr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ko-KR" sz="1400" dirty="0"/>
              <a:t>초기 화면에 각 메뉴들을 분리하여 원하는 항목에 바로 접근할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캠퍼스</a:t>
            </a:r>
            <a:r>
              <a:rPr lang="en-US" altLang="ko-KR" sz="1400" dirty="0"/>
              <a:t>, </a:t>
            </a:r>
            <a:r>
              <a:rPr lang="ko-KR" altLang="ko-KR" sz="1400" dirty="0"/>
              <a:t>시간대를 구분하여 메뉴 정보를 제공해야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식당별로 메뉴를 알려주되</a:t>
            </a:r>
            <a:r>
              <a:rPr lang="en-US" altLang="ko-KR" sz="1400" dirty="0"/>
              <a:t>, </a:t>
            </a:r>
            <a:r>
              <a:rPr lang="ko-KR" altLang="ko-KR" sz="1400" dirty="0"/>
              <a:t>메뉴 외에도 칼로리나 가격 등의 추가 정보를 동시에 표기해야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단순한 숫자 버튼을 활용하여 다음 단계로 넘어갈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이용자가 지정된 값 이외의 숫자를 입력했을 때는 다시 입력하게 한다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9712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CDD98C0D-A319-41E1-8161-0DD9358155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9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4">
            <a:extLst>
              <a:ext uri="{FF2B5EF4-FFF2-40B4-BE49-F238E27FC236}">
                <a16:creationId xmlns="" xmlns:a16="http://schemas.microsoft.com/office/drawing/2014/main" id="{DC07ECCE-F3F0-46BC-A30D-62667E72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80" y="2147714"/>
            <a:ext cx="8204820" cy="766842"/>
          </a:xfr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ko-KR" sz="1400" dirty="0"/>
              <a:t>단순한 만족도조사를 실시하여</a:t>
            </a:r>
            <a:r>
              <a:rPr lang="en-US" altLang="ko-KR" sz="1400" dirty="0"/>
              <a:t>, </a:t>
            </a:r>
            <a:r>
              <a:rPr lang="ko-KR" altLang="ko-KR" sz="1400" dirty="0"/>
              <a:t>그 결과가 랭킹에 반영될 수 있도록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메뉴 데이터베이스를 분리하여 따로 관리할 수 있도록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분리된 메뉴 데이터베이스에 정보들과 만족도 점수를 저장할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메뉴 외에도 식당 위치 및 운영시간 등의 공지를 알려줘야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관리자 모드를 두어 요일</a:t>
            </a:r>
            <a:r>
              <a:rPr lang="en-US" altLang="ko-KR" sz="1400" dirty="0"/>
              <a:t>, </a:t>
            </a:r>
            <a:r>
              <a:rPr lang="ko-KR" altLang="ko-KR" sz="1400" dirty="0"/>
              <a:t>메뉴</a:t>
            </a:r>
            <a:r>
              <a:rPr lang="en-US" altLang="ko-KR" sz="1400" dirty="0"/>
              <a:t>, </a:t>
            </a:r>
            <a:r>
              <a:rPr lang="ko-KR" altLang="ko-KR" sz="1400" dirty="0"/>
              <a:t>식당정보 등을 수정할 수 있게 해야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0"/>
            <a:r>
              <a:rPr lang="ko-KR" altLang="ko-KR" sz="1400" dirty="0"/>
              <a:t>초기 화면에서 특수 코드를 입력하면 관리자 모드에 접근할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10" name="내용 개체 틀 4">
            <a:extLst>
              <a:ext uri="{FF2B5EF4-FFF2-40B4-BE49-F238E27FC236}">
                <a16:creationId xmlns="" xmlns:a16="http://schemas.microsoft.com/office/drawing/2014/main" id="{92F4733E-8690-45C4-B2F4-80CA71532D90}"/>
              </a:ext>
            </a:extLst>
          </p:cNvPr>
          <p:cNvSpPr txBox="1">
            <a:spLocks/>
          </p:cNvSpPr>
          <p:nvPr/>
        </p:nvSpPr>
        <p:spPr>
          <a:xfrm>
            <a:off x="3152780" y="4862541"/>
            <a:ext cx="8048620" cy="432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 defTabSz="25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ko-KR" dirty="0" smtClean="0"/>
              <a:t>이용자들에게 </a:t>
            </a:r>
            <a:r>
              <a:rPr lang="ko-KR" altLang="ko-KR" dirty="0"/>
              <a:t>빠르고 간편하다는 인상을 주도록 한다</a:t>
            </a:r>
            <a:r>
              <a:rPr lang="en-US" altLang="ko-KR" dirty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="" xmlns:a16="http://schemas.microsoft.com/office/drawing/2014/main" id="{2317C4EE-60E2-4C02-8272-C8515DFF2206}"/>
              </a:ext>
            </a:extLst>
          </p:cNvPr>
          <p:cNvSpPr txBox="1">
            <a:spLocks/>
          </p:cNvSpPr>
          <p:nvPr/>
        </p:nvSpPr>
        <p:spPr>
          <a:xfrm>
            <a:off x="3253740" y="4403364"/>
            <a:ext cx="5909316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30" dirty="0"/>
              <a:t>비기능적 요구사항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C100611-6BCA-4F55-B52C-D4C79BB4F26F}"/>
              </a:ext>
            </a:extLst>
          </p:cNvPr>
          <p:cNvSpPr/>
          <p:nvPr/>
        </p:nvSpPr>
        <p:spPr>
          <a:xfrm>
            <a:off x="3148980" y="45751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948</Words>
  <Application>Microsoft Office PowerPoint</Application>
  <PresentationFormat>와이드스크린</PresentationFormat>
  <Paragraphs>202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나눔스퀘어 ExtraBold</vt:lpstr>
      <vt:lpstr>나눔스퀘어</vt:lpstr>
      <vt:lpstr>나눔스퀘어 Bold</vt:lpstr>
      <vt:lpstr>Times New Roman</vt:lpstr>
      <vt:lpstr>Arial</vt:lpstr>
      <vt:lpstr>맑은 고딕</vt:lpstr>
      <vt:lpstr>Office 테마</vt:lpstr>
      <vt:lpstr>중앙대학교  학식 알리미 시스템</vt:lpstr>
      <vt:lpstr>PowerPoint 프레젠테이션</vt:lpstr>
      <vt:lpstr>개요</vt:lpstr>
      <vt:lpstr>사용자 요구사항</vt:lpstr>
      <vt:lpstr>시스템 요구사항 도출 - 사용자 스토리</vt:lpstr>
      <vt:lpstr>시스템 요구사항 도출 - 사용자 스토리</vt:lpstr>
      <vt:lpstr>시스템 요구사항 도출 - 사용자 스토리</vt:lpstr>
      <vt:lpstr>시스템 요구사항</vt:lpstr>
      <vt:lpstr>시스템 요구사항</vt:lpstr>
      <vt:lpstr>Use Case 다이어그램</vt:lpstr>
      <vt:lpstr>1차 프로토타입 &amp; 피드백</vt:lpstr>
      <vt:lpstr>2차 프로토타입 &amp; 피드백</vt:lpstr>
      <vt:lpstr>2차 프로토타입 &amp; 피드백</vt:lpstr>
      <vt:lpstr>최종 코드 구성</vt:lpstr>
      <vt:lpstr>시스템 테스트</vt:lpstr>
      <vt:lpstr>시스템 테스트</vt:lpstr>
      <vt:lpstr>시스템 테스트</vt:lpstr>
      <vt:lpstr>시퀀스 다이어그램 - 이용자</vt:lpstr>
      <vt:lpstr>시퀀스 다이어그램 - 이용자</vt:lpstr>
      <vt:lpstr>시퀀스 다이어그램 - 관리자</vt:lpstr>
      <vt:lpstr>시퀀스 다이어그램 - 관리자</vt:lpstr>
      <vt:lpstr>시퀀스 다이어그램 - 관리자</vt:lpstr>
      <vt:lpstr>클래스 다이어그램</vt:lpstr>
      <vt:lpstr>활동 다이어그램</vt:lpstr>
      <vt:lpstr>상태 다이어그램</vt:lpstr>
      <vt:lpstr>시스템 신뢰성</vt:lpstr>
      <vt:lpstr>시스템 신뢰성</vt:lpstr>
      <vt:lpstr>프로그램 시연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ALPHA</dc:creator>
  <cp:lastModifiedBy>ALPHA</cp:lastModifiedBy>
  <cp:revision>113</cp:revision>
  <dcterms:created xsi:type="dcterms:W3CDTF">2021-11-06T13:05:37Z</dcterms:created>
  <dcterms:modified xsi:type="dcterms:W3CDTF">2021-12-01T15:32:56Z</dcterms:modified>
</cp:coreProperties>
</file>