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3" r:id="rId3"/>
    <p:sldId id="257" r:id="rId4"/>
    <p:sldId id="281" r:id="rId5"/>
    <p:sldId id="290" r:id="rId6"/>
    <p:sldId id="299" r:id="rId7"/>
    <p:sldId id="292" r:id="rId8"/>
    <p:sldId id="291" r:id="rId9"/>
    <p:sldId id="301" r:id="rId10"/>
    <p:sldId id="300" r:id="rId11"/>
    <p:sldId id="258" r:id="rId12"/>
    <p:sldId id="302" r:id="rId13"/>
    <p:sldId id="303" r:id="rId14"/>
    <p:sldId id="287" r:id="rId15"/>
    <p:sldId id="288" r:id="rId16"/>
    <p:sldId id="282" r:id="rId17"/>
    <p:sldId id="270" r:id="rId18"/>
    <p:sldId id="294" r:id="rId19"/>
    <p:sldId id="295" r:id="rId20"/>
    <p:sldId id="296" r:id="rId21"/>
    <p:sldId id="297" r:id="rId22"/>
    <p:sldId id="298" r:id="rId23"/>
    <p:sldId id="275" r:id="rId24"/>
  </p:sldIdLst>
  <p:sldSz cx="12192000" cy="6858000"/>
  <p:notesSz cx="6858000" cy="9144000"/>
  <p:embeddedFontLst>
    <p:embeddedFont>
      <p:font typeface="나눔스퀘어" panose="020B0600000101010101" pitchFamily="50" charset="-127"/>
      <p:regular r:id="rId27"/>
    </p:embeddedFont>
    <p:embeddedFont>
      <p:font typeface="나눔스퀘어 Bold" panose="020B0600000101010101" pitchFamily="50" charset="-127"/>
      <p:bold r:id="rId28"/>
    </p:embeddedFont>
    <p:embeddedFont>
      <p:font typeface="나눔스퀘어 ExtraBold" panose="020B0600000101010101" pitchFamily="50" charset="-127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2334D53-D90E-482E-A9E8-2E09297568E2}">
          <p14:sldIdLst>
            <p14:sldId id="256"/>
            <p14:sldId id="263"/>
            <p14:sldId id="257"/>
          </p14:sldIdLst>
        </p14:section>
        <p14:section name="SW요구사항" id="{A60F3DAE-7218-4744-9913-B4E82193F815}">
          <p14:sldIdLst>
            <p14:sldId id="281"/>
            <p14:sldId id="290"/>
            <p14:sldId id="299"/>
            <p14:sldId id="292"/>
            <p14:sldId id="291"/>
            <p14:sldId id="301"/>
            <p14:sldId id="300"/>
          </p14:sldIdLst>
        </p14:section>
        <p14:section name="피드백" id="{78E0B991-CFB7-4A36-8C58-A2EBB2A615C8}">
          <p14:sldIdLst>
            <p14:sldId id="258"/>
            <p14:sldId id="302"/>
            <p14:sldId id="303"/>
            <p14:sldId id="287"/>
            <p14:sldId id="288"/>
            <p14:sldId id="282"/>
            <p14:sldId id="270"/>
          </p14:sldIdLst>
        </p14:section>
        <p14:section name="최종 코드" id="{652DDB99-BF04-4836-BF26-5223362FB872}">
          <p14:sldIdLst>
            <p14:sldId id="294"/>
          </p14:sldIdLst>
        </p14:section>
        <p14:section name="시스템 테스트" id="{EEF73286-DA6B-48B7-BA15-3765672CF11F}">
          <p14:sldIdLst>
            <p14:sldId id="295"/>
          </p14:sldIdLst>
        </p14:section>
        <p14:section name="시스템 모델링" id="{6A63B687-ED9B-4950-A356-5434007C534D}">
          <p14:sldIdLst>
            <p14:sldId id="296"/>
          </p14:sldIdLst>
        </p14:section>
        <p14:section name="시스템 신뢰성" id="{94C8491F-8E1E-402F-98EA-2EC50BAAF1DB}">
          <p14:sldIdLst>
            <p14:sldId id="297"/>
          </p14:sldIdLst>
        </p14:section>
        <p14:section name="프로그램 시연" id="{07F92E72-6D63-4367-B5BE-3F4320B0389E}">
          <p14:sldIdLst>
            <p14:sldId id="298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95" userDrawn="1">
          <p15:clr>
            <a:srgbClr val="A4A3A4"/>
          </p15:clr>
        </p15:guide>
        <p15:guide id="3" pos="1958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1071" userDrawn="1">
          <p15:clr>
            <a:srgbClr val="A4A3A4"/>
          </p15:clr>
        </p15:guide>
        <p15:guide id="6" pos="73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8"/>
    <a:srgbClr val="ECEDF4"/>
    <a:srgbClr val="DFE1ED"/>
    <a:srgbClr val="FFFFFF"/>
    <a:srgbClr val="F44D80"/>
    <a:srgbClr val="6871A8"/>
    <a:srgbClr val="2FB4DC"/>
    <a:srgbClr val="2AA5DD"/>
    <a:srgbClr val="2495DC"/>
    <a:srgbClr val="1F8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5059" autoAdjust="0"/>
  </p:normalViewPr>
  <p:slideViewPr>
    <p:cSldViewPr snapToGrid="0" showGuides="1">
      <p:cViewPr varScale="1">
        <p:scale>
          <a:sx n="108" d="100"/>
          <a:sy n="108" d="100"/>
        </p:scale>
        <p:origin x="396" y="174"/>
      </p:cViewPr>
      <p:guideLst>
        <p:guide orient="horz" pos="2160"/>
        <p:guide pos="1595"/>
        <p:guide pos="1958"/>
        <p:guide orient="horz" pos="709"/>
        <p:guide orient="horz" pos="1071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193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54E38-C0CB-4996-A5A2-60A9268737A7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F8778-1E40-4E30-BD54-5F9839AE2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10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1FBC9-7198-4B0D-935D-355300436EFF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9D0FF-8C7C-4E7D-B4B7-6C0153C50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7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57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35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75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53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28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73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8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기존의 유사한 시스템인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찰리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소개하고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차별점을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소개하거나</a:t>
            </a: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아니면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찰리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설명 없이 진행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0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기존의 유사한 시스템인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찰리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소개하고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차별점을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소개하거나</a:t>
            </a: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아니면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찰리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설명 없이 진행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70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기존의 유사한 시스템인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찰리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소개하고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차별점을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소개하거나</a:t>
            </a: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아니면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찰리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설명 없이 진행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84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기존의 유사한 시스템인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찰리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소개하고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차별점을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소개하거나</a:t>
            </a: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아니면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찰리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설명 없이 진행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51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기존의 유사한 시스템인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찰리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소개하고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차별점을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소개하거나</a:t>
            </a: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아니면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찰리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설명 없이 진행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기존의 유사한 시스템인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찰리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소개하고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차별점을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소개하거나</a:t>
            </a: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아니면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찰리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설명 없이 진행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31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기존의 유사한 시스템인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찰리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소개하고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차별점을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소개하거나</a:t>
            </a: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아니면 </a:t>
            </a:r>
            <a:r>
              <a:rPr lang="ko-KR" altLang="en-US" spc="-8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찰리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설명 없이 진행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D0FF-8C7C-4E7D-B4B7-6C0153C50F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2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100000">
              <a:schemeClr val="bg1"/>
            </a:gs>
            <a:gs pos="0">
              <a:srgbClr val="2E3350">
                <a:lumMod val="10000"/>
                <a:lumOff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863600" y="2527299"/>
            <a:ext cx="4864100" cy="982663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800" spc="-150">
                <a:solidFill>
                  <a:srgbClr val="2E3350"/>
                </a:solidFill>
              </a:defRPr>
            </a:lvl1pPr>
          </a:lstStyle>
          <a:p>
            <a:r>
              <a:rPr lang="ko-KR" altLang="en-US" dirty="0"/>
              <a:t>중앙대학교 </a:t>
            </a:r>
            <a:br>
              <a:rPr lang="en-US" altLang="ko-KR" dirty="0"/>
            </a:br>
            <a:r>
              <a:rPr lang="ko-KR" altLang="en-US" dirty="0"/>
              <a:t>학식 </a:t>
            </a:r>
            <a:r>
              <a:rPr lang="ko-KR" altLang="en-US" dirty="0" err="1"/>
              <a:t>알리미</a:t>
            </a:r>
            <a:r>
              <a:rPr lang="ko-KR" altLang="en-US" dirty="0"/>
              <a:t>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3600" y="3602038"/>
            <a:ext cx="45847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399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/>
              <a:t>둘째 수준</a:t>
            </a:r>
          </a:p>
          <a:p>
            <a:pPr marL="914400" lvl="2" indent="0">
              <a:buNone/>
            </a:pPr>
            <a:r>
              <a:rPr lang="ko-KR" altLang="en-US" dirty="0"/>
              <a:t>셋째 수준</a:t>
            </a:r>
          </a:p>
          <a:p>
            <a:pPr marL="1371600" lvl="3" indent="0">
              <a:buNone/>
            </a:pPr>
            <a:r>
              <a:rPr lang="ko-KR" altLang="en-US" dirty="0"/>
              <a:t>넷째 수준</a:t>
            </a:r>
          </a:p>
          <a:p>
            <a:pPr marL="1828800" lvl="4" indent="0"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47" name="직선 연결선 46"/>
          <p:cNvCxnSpPr>
            <a:cxnSpLocks/>
          </p:cNvCxnSpPr>
          <p:nvPr userDrawn="1"/>
        </p:nvCxnSpPr>
        <p:spPr>
          <a:xfrm>
            <a:off x="505778" y="1930308"/>
            <a:ext cx="0" cy="3065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86049" y="188892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직사각형 50"/>
          <p:cNvSpPr/>
          <p:nvPr userDrawn="1"/>
        </p:nvSpPr>
        <p:spPr>
          <a:xfrm flipV="1">
            <a:off x="486049" y="451353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804061"/>
            <a:ext cx="1651001" cy="245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/>
              <a:t>개요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최종 발표</a:t>
            </a:r>
          </a:p>
        </p:txBody>
      </p:sp>
      <p:sp>
        <p:nvSpPr>
          <p:cNvPr id="61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22A248-67AF-4226-B6CC-F4DC1A8D0CC5}"/>
              </a:ext>
            </a:extLst>
          </p:cNvPr>
          <p:cNvSpPr/>
          <p:nvPr userDrawn="1"/>
        </p:nvSpPr>
        <p:spPr>
          <a:xfrm flipV="1">
            <a:off x="485729" y="232635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72140B6-63ED-4FA2-BE02-13C4DCCEDD1A}"/>
              </a:ext>
            </a:extLst>
          </p:cNvPr>
          <p:cNvSpPr/>
          <p:nvPr userDrawn="1"/>
        </p:nvSpPr>
        <p:spPr>
          <a:xfrm flipV="1">
            <a:off x="485409" y="276379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DF8B4-11E2-4F94-82F7-30256CE3948E}"/>
              </a:ext>
            </a:extLst>
          </p:cNvPr>
          <p:cNvSpPr/>
          <p:nvPr userDrawn="1"/>
        </p:nvSpPr>
        <p:spPr>
          <a:xfrm flipV="1">
            <a:off x="485089" y="320122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129588-B403-4ED7-99E0-EC2CD1980A93}"/>
              </a:ext>
            </a:extLst>
          </p:cNvPr>
          <p:cNvSpPr/>
          <p:nvPr userDrawn="1"/>
        </p:nvSpPr>
        <p:spPr>
          <a:xfrm flipV="1">
            <a:off x="484769" y="363866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5FF409-9FB6-4E09-8EA7-E56D96ACD65D}"/>
              </a:ext>
            </a:extLst>
          </p:cNvPr>
          <p:cNvSpPr/>
          <p:nvPr userDrawn="1"/>
        </p:nvSpPr>
        <p:spPr>
          <a:xfrm flipV="1">
            <a:off x="484449" y="407609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14DB4A-9C9A-431B-BBB2-4638778F9AEF}"/>
              </a:ext>
            </a:extLst>
          </p:cNvPr>
          <p:cNvSpPr txBox="1"/>
          <p:nvPr userDrawn="1"/>
        </p:nvSpPr>
        <p:spPr>
          <a:xfrm>
            <a:off x="636079" y="4865577"/>
            <a:ext cx="1651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6871A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프로그램 시연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D7C6D67-968E-4E99-9465-7607DC5AF8E0}"/>
              </a:ext>
            </a:extLst>
          </p:cNvPr>
          <p:cNvSpPr/>
          <p:nvPr userDrawn="1"/>
        </p:nvSpPr>
        <p:spPr>
          <a:xfrm flipV="1">
            <a:off x="476320" y="4984632"/>
            <a:ext cx="61365" cy="56641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E36026-6F8F-4EC3-9B2D-872238FA06A7}"/>
              </a:ext>
            </a:extLst>
          </p:cNvPr>
          <p:cNvSpPr txBox="1"/>
          <p:nvPr userDrawn="1"/>
        </p:nvSpPr>
        <p:spPr>
          <a:xfrm>
            <a:off x="647699" y="2208098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dirty="0"/>
              <a:t>SW</a:t>
            </a:r>
            <a:r>
              <a:rPr lang="ko-KR" altLang="en-US" dirty="0"/>
              <a:t>요구사항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6E2AA2-8FDC-4FC0-B5EC-1435542EADCA}"/>
              </a:ext>
            </a:extLst>
          </p:cNvPr>
          <p:cNvSpPr txBox="1"/>
          <p:nvPr userDrawn="1"/>
        </p:nvSpPr>
        <p:spPr>
          <a:xfrm>
            <a:off x="646452" y="2626934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피드백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888766-BA33-489A-85BA-D57665000BAA}"/>
              </a:ext>
            </a:extLst>
          </p:cNvPr>
          <p:cNvSpPr txBox="1"/>
          <p:nvPr userDrawn="1"/>
        </p:nvSpPr>
        <p:spPr>
          <a:xfrm>
            <a:off x="636081" y="3045770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최종 코드 구성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3C3652-5462-43C2-9C85-A882906D37A4}"/>
              </a:ext>
            </a:extLst>
          </p:cNvPr>
          <p:cNvSpPr txBox="1"/>
          <p:nvPr userDrawn="1"/>
        </p:nvSpPr>
        <p:spPr>
          <a:xfrm>
            <a:off x="636080" y="439858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신뢰성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5B04AE-C39A-49E8-B635-2CE6B55A57DA}"/>
              </a:ext>
            </a:extLst>
          </p:cNvPr>
          <p:cNvSpPr txBox="1"/>
          <p:nvPr userDrawn="1"/>
        </p:nvSpPr>
        <p:spPr>
          <a:xfrm>
            <a:off x="641890" y="346460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테스트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FB9F9A-417B-4B2F-9A25-70D845A84AB0}"/>
              </a:ext>
            </a:extLst>
          </p:cNvPr>
          <p:cNvSpPr txBox="1"/>
          <p:nvPr userDrawn="1"/>
        </p:nvSpPr>
        <p:spPr>
          <a:xfrm>
            <a:off x="636081" y="393159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모델링</a:t>
            </a:r>
          </a:p>
        </p:txBody>
      </p:sp>
    </p:spTree>
    <p:extLst>
      <p:ext uri="{BB962C8B-B14F-4D97-AF65-F5344CB8AC3E}">
        <p14:creationId xmlns:p14="http://schemas.microsoft.com/office/powerpoint/2010/main" val="3638283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6B8B-C580-4171-8BF0-DB88620358FE}" type="datetime1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EA90-141D-4587-9965-2008BE073A52}" type="datetime1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32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8D8-520E-4856-8858-5A0445BC25DD}" type="datetime1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62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64EF-2941-4126-9A7A-B9A185BD949C}" type="datetime1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9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971A-4D2C-4822-B785-9D97A003D47B}" type="datetime1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6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CBC2-F6E2-49A1-BBFE-8BB9FDA7C89A}" type="datetime1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89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426E-D250-4E2B-99A5-064B2310BBE3}" type="datetime1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63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F7BB-34D7-4BFA-9B11-1138A8C73A2B}" type="datetime1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74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4964-B5CE-4925-BF70-6E8401BC60C0}" type="datetime1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4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AC4A-8E92-4151-9F25-200A24DF5182}" type="datetime1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4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/>
              <a:t>둘째 수준</a:t>
            </a:r>
          </a:p>
          <a:p>
            <a:pPr marL="914400" lvl="2" indent="0">
              <a:buNone/>
            </a:pPr>
            <a:r>
              <a:rPr lang="ko-KR" altLang="en-US" dirty="0"/>
              <a:t>셋째 수준</a:t>
            </a:r>
          </a:p>
          <a:p>
            <a:pPr marL="1371600" lvl="3" indent="0">
              <a:buNone/>
            </a:pPr>
            <a:r>
              <a:rPr lang="ko-KR" altLang="en-US" dirty="0"/>
              <a:t>넷째 수준</a:t>
            </a:r>
          </a:p>
          <a:p>
            <a:pPr marL="1828800" lvl="4" indent="0"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47" name="직선 연결선 46"/>
          <p:cNvCxnSpPr>
            <a:cxnSpLocks/>
          </p:cNvCxnSpPr>
          <p:nvPr userDrawn="1"/>
        </p:nvCxnSpPr>
        <p:spPr>
          <a:xfrm>
            <a:off x="505778" y="1930308"/>
            <a:ext cx="0" cy="3065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76320" y="1893571"/>
            <a:ext cx="61365" cy="56641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직사각형 50"/>
          <p:cNvSpPr/>
          <p:nvPr userDrawn="1"/>
        </p:nvSpPr>
        <p:spPr>
          <a:xfrm flipV="1">
            <a:off x="486049" y="451353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776419"/>
            <a:ext cx="1651001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6871A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개요</a:t>
            </a:r>
          </a:p>
        </p:txBody>
      </p:sp>
      <p:sp>
        <p:nvSpPr>
          <p:cNvPr id="55" name="TextBox 54"/>
          <p:cNvSpPr txBox="1"/>
          <p:nvPr userDrawn="1"/>
        </p:nvSpPr>
        <p:spPr>
          <a:xfrm>
            <a:off x="647699" y="2208098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dirty="0"/>
              <a:t>SW</a:t>
            </a:r>
            <a:r>
              <a:rPr lang="ko-KR" altLang="en-US" dirty="0"/>
              <a:t>요구사항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최종 발표</a:t>
            </a:r>
          </a:p>
        </p:txBody>
      </p:sp>
      <p:sp>
        <p:nvSpPr>
          <p:cNvPr id="61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05E0D62-3527-4E8F-A401-733B494A1ADF}"/>
              </a:ext>
            </a:extLst>
          </p:cNvPr>
          <p:cNvSpPr txBox="1"/>
          <p:nvPr userDrawn="1"/>
        </p:nvSpPr>
        <p:spPr>
          <a:xfrm>
            <a:off x="646452" y="2626934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피드백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D322B-FE7D-4908-897D-2FB10297C8FF}"/>
              </a:ext>
            </a:extLst>
          </p:cNvPr>
          <p:cNvSpPr txBox="1"/>
          <p:nvPr userDrawn="1"/>
        </p:nvSpPr>
        <p:spPr>
          <a:xfrm>
            <a:off x="636081" y="3045770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최종 코드 구성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E4CA94-268B-4052-9080-06A65E0B091C}"/>
              </a:ext>
            </a:extLst>
          </p:cNvPr>
          <p:cNvSpPr txBox="1"/>
          <p:nvPr userDrawn="1"/>
        </p:nvSpPr>
        <p:spPr>
          <a:xfrm>
            <a:off x="636080" y="439858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신뢰성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22A248-67AF-4226-B6CC-F4DC1A8D0CC5}"/>
              </a:ext>
            </a:extLst>
          </p:cNvPr>
          <p:cNvSpPr/>
          <p:nvPr userDrawn="1"/>
        </p:nvSpPr>
        <p:spPr>
          <a:xfrm flipV="1">
            <a:off x="485729" y="232635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72140B6-63ED-4FA2-BE02-13C4DCCEDD1A}"/>
              </a:ext>
            </a:extLst>
          </p:cNvPr>
          <p:cNvSpPr/>
          <p:nvPr userDrawn="1"/>
        </p:nvSpPr>
        <p:spPr>
          <a:xfrm flipV="1">
            <a:off x="485409" y="276379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DF8B4-11E2-4F94-82F7-30256CE3948E}"/>
              </a:ext>
            </a:extLst>
          </p:cNvPr>
          <p:cNvSpPr/>
          <p:nvPr userDrawn="1"/>
        </p:nvSpPr>
        <p:spPr>
          <a:xfrm flipV="1">
            <a:off x="485089" y="320122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129588-B403-4ED7-99E0-EC2CD1980A93}"/>
              </a:ext>
            </a:extLst>
          </p:cNvPr>
          <p:cNvSpPr/>
          <p:nvPr userDrawn="1"/>
        </p:nvSpPr>
        <p:spPr>
          <a:xfrm flipV="1">
            <a:off x="484769" y="363866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5FF409-9FB6-4E09-8EA7-E56D96ACD65D}"/>
              </a:ext>
            </a:extLst>
          </p:cNvPr>
          <p:cNvSpPr/>
          <p:nvPr userDrawn="1"/>
        </p:nvSpPr>
        <p:spPr>
          <a:xfrm flipV="1">
            <a:off x="484449" y="407609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14DB4A-9C9A-431B-BBB2-4638778F9AEF}"/>
              </a:ext>
            </a:extLst>
          </p:cNvPr>
          <p:cNvSpPr txBox="1"/>
          <p:nvPr userDrawn="1"/>
        </p:nvSpPr>
        <p:spPr>
          <a:xfrm>
            <a:off x="636079" y="4865577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시연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97762F-A34B-4E71-9612-B598DB074D70}"/>
              </a:ext>
            </a:extLst>
          </p:cNvPr>
          <p:cNvSpPr/>
          <p:nvPr userDrawn="1"/>
        </p:nvSpPr>
        <p:spPr>
          <a:xfrm flipV="1">
            <a:off x="481013" y="4995554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DCE00E-BB99-4E06-86C9-0281906D7FE3}"/>
              </a:ext>
            </a:extLst>
          </p:cNvPr>
          <p:cNvSpPr txBox="1"/>
          <p:nvPr userDrawn="1"/>
        </p:nvSpPr>
        <p:spPr>
          <a:xfrm>
            <a:off x="641890" y="346460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테스트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C93763-770A-4926-B974-0AA748F6F5DE}"/>
              </a:ext>
            </a:extLst>
          </p:cNvPr>
          <p:cNvSpPr txBox="1"/>
          <p:nvPr userDrawn="1"/>
        </p:nvSpPr>
        <p:spPr>
          <a:xfrm>
            <a:off x="636081" y="393159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모델링</a:t>
            </a:r>
          </a:p>
        </p:txBody>
      </p:sp>
    </p:spTree>
    <p:extLst>
      <p:ext uri="{BB962C8B-B14F-4D97-AF65-F5344CB8AC3E}">
        <p14:creationId xmlns:p14="http://schemas.microsoft.com/office/powerpoint/2010/main" val="2205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/>
              <a:t>둘째 수준</a:t>
            </a:r>
          </a:p>
          <a:p>
            <a:pPr marL="914400" lvl="2" indent="0">
              <a:buNone/>
            </a:pPr>
            <a:r>
              <a:rPr lang="ko-KR" altLang="en-US" dirty="0"/>
              <a:t>셋째 수준</a:t>
            </a:r>
          </a:p>
          <a:p>
            <a:pPr marL="1371600" lvl="3" indent="0">
              <a:buNone/>
            </a:pPr>
            <a:r>
              <a:rPr lang="ko-KR" altLang="en-US" dirty="0"/>
              <a:t>넷째 수준</a:t>
            </a:r>
          </a:p>
          <a:p>
            <a:pPr marL="1828800" lvl="4" indent="0"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47" name="직선 연결선 46"/>
          <p:cNvCxnSpPr>
            <a:cxnSpLocks/>
          </p:cNvCxnSpPr>
          <p:nvPr userDrawn="1"/>
        </p:nvCxnSpPr>
        <p:spPr>
          <a:xfrm>
            <a:off x="505778" y="1930308"/>
            <a:ext cx="0" cy="3065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86049" y="188892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직사각형 50"/>
          <p:cNvSpPr/>
          <p:nvPr userDrawn="1"/>
        </p:nvSpPr>
        <p:spPr>
          <a:xfrm flipV="1">
            <a:off x="486049" y="451353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804061"/>
            <a:ext cx="1651001" cy="245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/>
              <a:t>개요</a:t>
            </a:r>
          </a:p>
        </p:txBody>
      </p:sp>
      <p:sp>
        <p:nvSpPr>
          <p:cNvPr id="55" name="TextBox 54"/>
          <p:cNvSpPr txBox="1"/>
          <p:nvPr userDrawn="1"/>
        </p:nvSpPr>
        <p:spPr>
          <a:xfrm>
            <a:off x="647699" y="2177618"/>
            <a:ext cx="175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6871A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dirty="0"/>
              <a:t>SW</a:t>
            </a:r>
            <a:r>
              <a:rPr lang="ko-KR" altLang="en-US" dirty="0"/>
              <a:t>요구사항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최종 발표</a:t>
            </a:r>
          </a:p>
        </p:txBody>
      </p:sp>
      <p:sp>
        <p:nvSpPr>
          <p:cNvPr id="61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72140B6-63ED-4FA2-BE02-13C4DCCEDD1A}"/>
              </a:ext>
            </a:extLst>
          </p:cNvPr>
          <p:cNvSpPr/>
          <p:nvPr userDrawn="1"/>
        </p:nvSpPr>
        <p:spPr>
          <a:xfrm flipV="1">
            <a:off x="485409" y="276379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DF8B4-11E2-4F94-82F7-30256CE3948E}"/>
              </a:ext>
            </a:extLst>
          </p:cNvPr>
          <p:cNvSpPr/>
          <p:nvPr userDrawn="1"/>
        </p:nvSpPr>
        <p:spPr>
          <a:xfrm flipV="1">
            <a:off x="485089" y="320122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129588-B403-4ED7-99E0-EC2CD1980A93}"/>
              </a:ext>
            </a:extLst>
          </p:cNvPr>
          <p:cNvSpPr/>
          <p:nvPr userDrawn="1"/>
        </p:nvSpPr>
        <p:spPr>
          <a:xfrm flipV="1">
            <a:off x="484769" y="363866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5FF409-9FB6-4E09-8EA7-E56D96ACD65D}"/>
              </a:ext>
            </a:extLst>
          </p:cNvPr>
          <p:cNvSpPr/>
          <p:nvPr userDrawn="1"/>
        </p:nvSpPr>
        <p:spPr>
          <a:xfrm flipV="1">
            <a:off x="484449" y="407609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97762F-A34B-4E71-9612-B598DB074D70}"/>
              </a:ext>
            </a:extLst>
          </p:cNvPr>
          <p:cNvSpPr/>
          <p:nvPr userDrawn="1"/>
        </p:nvSpPr>
        <p:spPr>
          <a:xfrm flipV="1">
            <a:off x="481013" y="4995554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1470DF-D918-4FA7-91EF-464097309EF2}"/>
              </a:ext>
            </a:extLst>
          </p:cNvPr>
          <p:cNvSpPr/>
          <p:nvPr userDrawn="1"/>
        </p:nvSpPr>
        <p:spPr>
          <a:xfrm flipV="1">
            <a:off x="476320" y="2315990"/>
            <a:ext cx="61365" cy="56641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4394F5-CED7-4E5C-9679-66552B9AA80F}"/>
              </a:ext>
            </a:extLst>
          </p:cNvPr>
          <p:cNvSpPr txBox="1"/>
          <p:nvPr userDrawn="1"/>
        </p:nvSpPr>
        <p:spPr>
          <a:xfrm>
            <a:off x="646452" y="2626934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피드백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240E01-AE70-4244-8E0E-ACB98421ECC1}"/>
              </a:ext>
            </a:extLst>
          </p:cNvPr>
          <p:cNvSpPr txBox="1"/>
          <p:nvPr userDrawn="1"/>
        </p:nvSpPr>
        <p:spPr>
          <a:xfrm>
            <a:off x="636081" y="3045770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최종 코드 구성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B1F5C4-51EE-40DD-A0A4-B20BE7777A11}"/>
              </a:ext>
            </a:extLst>
          </p:cNvPr>
          <p:cNvSpPr txBox="1"/>
          <p:nvPr userDrawn="1"/>
        </p:nvSpPr>
        <p:spPr>
          <a:xfrm>
            <a:off x="636080" y="439858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신뢰성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DB53C6-2591-4415-AB77-1BDB8A11EEBF}"/>
              </a:ext>
            </a:extLst>
          </p:cNvPr>
          <p:cNvSpPr txBox="1"/>
          <p:nvPr userDrawn="1"/>
        </p:nvSpPr>
        <p:spPr>
          <a:xfrm>
            <a:off x="636079" y="4865577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시연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1F998B-39B3-4017-B7F8-5A26A4037DC5}"/>
              </a:ext>
            </a:extLst>
          </p:cNvPr>
          <p:cNvSpPr txBox="1"/>
          <p:nvPr userDrawn="1"/>
        </p:nvSpPr>
        <p:spPr>
          <a:xfrm>
            <a:off x="641890" y="346460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테스트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7EE7A7-0055-4AA8-B795-CE4733904AC9}"/>
              </a:ext>
            </a:extLst>
          </p:cNvPr>
          <p:cNvSpPr txBox="1"/>
          <p:nvPr userDrawn="1"/>
        </p:nvSpPr>
        <p:spPr>
          <a:xfrm>
            <a:off x="636081" y="393159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모델링</a:t>
            </a:r>
          </a:p>
        </p:txBody>
      </p:sp>
    </p:spTree>
    <p:extLst>
      <p:ext uri="{BB962C8B-B14F-4D97-AF65-F5344CB8AC3E}">
        <p14:creationId xmlns:p14="http://schemas.microsoft.com/office/powerpoint/2010/main" val="2266457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/>
              <a:t>둘째 수준</a:t>
            </a:r>
          </a:p>
          <a:p>
            <a:pPr marL="914400" lvl="2" indent="0">
              <a:buNone/>
            </a:pPr>
            <a:r>
              <a:rPr lang="ko-KR" altLang="en-US" dirty="0"/>
              <a:t>셋째 수준</a:t>
            </a:r>
          </a:p>
          <a:p>
            <a:pPr marL="1371600" lvl="3" indent="0">
              <a:buNone/>
            </a:pPr>
            <a:r>
              <a:rPr lang="ko-KR" altLang="en-US" dirty="0"/>
              <a:t>넷째 수준</a:t>
            </a:r>
          </a:p>
          <a:p>
            <a:pPr marL="1828800" lvl="4" indent="0"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47" name="직선 연결선 46"/>
          <p:cNvCxnSpPr>
            <a:cxnSpLocks/>
          </p:cNvCxnSpPr>
          <p:nvPr userDrawn="1"/>
        </p:nvCxnSpPr>
        <p:spPr>
          <a:xfrm>
            <a:off x="505778" y="1930308"/>
            <a:ext cx="0" cy="3065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86049" y="188892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직사각형 50"/>
          <p:cNvSpPr/>
          <p:nvPr userDrawn="1"/>
        </p:nvSpPr>
        <p:spPr>
          <a:xfrm flipV="1">
            <a:off x="486049" y="451353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804061"/>
            <a:ext cx="1651001" cy="245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/>
              <a:t>개요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최종 발표</a:t>
            </a:r>
          </a:p>
        </p:txBody>
      </p:sp>
      <p:sp>
        <p:nvSpPr>
          <p:cNvPr id="61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05E0D62-3527-4E8F-A401-733B494A1ADF}"/>
              </a:ext>
            </a:extLst>
          </p:cNvPr>
          <p:cNvSpPr txBox="1"/>
          <p:nvPr userDrawn="1"/>
        </p:nvSpPr>
        <p:spPr>
          <a:xfrm>
            <a:off x="646452" y="2603253"/>
            <a:ext cx="175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6871A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피드백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22A248-67AF-4226-B6CC-F4DC1A8D0CC5}"/>
              </a:ext>
            </a:extLst>
          </p:cNvPr>
          <p:cNvSpPr/>
          <p:nvPr userDrawn="1"/>
        </p:nvSpPr>
        <p:spPr>
          <a:xfrm flipV="1">
            <a:off x="485729" y="232635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DF8B4-11E2-4F94-82F7-30256CE3948E}"/>
              </a:ext>
            </a:extLst>
          </p:cNvPr>
          <p:cNvSpPr/>
          <p:nvPr userDrawn="1"/>
        </p:nvSpPr>
        <p:spPr>
          <a:xfrm flipV="1">
            <a:off x="485089" y="320122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129588-B403-4ED7-99E0-EC2CD1980A93}"/>
              </a:ext>
            </a:extLst>
          </p:cNvPr>
          <p:cNvSpPr/>
          <p:nvPr userDrawn="1"/>
        </p:nvSpPr>
        <p:spPr>
          <a:xfrm flipV="1">
            <a:off x="484769" y="363866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5FF409-9FB6-4E09-8EA7-E56D96ACD65D}"/>
              </a:ext>
            </a:extLst>
          </p:cNvPr>
          <p:cNvSpPr/>
          <p:nvPr userDrawn="1"/>
        </p:nvSpPr>
        <p:spPr>
          <a:xfrm flipV="1">
            <a:off x="484449" y="407609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97762F-A34B-4E71-9612-B598DB074D70}"/>
              </a:ext>
            </a:extLst>
          </p:cNvPr>
          <p:cNvSpPr/>
          <p:nvPr userDrawn="1"/>
        </p:nvSpPr>
        <p:spPr>
          <a:xfrm flipV="1">
            <a:off x="481013" y="4995554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3157880-8A17-4912-9301-5F984528855B}"/>
              </a:ext>
            </a:extLst>
          </p:cNvPr>
          <p:cNvSpPr/>
          <p:nvPr userDrawn="1"/>
        </p:nvSpPr>
        <p:spPr>
          <a:xfrm flipV="1">
            <a:off x="476320" y="2725104"/>
            <a:ext cx="61365" cy="56641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FC090B-5A96-428D-BDB7-B5DE8E5CDBFE}"/>
              </a:ext>
            </a:extLst>
          </p:cNvPr>
          <p:cNvSpPr txBox="1"/>
          <p:nvPr userDrawn="1"/>
        </p:nvSpPr>
        <p:spPr>
          <a:xfrm>
            <a:off x="647699" y="2208098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dirty="0"/>
              <a:t>SW</a:t>
            </a:r>
            <a:r>
              <a:rPr lang="ko-KR" altLang="en-US" dirty="0"/>
              <a:t>요구사항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169A74-09CC-44C4-9452-3C843B0DA633}"/>
              </a:ext>
            </a:extLst>
          </p:cNvPr>
          <p:cNvSpPr txBox="1"/>
          <p:nvPr userDrawn="1"/>
        </p:nvSpPr>
        <p:spPr>
          <a:xfrm>
            <a:off x="636081" y="3045770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최종 코드 구성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AADB87-DC78-48F4-AA4E-00041AEEDC48}"/>
              </a:ext>
            </a:extLst>
          </p:cNvPr>
          <p:cNvSpPr txBox="1"/>
          <p:nvPr userDrawn="1"/>
        </p:nvSpPr>
        <p:spPr>
          <a:xfrm>
            <a:off x="636080" y="439858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신뢰성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B12AE8-03A6-4B92-A660-A3B6D9EC8614}"/>
              </a:ext>
            </a:extLst>
          </p:cNvPr>
          <p:cNvSpPr txBox="1"/>
          <p:nvPr userDrawn="1"/>
        </p:nvSpPr>
        <p:spPr>
          <a:xfrm>
            <a:off x="636079" y="4865577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시연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6AF856-29D6-4C85-96CA-C506894CE6E8}"/>
              </a:ext>
            </a:extLst>
          </p:cNvPr>
          <p:cNvSpPr txBox="1"/>
          <p:nvPr userDrawn="1"/>
        </p:nvSpPr>
        <p:spPr>
          <a:xfrm>
            <a:off x="641890" y="346460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테스트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1A4F32-754A-427E-B1E8-5568F476C5CA}"/>
              </a:ext>
            </a:extLst>
          </p:cNvPr>
          <p:cNvSpPr txBox="1"/>
          <p:nvPr userDrawn="1"/>
        </p:nvSpPr>
        <p:spPr>
          <a:xfrm>
            <a:off x="636081" y="393159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모델링</a:t>
            </a:r>
          </a:p>
        </p:txBody>
      </p:sp>
    </p:spTree>
    <p:extLst>
      <p:ext uri="{BB962C8B-B14F-4D97-AF65-F5344CB8AC3E}">
        <p14:creationId xmlns:p14="http://schemas.microsoft.com/office/powerpoint/2010/main" val="2305512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/>
              <a:t>둘째 수준</a:t>
            </a:r>
          </a:p>
          <a:p>
            <a:pPr marL="914400" lvl="2" indent="0">
              <a:buNone/>
            </a:pPr>
            <a:r>
              <a:rPr lang="ko-KR" altLang="en-US" dirty="0"/>
              <a:t>셋째 수준</a:t>
            </a:r>
          </a:p>
          <a:p>
            <a:pPr marL="1371600" lvl="3" indent="0">
              <a:buNone/>
            </a:pPr>
            <a:r>
              <a:rPr lang="ko-KR" altLang="en-US" dirty="0"/>
              <a:t>넷째 수준</a:t>
            </a:r>
          </a:p>
          <a:p>
            <a:pPr marL="1828800" lvl="4" indent="0"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47" name="직선 연결선 46"/>
          <p:cNvCxnSpPr>
            <a:cxnSpLocks/>
          </p:cNvCxnSpPr>
          <p:nvPr userDrawn="1"/>
        </p:nvCxnSpPr>
        <p:spPr>
          <a:xfrm>
            <a:off x="505778" y="1930308"/>
            <a:ext cx="0" cy="3065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86049" y="188892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직사각형 50"/>
          <p:cNvSpPr/>
          <p:nvPr userDrawn="1"/>
        </p:nvSpPr>
        <p:spPr>
          <a:xfrm flipV="1">
            <a:off x="486049" y="451353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804061"/>
            <a:ext cx="1651001" cy="245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/>
              <a:t>개요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최종 발표</a:t>
            </a:r>
          </a:p>
        </p:txBody>
      </p:sp>
      <p:sp>
        <p:nvSpPr>
          <p:cNvPr id="61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F8D322B-FE7D-4908-897D-2FB10297C8FF}"/>
              </a:ext>
            </a:extLst>
          </p:cNvPr>
          <p:cNvSpPr txBox="1"/>
          <p:nvPr userDrawn="1"/>
        </p:nvSpPr>
        <p:spPr>
          <a:xfrm>
            <a:off x="636081" y="3044128"/>
            <a:ext cx="1755096" cy="25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6871A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최종 코드 구성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22A248-67AF-4226-B6CC-F4DC1A8D0CC5}"/>
              </a:ext>
            </a:extLst>
          </p:cNvPr>
          <p:cNvSpPr/>
          <p:nvPr userDrawn="1"/>
        </p:nvSpPr>
        <p:spPr>
          <a:xfrm flipV="1">
            <a:off x="485729" y="232635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72140B6-63ED-4FA2-BE02-13C4DCCEDD1A}"/>
              </a:ext>
            </a:extLst>
          </p:cNvPr>
          <p:cNvSpPr/>
          <p:nvPr userDrawn="1"/>
        </p:nvSpPr>
        <p:spPr>
          <a:xfrm flipV="1">
            <a:off x="485409" y="276379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129588-B403-4ED7-99E0-EC2CD1980A93}"/>
              </a:ext>
            </a:extLst>
          </p:cNvPr>
          <p:cNvSpPr/>
          <p:nvPr userDrawn="1"/>
        </p:nvSpPr>
        <p:spPr>
          <a:xfrm flipV="1">
            <a:off x="484769" y="363866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5FF409-9FB6-4E09-8EA7-E56D96ACD65D}"/>
              </a:ext>
            </a:extLst>
          </p:cNvPr>
          <p:cNvSpPr/>
          <p:nvPr userDrawn="1"/>
        </p:nvSpPr>
        <p:spPr>
          <a:xfrm flipV="1">
            <a:off x="484449" y="407609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97762F-A34B-4E71-9612-B598DB074D70}"/>
              </a:ext>
            </a:extLst>
          </p:cNvPr>
          <p:cNvSpPr/>
          <p:nvPr userDrawn="1"/>
        </p:nvSpPr>
        <p:spPr>
          <a:xfrm flipV="1">
            <a:off x="481013" y="4995554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B5553C-52E6-42D1-A2AC-324FCC7964F1}"/>
              </a:ext>
            </a:extLst>
          </p:cNvPr>
          <p:cNvSpPr/>
          <p:nvPr userDrawn="1"/>
        </p:nvSpPr>
        <p:spPr>
          <a:xfrm flipV="1">
            <a:off x="476320" y="3169562"/>
            <a:ext cx="61365" cy="56641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EB2649-496D-4EAB-9009-09B4F5A0C884}"/>
              </a:ext>
            </a:extLst>
          </p:cNvPr>
          <p:cNvSpPr txBox="1"/>
          <p:nvPr userDrawn="1"/>
        </p:nvSpPr>
        <p:spPr>
          <a:xfrm>
            <a:off x="647699" y="2208098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dirty="0"/>
              <a:t>SW</a:t>
            </a:r>
            <a:r>
              <a:rPr lang="ko-KR" altLang="en-US" dirty="0"/>
              <a:t>요구사항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23DBBE-A193-4648-ACBE-C5DE8138259B}"/>
              </a:ext>
            </a:extLst>
          </p:cNvPr>
          <p:cNvSpPr txBox="1"/>
          <p:nvPr userDrawn="1"/>
        </p:nvSpPr>
        <p:spPr>
          <a:xfrm>
            <a:off x="646452" y="2626934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피드백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7ABDF4-A6DF-4693-A95F-CA4939CA974B}"/>
              </a:ext>
            </a:extLst>
          </p:cNvPr>
          <p:cNvSpPr txBox="1"/>
          <p:nvPr userDrawn="1"/>
        </p:nvSpPr>
        <p:spPr>
          <a:xfrm>
            <a:off x="636080" y="439858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신뢰성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C826AC-D14F-4316-B84E-5DE0D5AD79A8}"/>
              </a:ext>
            </a:extLst>
          </p:cNvPr>
          <p:cNvSpPr txBox="1"/>
          <p:nvPr userDrawn="1"/>
        </p:nvSpPr>
        <p:spPr>
          <a:xfrm>
            <a:off x="636079" y="4865577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시연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2B3344-3294-4289-B0C3-CDEE589A7122}"/>
              </a:ext>
            </a:extLst>
          </p:cNvPr>
          <p:cNvSpPr txBox="1"/>
          <p:nvPr userDrawn="1"/>
        </p:nvSpPr>
        <p:spPr>
          <a:xfrm>
            <a:off x="641890" y="346460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테스트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08059C-D870-4F73-BFAD-2F30E3D5876C}"/>
              </a:ext>
            </a:extLst>
          </p:cNvPr>
          <p:cNvSpPr txBox="1"/>
          <p:nvPr userDrawn="1"/>
        </p:nvSpPr>
        <p:spPr>
          <a:xfrm>
            <a:off x="636081" y="393159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모델링</a:t>
            </a:r>
          </a:p>
        </p:txBody>
      </p:sp>
    </p:spTree>
    <p:extLst>
      <p:ext uri="{BB962C8B-B14F-4D97-AF65-F5344CB8AC3E}">
        <p14:creationId xmlns:p14="http://schemas.microsoft.com/office/powerpoint/2010/main" val="3931874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/>
              <a:t>둘째 수준</a:t>
            </a:r>
          </a:p>
          <a:p>
            <a:pPr marL="914400" lvl="2" indent="0">
              <a:buNone/>
            </a:pPr>
            <a:r>
              <a:rPr lang="ko-KR" altLang="en-US" dirty="0"/>
              <a:t>셋째 수준</a:t>
            </a:r>
          </a:p>
          <a:p>
            <a:pPr marL="1371600" lvl="3" indent="0">
              <a:buNone/>
            </a:pPr>
            <a:r>
              <a:rPr lang="ko-KR" altLang="en-US" dirty="0"/>
              <a:t>넷째 수준</a:t>
            </a:r>
          </a:p>
          <a:p>
            <a:pPr marL="1828800" lvl="4" indent="0"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47" name="직선 연결선 46"/>
          <p:cNvCxnSpPr>
            <a:cxnSpLocks/>
          </p:cNvCxnSpPr>
          <p:nvPr userDrawn="1"/>
        </p:nvCxnSpPr>
        <p:spPr>
          <a:xfrm>
            <a:off x="505778" y="1930308"/>
            <a:ext cx="0" cy="3065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86049" y="188892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직사각형 50"/>
          <p:cNvSpPr/>
          <p:nvPr userDrawn="1"/>
        </p:nvSpPr>
        <p:spPr>
          <a:xfrm flipV="1">
            <a:off x="486049" y="451353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804061"/>
            <a:ext cx="1651001" cy="245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/>
              <a:t>개요</a:t>
            </a:r>
          </a:p>
        </p:txBody>
      </p:sp>
      <p:sp>
        <p:nvSpPr>
          <p:cNvPr id="55" name="TextBox 54"/>
          <p:cNvSpPr txBox="1"/>
          <p:nvPr userDrawn="1"/>
        </p:nvSpPr>
        <p:spPr>
          <a:xfrm>
            <a:off x="647699" y="2208098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dirty="0"/>
              <a:t>SW</a:t>
            </a:r>
            <a:r>
              <a:rPr lang="ko-KR" altLang="en-US" dirty="0"/>
              <a:t>요구사항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641890" y="3462143"/>
            <a:ext cx="1651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6871A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시스템 테스트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최종 발표</a:t>
            </a:r>
          </a:p>
        </p:txBody>
      </p:sp>
      <p:sp>
        <p:nvSpPr>
          <p:cNvPr id="61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22A248-67AF-4226-B6CC-F4DC1A8D0CC5}"/>
              </a:ext>
            </a:extLst>
          </p:cNvPr>
          <p:cNvSpPr/>
          <p:nvPr userDrawn="1"/>
        </p:nvSpPr>
        <p:spPr>
          <a:xfrm flipV="1">
            <a:off x="485729" y="232635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72140B6-63ED-4FA2-BE02-13C4DCCEDD1A}"/>
              </a:ext>
            </a:extLst>
          </p:cNvPr>
          <p:cNvSpPr/>
          <p:nvPr userDrawn="1"/>
        </p:nvSpPr>
        <p:spPr>
          <a:xfrm flipV="1">
            <a:off x="485409" y="276379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DF8B4-11E2-4F94-82F7-30256CE3948E}"/>
              </a:ext>
            </a:extLst>
          </p:cNvPr>
          <p:cNvSpPr/>
          <p:nvPr userDrawn="1"/>
        </p:nvSpPr>
        <p:spPr>
          <a:xfrm flipV="1">
            <a:off x="485089" y="320122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5FF409-9FB6-4E09-8EA7-E56D96ACD65D}"/>
              </a:ext>
            </a:extLst>
          </p:cNvPr>
          <p:cNvSpPr/>
          <p:nvPr userDrawn="1"/>
        </p:nvSpPr>
        <p:spPr>
          <a:xfrm flipV="1">
            <a:off x="484449" y="407609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97762F-A34B-4E71-9612-B598DB074D70}"/>
              </a:ext>
            </a:extLst>
          </p:cNvPr>
          <p:cNvSpPr/>
          <p:nvPr userDrawn="1"/>
        </p:nvSpPr>
        <p:spPr>
          <a:xfrm flipV="1">
            <a:off x="481013" y="4995554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AAE021-FC27-4EBF-AACC-FE9C241515A3}"/>
              </a:ext>
            </a:extLst>
          </p:cNvPr>
          <p:cNvSpPr/>
          <p:nvPr userDrawn="1"/>
        </p:nvSpPr>
        <p:spPr>
          <a:xfrm flipV="1">
            <a:off x="476320" y="3584787"/>
            <a:ext cx="61365" cy="56641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0DE906-2354-4726-BF70-4B5A4CCFBB99}"/>
              </a:ext>
            </a:extLst>
          </p:cNvPr>
          <p:cNvSpPr txBox="1"/>
          <p:nvPr userDrawn="1"/>
        </p:nvSpPr>
        <p:spPr>
          <a:xfrm>
            <a:off x="646452" y="2626934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피드백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8DE3D8-5CF6-4A68-B965-D2E8DFE4A968}"/>
              </a:ext>
            </a:extLst>
          </p:cNvPr>
          <p:cNvSpPr txBox="1"/>
          <p:nvPr userDrawn="1"/>
        </p:nvSpPr>
        <p:spPr>
          <a:xfrm>
            <a:off x="636081" y="3045770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최종 코드 구성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80AAA6-6B83-45E9-8208-C9F4D0232309}"/>
              </a:ext>
            </a:extLst>
          </p:cNvPr>
          <p:cNvSpPr txBox="1"/>
          <p:nvPr userDrawn="1"/>
        </p:nvSpPr>
        <p:spPr>
          <a:xfrm>
            <a:off x="636080" y="439858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신뢰성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0E8D2F-D265-4E77-ABBD-02B2EF5B1704}"/>
              </a:ext>
            </a:extLst>
          </p:cNvPr>
          <p:cNvSpPr txBox="1"/>
          <p:nvPr userDrawn="1"/>
        </p:nvSpPr>
        <p:spPr>
          <a:xfrm>
            <a:off x="636079" y="4865577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시연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BDAD9-73CF-4965-9671-63F09FA15020}"/>
              </a:ext>
            </a:extLst>
          </p:cNvPr>
          <p:cNvSpPr txBox="1"/>
          <p:nvPr userDrawn="1"/>
        </p:nvSpPr>
        <p:spPr>
          <a:xfrm>
            <a:off x="636081" y="393159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모델링</a:t>
            </a:r>
          </a:p>
        </p:txBody>
      </p:sp>
    </p:spTree>
    <p:extLst>
      <p:ext uri="{BB962C8B-B14F-4D97-AF65-F5344CB8AC3E}">
        <p14:creationId xmlns:p14="http://schemas.microsoft.com/office/powerpoint/2010/main" val="2482683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/>
              <a:t>둘째 수준</a:t>
            </a:r>
          </a:p>
          <a:p>
            <a:pPr marL="914400" lvl="2" indent="0">
              <a:buNone/>
            </a:pPr>
            <a:r>
              <a:rPr lang="ko-KR" altLang="en-US" dirty="0"/>
              <a:t>셋째 수준</a:t>
            </a:r>
          </a:p>
          <a:p>
            <a:pPr marL="1371600" lvl="3" indent="0">
              <a:buNone/>
            </a:pPr>
            <a:r>
              <a:rPr lang="ko-KR" altLang="en-US" dirty="0"/>
              <a:t>넷째 수준</a:t>
            </a:r>
          </a:p>
          <a:p>
            <a:pPr marL="1828800" lvl="4" indent="0"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47" name="직선 연결선 46"/>
          <p:cNvCxnSpPr>
            <a:cxnSpLocks/>
          </p:cNvCxnSpPr>
          <p:nvPr userDrawn="1"/>
        </p:nvCxnSpPr>
        <p:spPr>
          <a:xfrm>
            <a:off x="505778" y="1930308"/>
            <a:ext cx="0" cy="3065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86049" y="188892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직사각형 50"/>
          <p:cNvSpPr/>
          <p:nvPr userDrawn="1"/>
        </p:nvSpPr>
        <p:spPr>
          <a:xfrm flipV="1">
            <a:off x="486049" y="451353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804061"/>
            <a:ext cx="1651001" cy="245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/>
              <a:t>개요</a:t>
            </a:r>
          </a:p>
        </p:txBody>
      </p:sp>
      <p:sp>
        <p:nvSpPr>
          <p:cNvPr id="57" name="TextBox 56"/>
          <p:cNvSpPr txBox="1"/>
          <p:nvPr userDrawn="1"/>
        </p:nvSpPr>
        <p:spPr>
          <a:xfrm>
            <a:off x="636081" y="3928312"/>
            <a:ext cx="1651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6871A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시스템 모델링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최종 발표</a:t>
            </a:r>
          </a:p>
        </p:txBody>
      </p:sp>
      <p:sp>
        <p:nvSpPr>
          <p:cNvPr id="61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22A248-67AF-4226-B6CC-F4DC1A8D0CC5}"/>
              </a:ext>
            </a:extLst>
          </p:cNvPr>
          <p:cNvSpPr/>
          <p:nvPr userDrawn="1"/>
        </p:nvSpPr>
        <p:spPr>
          <a:xfrm flipV="1">
            <a:off x="485729" y="232635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72140B6-63ED-4FA2-BE02-13C4DCCEDD1A}"/>
              </a:ext>
            </a:extLst>
          </p:cNvPr>
          <p:cNvSpPr/>
          <p:nvPr userDrawn="1"/>
        </p:nvSpPr>
        <p:spPr>
          <a:xfrm flipV="1">
            <a:off x="485409" y="276379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DF8B4-11E2-4F94-82F7-30256CE3948E}"/>
              </a:ext>
            </a:extLst>
          </p:cNvPr>
          <p:cNvSpPr/>
          <p:nvPr userDrawn="1"/>
        </p:nvSpPr>
        <p:spPr>
          <a:xfrm flipV="1">
            <a:off x="485089" y="320122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129588-B403-4ED7-99E0-EC2CD1980A93}"/>
              </a:ext>
            </a:extLst>
          </p:cNvPr>
          <p:cNvSpPr/>
          <p:nvPr userDrawn="1"/>
        </p:nvSpPr>
        <p:spPr>
          <a:xfrm flipV="1">
            <a:off x="484769" y="363866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97762F-A34B-4E71-9612-B598DB074D70}"/>
              </a:ext>
            </a:extLst>
          </p:cNvPr>
          <p:cNvSpPr/>
          <p:nvPr userDrawn="1"/>
        </p:nvSpPr>
        <p:spPr>
          <a:xfrm flipV="1">
            <a:off x="481013" y="4995554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01CBEF-E96B-44CA-B54A-2069362393B9}"/>
              </a:ext>
            </a:extLst>
          </p:cNvPr>
          <p:cNvSpPr/>
          <p:nvPr userDrawn="1"/>
        </p:nvSpPr>
        <p:spPr>
          <a:xfrm flipV="1">
            <a:off x="476320" y="4055373"/>
            <a:ext cx="61365" cy="56641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060C29-0454-466D-8593-000A81BFE99D}"/>
              </a:ext>
            </a:extLst>
          </p:cNvPr>
          <p:cNvSpPr txBox="1"/>
          <p:nvPr userDrawn="1"/>
        </p:nvSpPr>
        <p:spPr>
          <a:xfrm>
            <a:off x="647699" y="2208098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dirty="0"/>
              <a:t>SW</a:t>
            </a:r>
            <a:r>
              <a:rPr lang="ko-KR" altLang="en-US" dirty="0"/>
              <a:t>요구사항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6B3CC5-EAAF-4C12-8140-60D7327D170E}"/>
              </a:ext>
            </a:extLst>
          </p:cNvPr>
          <p:cNvSpPr txBox="1"/>
          <p:nvPr userDrawn="1"/>
        </p:nvSpPr>
        <p:spPr>
          <a:xfrm>
            <a:off x="646452" y="2626934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피드백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4D3BA8-77BB-4C37-85B9-5063A2C80962}"/>
              </a:ext>
            </a:extLst>
          </p:cNvPr>
          <p:cNvSpPr txBox="1"/>
          <p:nvPr userDrawn="1"/>
        </p:nvSpPr>
        <p:spPr>
          <a:xfrm>
            <a:off x="636081" y="3045770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최종 코드 구성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E9837D-B101-4EC7-A3F9-079D28481AFC}"/>
              </a:ext>
            </a:extLst>
          </p:cNvPr>
          <p:cNvSpPr txBox="1"/>
          <p:nvPr userDrawn="1"/>
        </p:nvSpPr>
        <p:spPr>
          <a:xfrm>
            <a:off x="636080" y="439858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신뢰성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C18053-AFC6-4E19-986F-D9CAC15300A5}"/>
              </a:ext>
            </a:extLst>
          </p:cNvPr>
          <p:cNvSpPr txBox="1"/>
          <p:nvPr userDrawn="1"/>
        </p:nvSpPr>
        <p:spPr>
          <a:xfrm>
            <a:off x="636079" y="4865577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시연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E5BCE2-269A-490C-BEC2-D48EADEF1523}"/>
              </a:ext>
            </a:extLst>
          </p:cNvPr>
          <p:cNvSpPr txBox="1"/>
          <p:nvPr userDrawn="1"/>
        </p:nvSpPr>
        <p:spPr>
          <a:xfrm>
            <a:off x="641890" y="346460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테스트</a:t>
            </a:r>
          </a:p>
        </p:txBody>
      </p:sp>
    </p:spTree>
    <p:extLst>
      <p:ext uri="{BB962C8B-B14F-4D97-AF65-F5344CB8AC3E}">
        <p14:creationId xmlns:p14="http://schemas.microsoft.com/office/powerpoint/2010/main" val="1299359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2540000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9795" cy="1431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686413"/>
            <a:ext cx="6096000" cy="5846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E33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9" y="2301546"/>
            <a:ext cx="8305801" cy="37001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편집합니다</a:t>
            </a:r>
          </a:p>
          <a:p>
            <a:pPr marL="457200" lvl="1" indent="0">
              <a:buNone/>
            </a:pPr>
            <a:r>
              <a:rPr lang="ko-KR" altLang="en-US" dirty="0"/>
              <a:t>둘째 수준</a:t>
            </a:r>
          </a:p>
          <a:p>
            <a:pPr marL="914400" lvl="2" indent="0">
              <a:buNone/>
            </a:pPr>
            <a:r>
              <a:rPr lang="ko-KR" altLang="en-US" dirty="0"/>
              <a:t>셋째 수준</a:t>
            </a:r>
          </a:p>
          <a:p>
            <a:pPr marL="1371600" lvl="3" indent="0">
              <a:buNone/>
            </a:pPr>
            <a:r>
              <a:rPr lang="ko-KR" altLang="en-US" dirty="0"/>
              <a:t>넷째 수준</a:t>
            </a:r>
          </a:p>
          <a:p>
            <a:pPr marL="1828800" lvl="4" indent="0"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47" name="직선 연결선 46"/>
          <p:cNvCxnSpPr>
            <a:cxnSpLocks/>
          </p:cNvCxnSpPr>
          <p:nvPr userDrawn="1"/>
        </p:nvCxnSpPr>
        <p:spPr>
          <a:xfrm>
            <a:off x="505778" y="1930308"/>
            <a:ext cx="0" cy="3065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 flipV="1">
            <a:off x="486049" y="188892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제목 1"/>
          <p:cNvSpPr txBox="1">
            <a:spLocks/>
          </p:cNvSpPr>
          <p:nvPr userDrawn="1"/>
        </p:nvSpPr>
        <p:spPr>
          <a:xfrm>
            <a:off x="938417" y="297965"/>
            <a:ext cx="1296279" cy="584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학식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  <a:ea typeface="+mn-ea"/>
              </a:rPr>
              <a:t>알리미</a:t>
            </a:r>
            <a:endParaRPr lang="en-US" altLang="ko-KR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653508" y="1804061"/>
            <a:ext cx="1651001" cy="245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/>
              <a:t>개요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404128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소프트웨어보안 </a:t>
            </a:r>
            <a:r>
              <a:rPr lang="en-US" altLang="ko-KR" sz="900" dirty="0">
                <a:solidFill>
                  <a:srgbClr val="9DA3C7"/>
                </a:solidFill>
                <a:latin typeface="+mj-ea"/>
                <a:ea typeface="+mj-ea"/>
              </a:rPr>
              <a:t>3</a:t>
            </a: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5334000" y="6416089"/>
            <a:ext cx="1524000" cy="2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dirty="0">
                <a:solidFill>
                  <a:srgbClr val="9DA3C7"/>
                </a:solidFill>
                <a:latin typeface="+mj-ea"/>
                <a:ea typeface="+mj-ea"/>
              </a:rPr>
              <a:t>최종 발표</a:t>
            </a:r>
          </a:p>
        </p:txBody>
      </p:sp>
      <p:sp>
        <p:nvSpPr>
          <p:cNvPr id="61" name="내용 개체 틀 2"/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marL="4572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marL="9144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marL="13716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marL="1828800" indent="0">
              <a:lnSpc>
                <a:spcPct val="120000"/>
              </a:lnSpc>
              <a:buNone/>
              <a:defRPr sz="1600" spc="-30" baseline="0">
                <a:solidFill>
                  <a:srgbClr val="576097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64" name="직선 연결선 63"/>
          <p:cNvCxnSpPr/>
          <p:nvPr userDrawn="1"/>
        </p:nvCxnSpPr>
        <p:spPr>
          <a:xfrm flipH="1" flipV="1">
            <a:off x="3149600" y="645216"/>
            <a:ext cx="246743" cy="4771"/>
          </a:xfrm>
          <a:prstGeom prst="line">
            <a:avLst/>
          </a:prstGeom>
          <a:ln w="22225"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305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ko-KR" altLang="en-US" sz="1000" smtClean="0">
                <a:solidFill>
                  <a:srgbClr val="9DA3C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altLang="ko-KR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" y="334654"/>
            <a:ext cx="406493" cy="5208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4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3"/>
          <a:stretch/>
        </p:blipFill>
        <p:spPr>
          <a:xfrm>
            <a:off x="10072395" y="-12700"/>
            <a:ext cx="1618590" cy="14445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AE4CA94-268B-4052-9080-06A65E0B091C}"/>
              </a:ext>
            </a:extLst>
          </p:cNvPr>
          <p:cNvSpPr txBox="1"/>
          <p:nvPr userDrawn="1"/>
        </p:nvSpPr>
        <p:spPr>
          <a:xfrm>
            <a:off x="636080" y="4394478"/>
            <a:ext cx="1651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400" dirty="0"/>
              <a:t>시스템 신뢰성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22A248-67AF-4226-B6CC-F4DC1A8D0CC5}"/>
              </a:ext>
            </a:extLst>
          </p:cNvPr>
          <p:cNvSpPr/>
          <p:nvPr userDrawn="1"/>
        </p:nvSpPr>
        <p:spPr>
          <a:xfrm flipV="1">
            <a:off x="485729" y="232635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72140B6-63ED-4FA2-BE02-13C4DCCEDD1A}"/>
              </a:ext>
            </a:extLst>
          </p:cNvPr>
          <p:cNvSpPr/>
          <p:nvPr userDrawn="1"/>
        </p:nvSpPr>
        <p:spPr>
          <a:xfrm flipV="1">
            <a:off x="485409" y="276379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DF8B4-11E2-4F94-82F7-30256CE3948E}"/>
              </a:ext>
            </a:extLst>
          </p:cNvPr>
          <p:cNvSpPr/>
          <p:nvPr userDrawn="1"/>
        </p:nvSpPr>
        <p:spPr>
          <a:xfrm flipV="1">
            <a:off x="485089" y="320122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129588-B403-4ED7-99E0-EC2CD1980A93}"/>
              </a:ext>
            </a:extLst>
          </p:cNvPr>
          <p:cNvSpPr/>
          <p:nvPr userDrawn="1"/>
        </p:nvSpPr>
        <p:spPr>
          <a:xfrm flipV="1">
            <a:off x="484769" y="3638662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5FF409-9FB6-4E09-8EA7-E56D96ACD65D}"/>
              </a:ext>
            </a:extLst>
          </p:cNvPr>
          <p:cNvSpPr/>
          <p:nvPr userDrawn="1"/>
        </p:nvSpPr>
        <p:spPr>
          <a:xfrm flipV="1">
            <a:off x="484449" y="4076097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97762F-A34B-4E71-9612-B598DB074D70}"/>
              </a:ext>
            </a:extLst>
          </p:cNvPr>
          <p:cNvSpPr/>
          <p:nvPr userDrawn="1"/>
        </p:nvSpPr>
        <p:spPr>
          <a:xfrm flipV="1">
            <a:off x="481013" y="4995554"/>
            <a:ext cx="4952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A6A8F0-4A76-42C5-9DB4-CAC2BFC14BDF}"/>
              </a:ext>
            </a:extLst>
          </p:cNvPr>
          <p:cNvSpPr/>
          <p:nvPr userDrawn="1"/>
        </p:nvSpPr>
        <p:spPr>
          <a:xfrm flipV="1">
            <a:off x="476320" y="4515912"/>
            <a:ext cx="61365" cy="56641"/>
          </a:xfrm>
          <a:prstGeom prst="rect">
            <a:avLst/>
          </a:prstGeom>
          <a:solidFill>
            <a:srgbClr val="687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0AADB4-2DC1-48F0-87A9-BEF0D2576E54}"/>
              </a:ext>
            </a:extLst>
          </p:cNvPr>
          <p:cNvSpPr txBox="1"/>
          <p:nvPr userDrawn="1"/>
        </p:nvSpPr>
        <p:spPr>
          <a:xfrm>
            <a:off x="647699" y="2208098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dirty="0"/>
              <a:t>SW</a:t>
            </a:r>
            <a:r>
              <a:rPr lang="ko-KR" altLang="en-US" dirty="0"/>
              <a:t>요구사항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C6B8BF-FC50-4ED2-8A42-AD2135142B50}"/>
              </a:ext>
            </a:extLst>
          </p:cNvPr>
          <p:cNvSpPr txBox="1"/>
          <p:nvPr userDrawn="1"/>
        </p:nvSpPr>
        <p:spPr>
          <a:xfrm>
            <a:off x="646452" y="2626934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피드백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AD019B-F05A-4EE7-A4B2-13AE7387CC1B}"/>
              </a:ext>
            </a:extLst>
          </p:cNvPr>
          <p:cNvSpPr txBox="1"/>
          <p:nvPr userDrawn="1"/>
        </p:nvSpPr>
        <p:spPr>
          <a:xfrm>
            <a:off x="636081" y="3045770"/>
            <a:ext cx="1755096" cy="2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dirty="0"/>
              <a:t>최종 코드 구성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38032F-3BA0-4C2F-A044-2C986C9D0F68}"/>
              </a:ext>
            </a:extLst>
          </p:cNvPr>
          <p:cNvSpPr txBox="1"/>
          <p:nvPr userDrawn="1"/>
        </p:nvSpPr>
        <p:spPr>
          <a:xfrm>
            <a:off x="636079" y="4865577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시연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DCF4FF-899E-4C68-B773-83AFC6E79799}"/>
              </a:ext>
            </a:extLst>
          </p:cNvPr>
          <p:cNvSpPr txBox="1"/>
          <p:nvPr userDrawn="1"/>
        </p:nvSpPr>
        <p:spPr>
          <a:xfrm>
            <a:off x="641890" y="346460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테스트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71B1798-2EF4-41F5-9D0F-8905999DA9F9}"/>
              </a:ext>
            </a:extLst>
          </p:cNvPr>
          <p:cNvSpPr txBox="1"/>
          <p:nvPr userDrawn="1"/>
        </p:nvSpPr>
        <p:spPr>
          <a:xfrm>
            <a:off x="636081" y="3931596"/>
            <a:ext cx="1651001" cy="30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모델링</a:t>
            </a:r>
          </a:p>
        </p:txBody>
      </p:sp>
    </p:spTree>
    <p:extLst>
      <p:ext uri="{BB962C8B-B14F-4D97-AF65-F5344CB8AC3E}">
        <p14:creationId xmlns:p14="http://schemas.microsoft.com/office/powerpoint/2010/main" val="3882803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B8C65-8AB1-4EE6-B5B0-C66543A48664}" type="datetime1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6236-B6C5-444E-B38C-51A711A05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4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5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rgbClr val="2E3350">
                <a:lumMod val="10000"/>
                <a:lumOff val="9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5122188" y="3845575"/>
            <a:ext cx="4135398" cy="378864"/>
          </a:xfrm>
          <a:prstGeom prst="roundRect">
            <a:avLst/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15366" y="2034762"/>
            <a:ext cx="4480606" cy="1651451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+mj-ea"/>
              </a:rPr>
              <a:t>중앙대학교 </a:t>
            </a:r>
            <a:br>
              <a:rPr lang="en-US" altLang="ko-KR" sz="4400" dirty="0">
                <a:latin typeface="+mj-ea"/>
              </a:rPr>
            </a:br>
            <a:r>
              <a:rPr lang="ko-KR" altLang="en-US" sz="4400" dirty="0">
                <a:solidFill>
                  <a:srgbClr val="1371E0"/>
                </a:solidFill>
                <a:latin typeface="+mj-ea"/>
              </a:rPr>
              <a:t>학식 </a:t>
            </a:r>
            <a:r>
              <a:rPr lang="ko-KR" altLang="en-US" sz="4400" dirty="0" err="1">
                <a:solidFill>
                  <a:srgbClr val="1371E0"/>
                </a:solidFill>
                <a:latin typeface="+mj-ea"/>
              </a:rPr>
              <a:t>알리미</a:t>
            </a:r>
            <a:r>
              <a:rPr lang="ko-KR" altLang="en-US" sz="4400" dirty="0">
                <a:solidFill>
                  <a:srgbClr val="1371E0"/>
                </a:solidFill>
                <a:latin typeface="+mj-ea"/>
              </a:rPr>
              <a:t> </a:t>
            </a:r>
            <a:r>
              <a:rPr lang="ko-KR" altLang="en-US" sz="4400" dirty="0">
                <a:latin typeface="+mj-ea"/>
              </a:rPr>
              <a:t>시스템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844357" y="6262167"/>
            <a:ext cx="8735539" cy="378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800" kern="1200" spc="-15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20165196 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김현진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20183907 </a:t>
            </a:r>
            <a:r>
              <a:rPr lang="ko-KR" altLang="en-US" sz="1200" spc="0" dirty="0" err="1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모예림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20184887 </a:t>
            </a:r>
            <a:r>
              <a:rPr lang="ko-KR" altLang="en-US" sz="1200" spc="0" dirty="0" err="1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박지균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20164028 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이종원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20173595 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임태균</a:t>
            </a:r>
            <a:endParaRPr lang="en-US" altLang="ko-KR" sz="1200" spc="0" dirty="0">
              <a:solidFill>
                <a:srgbClr val="54566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 spc="0" dirty="0">
              <a:solidFill>
                <a:srgbClr val="54566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16436" y="2189951"/>
            <a:ext cx="136525" cy="136525"/>
          </a:xfrm>
          <a:prstGeom prst="rect">
            <a:avLst/>
          </a:prstGeom>
          <a:noFill/>
          <a:ln w="317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75183" y="3865730"/>
            <a:ext cx="1374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2E3350"/>
                </a:solidFill>
              </a:rPr>
              <a:t>2021. 12. 06</a:t>
            </a:r>
            <a:endParaRPr lang="ko-KR" altLang="en-US" sz="1600" dirty="0">
              <a:solidFill>
                <a:srgbClr val="2E335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86144" y="3865730"/>
            <a:ext cx="18232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2E33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발표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7266874" y="3941517"/>
            <a:ext cx="1" cy="186980"/>
          </a:xfrm>
          <a:prstGeom prst="line">
            <a:avLst/>
          </a:prstGeom>
          <a:ln>
            <a:solidFill>
              <a:srgbClr val="6871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828" y="2327159"/>
            <a:ext cx="1909549" cy="2406555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976054" y="660791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0" dirty="0">
                <a:solidFill>
                  <a:srgbClr val="545668"/>
                </a:solidFill>
                <a:latin typeface="+mj-ea"/>
              </a:rPr>
              <a:t>소프트웨어 보안 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10048038" y="660790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spc="0" dirty="0">
                <a:solidFill>
                  <a:srgbClr val="545668"/>
                </a:solidFill>
                <a:latin typeface="+mn-ea"/>
              </a:rPr>
              <a:t>2021</a:t>
            </a:r>
            <a:r>
              <a:rPr lang="ko-KR" altLang="en-US" sz="1400" spc="0" dirty="0">
                <a:solidFill>
                  <a:srgbClr val="545668"/>
                </a:solidFill>
                <a:latin typeface="+mn-ea"/>
              </a:rPr>
              <a:t>년 </a:t>
            </a:r>
            <a:r>
              <a:rPr lang="en-US" altLang="ko-KR" sz="1400" spc="0" dirty="0">
                <a:solidFill>
                  <a:srgbClr val="545668"/>
                </a:solidFill>
                <a:latin typeface="+mn-ea"/>
              </a:rPr>
              <a:t>2</a:t>
            </a:r>
            <a:r>
              <a:rPr lang="ko-KR" altLang="en-US" sz="1400" spc="0" dirty="0">
                <a:solidFill>
                  <a:srgbClr val="545668"/>
                </a:solidFill>
                <a:latin typeface="+mn-ea"/>
              </a:rPr>
              <a:t>학기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976054" y="6262167"/>
            <a:ext cx="1440510" cy="320808"/>
          </a:xfrm>
          <a:prstGeom prst="roundRect">
            <a:avLst>
              <a:gd name="adj" fmla="val 8955"/>
            </a:avLst>
          </a:prstGeom>
          <a:solidFill>
            <a:srgbClr val="97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2716232" y="783771"/>
            <a:ext cx="67797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5122" y="1449856"/>
            <a:ext cx="3371415" cy="41962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70" y="1449856"/>
            <a:ext cx="3371415" cy="41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9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77AA2-67A1-4B9B-8CE2-F3DBC155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시나리오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8C7FE2-1F31-4B2B-984C-6E4DAFDA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10</a:t>
            </a:fld>
            <a:endParaRPr lang="en-US" altLang="ko-KR" dirty="0"/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027E6940-1771-4DB7-B75E-87D01F83A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8980" y="2125929"/>
            <a:ext cx="8204820" cy="437051"/>
          </a:xfrm>
        </p:spPr>
        <p:txBody>
          <a:bodyPr>
            <a:noAutofit/>
          </a:bodyPr>
          <a:lstStyle/>
          <a:p>
            <a:r>
              <a:rPr lang="ko-KR" altLang="en-US" sz="1400" dirty="0"/>
              <a:t>학식 메뉴를 확인할 지</a:t>
            </a:r>
            <a:r>
              <a:rPr lang="en-US" altLang="ko-KR" sz="1400" dirty="0"/>
              <a:t>, </a:t>
            </a:r>
            <a:r>
              <a:rPr lang="ko-KR" altLang="en-US" sz="1400" dirty="0"/>
              <a:t>식당에 대한 정보를 확인할 지 선택</a:t>
            </a:r>
          </a:p>
          <a:p>
            <a:endParaRPr lang="ko-KR" altLang="en-US" sz="1400" dirty="0"/>
          </a:p>
        </p:txBody>
      </p:sp>
      <p:sp>
        <p:nvSpPr>
          <p:cNvPr id="20" name="내용 개체 틀 5">
            <a:extLst>
              <a:ext uri="{FF2B5EF4-FFF2-40B4-BE49-F238E27FC236}">
                <a16:creationId xmlns:a16="http://schemas.microsoft.com/office/drawing/2014/main" id="{CF1384E2-BC29-424A-B00B-E74AE33757F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pc="-30" dirty="0"/>
              <a:t>시작 상황에 대한 설명</a:t>
            </a:r>
          </a:p>
        </p:txBody>
      </p:sp>
      <p:sp>
        <p:nvSpPr>
          <p:cNvPr id="21" name="내용 개체 틀 4">
            <a:extLst>
              <a:ext uri="{FF2B5EF4-FFF2-40B4-BE49-F238E27FC236}">
                <a16:creationId xmlns:a16="http://schemas.microsoft.com/office/drawing/2014/main" id="{E52AC05E-72BB-418C-8D8D-C9FF1C92811D}"/>
              </a:ext>
            </a:extLst>
          </p:cNvPr>
          <p:cNvSpPr txBox="1">
            <a:spLocks/>
          </p:cNvSpPr>
          <p:nvPr/>
        </p:nvSpPr>
        <p:spPr>
          <a:xfrm>
            <a:off x="3152781" y="4404706"/>
            <a:ext cx="6096000" cy="2788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보기 외의 다른 번호를 입력했을 때 → 안내문 출력 후 다시 입력하도록 함</a:t>
            </a:r>
          </a:p>
        </p:txBody>
      </p:sp>
      <p:sp>
        <p:nvSpPr>
          <p:cNvPr id="22" name="내용 개체 틀 5">
            <a:extLst>
              <a:ext uri="{FF2B5EF4-FFF2-40B4-BE49-F238E27FC236}">
                <a16:creationId xmlns:a16="http://schemas.microsoft.com/office/drawing/2014/main" id="{1D573AAD-76FD-40F1-A74C-9A9A205B2A53}"/>
              </a:ext>
            </a:extLst>
          </p:cNvPr>
          <p:cNvSpPr txBox="1">
            <a:spLocks/>
          </p:cNvSpPr>
          <p:nvPr/>
        </p:nvSpPr>
        <p:spPr>
          <a:xfrm>
            <a:off x="3253740" y="3988277"/>
            <a:ext cx="6096000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pc="-30" dirty="0"/>
              <a:t>잘못됐을 때의 대처방안</a:t>
            </a:r>
          </a:p>
        </p:txBody>
      </p:sp>
      <p:sp>
        <p:nvSpPr>
          <p:cNvPr id="23" name="내용 개체 틀 4">
            <a:extLst>
              <a:ext uri="{FF2B5EF4-FFF2-40B4-BE49-F238E27FC236}">
                <a16:creationId xmlns:a16="http://schemas.microsoft.com/office/drawing/2014/main" id="{4C45B889-BC2F-4537-9907-BB59AF419C7D}"/>
              </a:ext>
            </a:extLst>
          </p:cNvPr>
          <p:cNvSpPr txBox="1">
            <a:spLocks/>
          </p:cNvSpPr>
          <p:nvPr/>
        </p:nvSpPr>
        <p:spPr>
          <a:xfrm>
            <a:off x="3152781" y="5400887"/>
            <a:ext cx="6096000" cy="30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메인 페이지로 돌아가거나</a:t>
            </a:r>
            <a:r>
              <a:rPr lang="en-US" altLang="ko-KR" sz="1400" dirty="0"/>
              <a:t>, </a:t>
            </a:r>
            <a:r>
              <a:rPr lang="ko-KR" altLang="en-US" sz="1400" dirty="0"/>
              <a:t>프로그램 종료</a:t>
            </a:r>
          </a:p>
        </p:txBody>
      </p:sp>
      <p:sp>
        <p:nvSpPr>
          <p:cNvPr id="24" name="내용 개체 틀 5">
            <a:extLst>
              <a:ext uri="{FF2B5EF4-FFF2-40B4-BE49-F238E27FC236}">
                <a16:creationId xmlns:a16="http://schemas.microsoft.com/office/drawing/2014/main" id="{D7FD3A4A-DCE2-42DA-815C-A04D3F36EC36}"/>
              </a:ext>
            </a:extLst>
          </p:cNvPr>
          <p:cNvSpPr txBox="1">
            <a:spLocks/>
          </p:cNvSpPr>
          <p:nvPr/>
        </p:nvSpPr>
        <p:spPr>
          <a:xfrm>
            <a:off x="3253740" y="4997003"/>
            <a:ext cx="6096000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spc="-90" baseline="0">
                <a:solidFill>
                  <a:srgbClr val="576097"/>
                </a:solidFill>
                <a:latin typeface="+mj-ea"/>
                <a:ea typeface="+mj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pc="-30" dirty="0"/>
              <a:t>시나리오 완료 시 상태에 대한 설명</a:t>
            </a:r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880DCDDC-6F25-4234-91AD-14D8DBB09C7A}"/>
              </a:ext>
            </a:extLst>
          </p:cNvPr>
          <p:cNvSpPr txBox="1">
            <a:spLocks/>
          </p:cNvSpPr>
          <p:nvPr/>
        </p:nvSpPr>
        <p:spPr>
          <a:xfrm>
            <a:off x="3152780" y="3096542"/>
            <a:ext cx="6096001" cy="299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6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부가정보를 선택하면 식당 관련 정보들</a:t>
            </a:r>
            <a:r>
              <a:rPr lang="en-US" altLang="ko-KR" sz="1400" dirty="0"/>
              <a:t>(</a:t>
            </a:r>
            <a:r>
              <a:rPr lang="ko-KR" altLang="en-US" sz="1400" dirty="0"/>
              <a:t>위치</a:t>
            </a:r>
            <a:r>
              <a:rPr lang="en-US" altLang="ko-KR" sz="1400" dirty="0"/>
              <a:t>, </a:t>
            </a:r>
            <a:r>
              <a:rPr lang="ko-KR" altLang="en-US" sz="1400" dirty="0"/>
              <a:t>운영시간</a:t>
            </a:r>
            <a:r>
              <a:rPr lang="en-US" altLang="ko-KR" sz="1400" dirty="0"/>
              <a:t>, </a:t>
            </a:r>
            <a:r>
              <a:rPr lang="ko-KR" altLang="en-US" sz="1400" dirty="0"/>
              <a:t>운영여부</a:t>
            </a:r>
            <a:r>
              <a:rPr lang="en-US" altLang="ko-KR" sz="1400" dirty="0"/>
              <a:t>)</a:t>
            </a:r>
            <a:r>
              <a:rPr lang="ko-KR" altLang="en-US" sz="1400" dirty="0"/>
              <a:t>이 나옴 </a:t>
            </a:r>
            <a:endParaRPr lang="en-US" altLang="ko-KR" sz="1400" dirty="0"/>
          </a:p>
          <a:p>
            <a:r>
              <a:rPr lang="ko-KR" altLang="en-US" sz="1400" dirty="0"/>
              <a:t>정보 확인 뒤에는 메인 페이지로 다시 돌아갈 수 있음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53E3F824-9071-4809-892B-705AC4DBA3C1}"/>
              </a:ext>
            </a:extLst>
          </p:cNvPr>
          <p:cNvSpPr txBox="1">
            <a:spLocks/>
          </p:cNvSpPr>
          <p:nvPr/>
        </p:nvSpPr>
        <p:spPr>
          <a:xfrm>
            <a:off x="3253740" y="2688164"/>
            <a:ext cx="6096000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pc="-30" dirty="0"/>
              <a:t>이벤트의 정상적인 흐름에 대한 설명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87A311-197C-475F-9827-AF003F469669}"/>
              </a:ext>
            </a:extLst>
          </p:cNvPr>
          <p:cNvSpPr/>
          <p:nvPr/>
        </p:nvSpPr>
        <p:spPr>
          <a:xfrm>
            <a:off x="3148980" y="2860828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DBE497-75EC-4DF3-A65C-C12FD4CB1E2F}"/>
              </a:ext>
            </a:extLst>
          </p:cNvPr>
          <p:cNvSpPr/>
          <p:nvPr/>
        </p:nvSpPr>
        <p:spPr>
          <a:xfrm>
            <a:off x="3148980" y="4158082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203E4F-8893-40EF-95CE-5CACE71D5AEF}"/>
              </a:ext>
            </a:extLst>
          </p:cNvPr>
          <p:cNvSpPr/>
          <p:nvPr/>
        </p:nvSpPr>
        <p:spPr>
          <a:xfrm>
            <a:off x="3148980" y="5160535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F6295E-A955-4F09-8972-A1ACC4DAD437}"/>
              </a:ext>
            </a:extLst>
          </p:cNvPr>
          <p:cNvSpPr/>
          <p:nvPr/>
        </p:nvSpPr>
        <p:spPr>
          <a:xfrm>
            <a:off x="3146240" y="1849411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7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프로토타입 </a:t>
            </a:r>
            <a:r>
              <a:rPr lang="en-US" altLang="ko-KR" dirty="0"/>
              <a:t>&amp; </a:t>
            </a:r>
            <a:r>
              <a:rPr lang="ko-KR" altLang="en-US" dirty="0"/>
              <a:t>피드백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11</a:t>
            </a:fld>
            <a:endParaRPr lang="en-US" altLang="ko-KR" dirty="0"/>
          </a:p>
        </p:txBody>
      </p:sp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AD2BB8A-AD69-4467-A75D-62FCA1B73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8" y="1601769"/>
            <a:ext cx="8858258" cy="1935419"/>
          </a:xfrm>
          <a:prstGeom prst="rect">
            <a:avLst/>
          </a:prstGeom>
        </p:spPr>
      </p:pic>
      <p:pic>
        <p:nvPicPr>
          <p:cNvPr id="13" name="그래픽 12" descr="사용자 윤곽선">
            <a:extLst>
              <a:ext uri="{FF2B5EF4-FFF2-40B4-BE49-F238E27FC236}">
                <a16:creationId xmlns:a16="http://schemas.microsoft.com/office/drawing/2014/main" id="{CCDAECC6-84DF-4BEA-B1F2-A7C4EC006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0440" y="3980010"/>
            <a:ext cx="1554655" cy="15546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BFA89C-74A5-4FF9-A31D-36ED357F5B45}"/>
              </a:ext>
            </a:extLst>
          </p:cNvPr>
          <p:cNvSpPr txBox="1"/>
          <p:nvPr/>
        </p:nvSpPr>
        <p:spPr>
          <a:xfrm>
            <a:off x="3634219" y="5165333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871A8"/>
                </a:solidFill>
              </a:rPr>
              <a:t>FEEDBACK</a:t>
            </a:r>
            <a:endParaRPr lang="ko-KR" altLang="en-US" dirty="0">
              <a:solidFill>
                <a:srgbClr val="6871A8"/>
              </a:solidFill>
            </a:endParaRPr>
          </a:p>
        </p:txBody>
      </p:sp>
      <p:sp>
        <p:nvSpPr>
          <p:cNvPr id="23" name="모서리가 둥근 사각형 설명선 18">
            <a:extLst>
              <a:ext uri="{FF2B5EF4-FFF2-40B4-BE49-F238E27FC236}">
                <a16:creationId xmlns:a16="http://schemas.microsoft.com/office/drawing/2014/main" id="{A882222A-47F7-404C-98A0-432F02855226}"/>
              </a:ext>
            </a:extLst>
          </p:cNvPr>
          <p:cNvSpPr/>
          <p:nvPr/>
        </p:nvSpPr>
        <p:spPr>
          <a:xfrm>
            <a:off x="5732736" y="3814921"/>
            <a:ext cx="5868714" cy="449226"/>
          </a:xfrm>
          <a:prstGeom prst="wedgeRoundRectCallout">
            <a:avLst>
              <a:gd name="adj1" fmla="val -54222"/>
              <a:gd name="adj2" fmla="val 32812"/>
              <a:gd name="adj3" fmla="val 16667"/>
            </a:avLst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ko-KR" altLang="en-US" sz="1400" dirty="0">
                <a:solidFill>
                  <a:srgbClr val="2E33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관리자와 이용자의 구분</a:t>
            </a:r>
            <a:r>
              <a:rPr lang="ko-KR" altLang="en-US" sz="1400" dirty="0">
                <a:solidFill>
                  <a:srgbClr val="2E3350"/>
                </a:solidFill>
              </a:rPr>
              <a:t>이 필요해 보인다</a:t>
            </a:r>
            <a:r>
              <a:rPr lang="en-US" altLang="ko-KR" sz="1400" dirty="0">
                <a:solidFill>
                  <a:srgbClr val="2E3350"/>
                </a:solidFill>
              </a:rPr>
              <a:t>.</a:t>
            </a:r>
          </a:p>
        </p:txBody>
      </p:sp>
      <p:sp>
        <p:nvSpPr>
          <p:cNvPr id="24" name="모서리가 둥근 사각형 설명선 19">
            <a:extLst>
              <a:ext uri="{FF2B5EF4-FFF2-40B4-BE49-F238E27FC236}">
                <a16:creationId xmlns:a16="http://schemas.microsoft.com/office/drawing/2014/main" id="{168B03C2-8285-4DBB-BDA8-9F4E069D918F}"/>
              </a:ext>
            </a:extLst>
          </p:cNvPr>
          <p:cNvSpPr/>
          <p:nvPr/>
        </p:nvSpPr>
        <p:spPr>
          <a:xfrm>
            <a:off x="5732736" y="4362769"/>
            <a:ext cx="5868714" cy="449226"/>
          </a:xfrm>
          <a:prstGeom prst="wedgeRoundRectCallout">
            <a:avLst>
              <a:gd name="adj1" fmla="val -54222"/>
              <a:gd name="adj2" fmla="val 32812"/>
              <a:gd name="adj3" fmla="val 16667"/>
            </a:avLst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ko-KR" altLang="en-US" sz="1400" dirty="0">
                <a:solidFill>
                  <a:srgbClr val="2E3350"/>
                </a:solidFill>
              </a:rPr>
              <a:t>관리자가 유지보수하기 쉽도록 </a:t>
            </a:r>
            <a:r>
              <a:rPr lang="ko-KR" altLang="en-US" sz="1400" dirty="0">
                <a:solidFill>
                  <a:srgbClr val="2E33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메뉴를 편집하는 기능</a:t>
            </a:r>
            <a:r>
              <a:rPr lang="ko-KR" altLang="en-US" sz="1400" dirty="0">
                <a:solidFill>
                  <a:srgbClr val="2E3350"/>
                </a:solidFill>
              </a:rPr>
              <a:t>을 만들면 좋을 것 같다</a:t>
            </a:r>
            <a:r>
              <a:rPr lang="en-US" altLang="ko-KR" sz="1400" dirty="0">
                <a:solidFill>
                  <a:srgbClr val="2E3350"/>
                </a:solidFill>
              </a:rPr>
              <a:t>.</a:t>
            </a:r>
          </a:p>
        </p:txBody>
      </p:sp>
      <p:sp>
        <p:nvSpPr>
          <p:cNvPr id="25" name="모서리가 둥근 사각형 설명선 20">
            <a:extLst>
              <a:ext uri="{FF2B5EF4-FFF2-40B4-BE49-F238E27FC236}">
                <a16:creationId xmlns:a16="http://schemas.microsoft.com/office/drawing/2014/main" id="{9AF8686C-3808-4251-A706-2C1FC8BB2D9D}"/>
              </a:ext>
            </a:extLst>
          </p:cNvPr>
          <p:cNvSpPr/>
          <p:nvPr/>
        </p:nvSpPr>
        <p:spPr>
          <a:xfrm>
            <a:off x="5732736" y="4910617"/>
            <a:ext cx="5868714" cy="449226"/>
          </a:xfrm>
          <a:prstGeom prst="wedgeRoundRectCallout">
            <a:avLst>
              <a:gd name="adj1" fmla="val -54222"/>
              <a:gd name="adj2" fmla="val 32812"/>
              <a:gd name="adj3" fmla="val 16667"/>
            </a:avLst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E3350"/>
                </a:solidFill>
              </a:rPr>
              <a:t>밥을 </a:t>
            </a:r>
            <a:r>
              <a:rPr lang="ko-KR" altLang="en-US" sz="1400" dirty="0">
                <a:solidFill>
                  <a:srgbClr val="2E33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먹은 사람만 만족도조사</a:t>
            </a:r>
            <a:r>
              <a:rPr lang="ko-KR" altLang="en-US" sz="1400" dirty="0">
                <a:solidFill>
                  <a:srgbClr val="2E3350"/>
                </a:solidFill>
              </a:rPr>
              <a:t>를 할 수 있었으면 좋겠다</a:t>
            </a:r>
            <a:r>
              <a:rPr lang="en-US" altLang="ko-KR" sz="1400" dirty="0">
                <a:solidFill>
                  <a:srgbClr val="2E3350"/>
                </a:solidFill>
              </a:rPr>
              <a:t>.</a:t>
            </a:r>
          </a:p>
        </p:txBody>
      </p:sp>
      <p:sp>
        <p:nvSpPr>
          <p:cNvPr id="26" name="모서리가 둥근 사각형 설명선 21">
            <a:extLst>
              <a:ext uri="{FF2B5EF4-FFF2-40B4-BE49-F238E27FC236}">
                <a16:creationId xmlns:a16="http://schemas.microsoft.com/office/drawing/2014/main" id="{983D6B22-B07E-4E1E-AFBC-9BE88F69B465}"/>
              </a:ext>
            </a:extLst>
          </p:cNvPr>
          <p:cNvSpPr/>
          <p:nvPr/>
        </p:nvSpPr>
        <p:spPr>
          <a:xfrm>
            <a:off x="5732736" y="5458465"/>
            <a:ext cx="5868714" cy="449226"/>
          </a:xfrm>
          <a:prstGeom prst="wedgeRoundRectCallout">
            <a:avLst>
              <a:gd name="adj1" fmla="val -54222"/>
              <a:gd name="adj2" fmla="val 32812"/>
              <a:gd name="adj3" fmla="val 16667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ko-KR" altLang="en-US" sz="1400" dirty="0">
                <a:solidFill>
                  <a:srgbClr val="2E3350"/>
                </a:solidFill>
              </a:rPr>
              <a:t>메뉴 조회를 할 때 사용자가 </a:t>
            </a:r>
            <a:r>
              <a:rPr lang="ko-KR" altLang="en-US" sz="1400" dirty="0">
                <a:solidFill>
                  <a:srgbClr val="2E33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원하는 대로 정렬</a:t>
            </a:r>
            <a:r>
              <a:rPr lang="ko-KR" altLang="en-US" sz="1400" dirty="0">
                <a:solidFill>
                  <a:srgbClr val="2E3350"/>
                </a:solidFill>
              </a:rPr>
              <a:t>을 할 수 있으면 좋겠다</a:t>
            </a:r>
            <a:r>
              <a:rPr lang="en-US" altLang="ko-KR" sz="1400" dirty="0">
                <a:solidFill>
                  <a:srgbClr val="2E3350"/>
                </a:solidFill>
              </a:rPr>
              <a:t>.</a:t>
            </a:r>
          </a:p>
        </p:txBody>
      </p:sp>
      <p:pic>
        <p:nvPicPr>
          <p:cNvPr id="28" name="그래픽 27" descr="확인 표시 단색으로 채워진">
            <a:extLst>
              <a:ext uri="{FF2B5EF4-FFF2-40B4-BE49-F238E27FC236}">
                <a16:creationId xmlns:a16="http://schemas.microsoft.com/office/drawing/2014/main" id="{309455B2-50A1-4EEF-B6F7-8283759623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6255" y="3865601"/>
            <a:ext cx="250390" cy="250390"/>
          </a:xfrm>
          <a:prstGeom prst="rect">
            <a:avLst/>
          </a:prstGeom>
        </p:spPr>
      </p:pic>
      <p:pic>
        <p:nvPicPr>
          <p:cNvPr id="29" name="그래픽 28" descr="확인 표시 단색으로 채워진">
            <a:extLst>
              <a:ext uri="{FF2B5EF4-FFF2-40B4-BE49-F238E27FC236}">
                <a16:creationId xmlns:a16="http://schemas.microsoft.com/office/drawing/2014/main" id="{80BACF45-FDFB-4356-B226-ABF9A5F3FE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6255" y="4413449"/>
            <a:ext cx="250390" cy="250390"/>
          </a:xfrm>
          <a:prstGeom prst="rect">
            <a:avLst/>
          </a:prstGeom>
        </p:spPr>
      </p:pic>
      <p:pic>
        <p:nvPicPr>
          <p:cNvPr id="30" name="그래픽 29" descr="확인 표시 단색으로 채워진">
            <a:extLst>
              <a:ext uri="{FF2B5EF4-FFF2-40B4-BE49-F238E27FC236}">
                <a16:creationId xmlns:a16="http://schemas.microsoft.com/office/drawing/2014/main" id="{FC742DFB-089A-4BC5-8E13-D1529B5F3C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6255" y="4961297"/>
            <a:ext cx="250390" cy="2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9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프로토타입 </a:t>
            </a:r>
            <a:r>
              <a:rPr lang="en-US" altLang="ko-KR" dirty="0"/>
              <a:t>&amp; </a:t>
            </a:r>
            <a:r>
              <a:rPr lang="ko-KR" altLang="en-US" dirty="0"/>
              <a:t>피드백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12</a:t>
            </a:fld>
            <a:endParaRPr lang="en-US" altLang="ko-KR" dirty="0"/>
          </a:p>
        </p:txBody>
      </p:sp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C0FCE4-1002-4E77-B704-3AE88742CB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5"/>
          <a:stretch/>
        </p:blipFill>
        <p:spPr>
          <a:xfrm>
            <a:off x="2897080" y="1561393"/>
            <a:ext cx="8639290" cy="4569472"/>
          </a:xfrm>
          <a:prstGeom prst="rect">
            <a:avLst/>
          </a:prstGeom>
        </p:spPr>
      </p:pic>
      <p:sp>
        <p:nvSpPr>
          <p:cNvPr id="16" name="모서리가 둥근 사각형 설명선 9">
            <a:extLst>
              <a:ext uri="{FF2B5EF4-FFF2-40B4-BE49-F238E27FC236}">
                <a16:creationId xmlns:a16="http://schemas.microsoft.com/office/drawing/2014/main" id="{F48382FE-5ADF-4045-A2E5-91ED06ACDABE}"/>
              </a:ext>
            </a:extLst>
          </p:cNvPr>
          <p:cNvSpPr/>
          <p:nvPr/>
        </p:nvSpPr>
        <p:spPr>
          <a:xfrm>
            <a:off x="6542843" y="4643522"/>
            <a:ext cx="5363413" cy="422301"/>
          </a:xfrm>
          <a:prstGeom prst="wedgeRoundRectCallout">
            <a:avLst>
              <a:gd name="adj1" fmla="val 54397"/>
              <a:gd name="adj2" fmla="val 30273"/>
              <a:gd name="adj3" fmla="val 16667"/>
            </a:avLst>
          </a:prstGeom>
          <a:solidFill>
            <a:srgbClr val="24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코드</a:t>
            </a:r>
            <a:r>
              <a:rPr lang="ko-KR" altLang="en-US" sz="1400" dirty="0">
                <a:solidFill>
                  <a:schemeClr val="bg1"/>
                </a:solidFill>
              </a:rPr>
              <a:t>를 입력하면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모드</a:t>
            </a:r>
            <a:r>
              <a:rPr lang="ko-KR" altLang="en-US" sz="1400" dirty="0">
                <a:solidFill>
                  <a:schemeClr val="bg1"/>
                </a:solidFill>
              </a:rPr>
              <a:t>로 진입할 수 있는 기능을 추가했다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모서리가 둥근 사각형 설명선 9">
            <a:extLst>
              <a:ext uri="{FF2B5EF4-FFF2-40B4-BE49-F238E27FC236}">
                <a16:creationId xmlns:a16="http://schemas.microsoft.com/office/drawing/2014/main" id="{1C09022F-E832-467F-8822-AE895030330D}"/>
              </a:ext>
            </a:extLst>
          </p:cNvPr>
          <p:cNvSpPr/>
          <p:nvPr/>
        </p:nvSpPr>
        <p:spPr>
          <a:xfrm>
            <a:off x="6542843" y="5152125"/>
            <a:ext cx="5363413" cy="771010"/>
          </a:xfrm>
          <a:prstGeom prst="wedgeRoundRectCallout">
            <a:avLst>
              <a:gd name="adj1" fmla="val 54397"/>
              <a:gd name="adj2" fmla="val 30273"/>
              <a:gd name="adj3" fmla="val 16667"/>
            </a:avLst>
          </a:prstGeom>
          <a:solidFill>
            <a:srgbClr val="24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만족도조사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]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랭킹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]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 항목을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메뉴 확인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]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과 구분하여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밥을 먹은 사람들이 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만족도조사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따로 접근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할 수 있게 하였다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822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프로토타입 </a:t>
            </a:r>
            <a:r>
              <a:rPr lang="en-US" altLang="ko-KR" dirty="0"/>
              <a:t>&amp; </a:t>
            </a:r>
            <a:r>
              <a:rPr lang="ko-KR" altLang="en-US" dirty="0"/>
              <a:t>피드백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13</a:t>
            </a:fld>
            <a:endParaRPr lang="en-US" altLang="ko-KR" dirty="0"/>
          </a:p>
        </p:txBody>
      </p:sp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05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피드백 및 개선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pc="-30" dirty="0"/>
              <a:t>피드백에 대한 개선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C92DEC-BA81-4D50-AC45-9B6D6CFF659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14</a:t>
            </a:fld>
            <a:endParaRPr lang="en-US" altLang="ko-KR" dirty="0"/>
          </a:p>
        </p:txBody>
      </p:sp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253740" y="2310497"/>
            <a:ext cx="6115056" cy="500296"/>
          </a:xfrm>
          <a:prstGeom prst="wedgeRoundRectCallout">
            <a:avLst>
              <a:gd name="adj1" fmla="val -54222"/>
              <a:gd name="adj2" fmla="val 32812"/>
              <a:gd name="adj3" fmla="val 16667"/>
            </a:avLst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ko-KR" altLang="en-US" sz="1400" dirty="0">
                <a:solidFill>
                  <a:srgbClr val="2E33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관리자와 이용자의 구분</a:t>
            </a:r>
            <a:r>
              <a:rPr lang="ko-KR" altLang="en-US" sz="1400" dirty="0">
                <a:solidFill>
                  <a:srgbClr val="2E3350"/>
                </a:solidFill>
              </a:rPr>
              <a:t>이 필요해 보인다</a:t>
            </a:r>
            <a:r>
              <a:rPr lang="en-US" altLang="ko-KR" sz="1400" dirty="0">
                <a:solidFill>
                  <a:srgbClr val="2E3350"/>
                </a:solidFill>
              </a:rPr>
              <a:t>.</a:t>
            </a: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3253740" y="2907656"/>
            <a:ext cx="6115056" cy="500296"/>
          </a:xfrm>
          <a:prstGeom prst="wedgeRoundRectCallout">
            <a:avLst>
              <a:gd name="adj1" fmla="val -54222"/>
              <a:gd name="adj2" fmla="val 32812"/>
              <a:gd name="adj3" fmla="val 16667"/>
            </a:avLst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ko-KR" altLang="en-US" sz="1400" dirty="0">
                <a:solidFill>
                  <a:srgbClr val="2E3350"/>
                </a:solidFill>
              </a:rPr>
              <a:t>관리자가 유지보수하기 쉽도록 </a:t>
            </a:r>
            <a:r>
              <a:rPr lang="ko-KR" altLang="en-US" sz="1400" dirty="0">
                <a:solidFill>
                  <a:srgbClr val="2E33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메뉴를 편집하는 기능</a:t>
            </a:r>
            <a:r>
              <a:rPr lang="ko-KR" altLang="en-US" sz="1400" dirty="0">
                <a:solidFill>
                  <a:srgbClr val="2E3350"/>
                </a:solidFill>
              </a:rPr>
              <a:t>을 만들면 좋을 것 같다</a:t>
            </a:r>
            <a:r>
              <a:rPr lang="en-US" altLang="ko-KR" sz="1400" dirty="0">
                <a:solidFill>
                  <a:srgbClr val="2E3350"/>
                </a:solidFill>
              </a:rPr>
              <a:t>.</a:t>
            </a: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3253740" y="4662592"/>
            <a:ext cx="6115056" cy="410522"/>
          </a:xfrm>
          <a:prstGeom prst="wedgeRoundRectCallout">
            <a:avLst>
              <a:gd name="adj1" fmla="val -54222"/>
              <a:gd name="adj2" fmla="val 32812"/>
              <a:gd name="adj3" fmla="val 16667"/>
            </a:avLst>
          </a:prstGeom>
          <a:solidFill>
            <a:srgbClr val="DFE1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2E3350">
                    <a:alpha val="40000"/>
                  </a:srgbClr>
                </a:solidFill>
              </a:rPr>
              <a:t>밥을 </a:t>
            </a:r>
            <a:r>
              <a:rPr lang="ko-KR" altLang="en-US" sz="1200" dirty="0">
                <a:solidFill>
                  <a:srgbClr val="2E3350">
                    <a:alpha val="4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먹은 사람만 만족도조사</a:t>
            </a:r>
            <a:r>
              <a:rPr lang="ko-KR" altLang="en-US" sz="1200" dirty="0">
                <a:solidFill>
                  <a:srgbClr val="2E3350">
                    <a:alpha val="40000"/>
                  </a:srgbClr>
                </a:solidFill>
              </a:rPr>
              <a:t>를 할 수 있었으면 좋겠다</a:t>
            </a:r>
            <a:r>
              <a:rPr lang="en-US" altLang="ko-KR" sz="1200" dirty="0">
                <a:solidFill>
                  <a:srgbClr val="2E3350">
                    <a:alpha val="40000"/>
                  </a:srgbClr>
                </a:solidFill>
              </a:rPr>
              <a:t>.</a:t>
            </a: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3253740" y="5137948"/>
            <a:ext cx="6115056" cy="410522"/>
          </a:xfrm>
          <a:prstGeom prst="wedgeRoundRectCallout">
            <a:avLst>
              <a:gd name="adj1" fmla="val -54222"/>
              <a:gd name="adj2" fmla="val 32812"/>
              <a:gd name="adj3" fmla="val 16667"/>
            </a:avLst>
          </a:prstGeom>
          <a:solidFill>
            <a:srgbClr val="DFE1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ko-KR" altLang="en-US" sz="1200" dirty="0">
                <a:solidFill>
                  <a:srgbClr val="2E3350">
                    <a:alpha val="40000"/>
                  </a:srgbClr>
                </a:solidFill>
              </a:rPr>
              <a:t>메뉴 조회를 할 때 사용자가 </a:t>
            </a:r>
            <a:r>
              <a:rPr lang="ko-KR" altLang="en-US" sz="1200" dirty="0">
                <a:solidFill>
                  <a:srgbClr val="2E3350">
                    <a:alpha val="4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원하는 대로 정렬</a:t>
            </a:r>
            <a:r>
              <a:rPr lang="ko-KR" altLang="en-US" sz="1200" dirty="0">
                <a:solidFill>
                  <a:srgbClr val="2E3350">
                    <a:alpha val="40000"/>
                  </a:srgbClr>
                </a:solidFill>
              </a:rPr>
              <a:t>을 할 수 있으면 좋겠다</a:t>
            </a:r>
            <a:endParaRPr lang="en-US" altLang="ko-KR" sz="1200" dirty="0">
              <a:solidFill>
                <a:srgbClr val="2E3350">
                  <a:alpha val="40000"/>
                </a:srgbClr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096000" y="3646689"/>
            <a:ext cx="5461000" cy="771010"/>
          </a:xfrm>
          <a:prstGeom prst="wedgeRoundRectCallout">
            <a:avLst>
              <a:gd name="adj1" fmla="val 54397"/>
              <a:gd name="adj2" fmla="val 30273"/>
              <a:gd name="adj3" fmla="val 16667"/>
            </a:avLst>
          </a:prstGeom>
          <a:solidFill>
            <a:srgbClr val="24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코드</a:t>
            </a:r>
            <a:r>
              <a:rPr lang="ko-KR" altLang="en-US" sz="1400" dirty="0">
                <a:solidFill>
                  <a:schemeClr val="bg1"/>
                </a:solidFill>
              </a:rPr>
              <a:t>를 입력하면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모드</a:t>
            </a:r>
            <a:r>
              <a:rPr lang="ko-KR" altLang="en-US" sz="1400" dirty="0">
                <a:solidFill>
                  <a:schemeClr val="bg1"/>
                </a:solidFill>
              </a:rPr>
              <a:t>로 진입할 수 있는 기능을 추가했다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관리자 모드에서 요일 설정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메뉴 수정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식당정보 수정 등을 할 수 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034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피드백 및 개선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피드백에 대한 개선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15F077C-E065-404F-B2D4-2C1FC46A89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15</a:t>
            </a:fld>
            <a:endParaRPr lang="en-US" altLang="ko-KR" dirty="0"/>
          </a:p>
        </p:txBody>
      </p:sp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096000" y="2945680"/>
            <a:ext cx="5461000" cy="771010"/>
          </a:xfrm>
          <a:prstGeom prst="wedgeRoundRectCallout">
            <a:avLst>
              <a:gd name="adj1" fmla="val 54397"/>
              <a:gd name="adj2" fmla="val 30273"/>
              <a:gd name="adj3" fmla="val 16667"/>
            </a:avLst>
          </a:prstGeom>
          <a:solidFill>
            <a:srgbClr val="24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만족도조사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]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랭킹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]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 항목을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메뉴 확인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]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과 구분하여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밥을 먹은 사람들이 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만족도조사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따로 접근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할 수 있게 하였다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253740" y="4015054"/>
            <a:ext cx="6115056" cy="500296"/>
          </a:xfrm>
          <a:prstGeom prst="wedgeRoundRectCallout">
            <a:avLst>
              <a:gd name="adj1" fmla="val -54222"/>
              <a:gd name="adj2" fmla="val 32812"/>
              <a:gd name="adj3" fmla="val 16667"/>
            </a:avLst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ko-KR" altLang="en-US" sz="1400" dirty="0">
                <a:solidFill>
                  <a:srgbClr val="2E3350"/>
                </a:solidFill>
              </a:rPr>
              <a:t>메뉴 조회를 할 때 사용자가 </a:t>
            </a:r>
            <a:r>
              <a:rPr lang="ko-KR" altLang="en-US" sz="1400" dirty="0">
                <a:solidFill>
                  <a:srgbClr val="2E33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원하는 대로 정렬</a:t>
            </a:r>
            <a:r>
              <a:rPr lang="ko-KR" altLang="en-US" sz="1400" dirty="0">
                <a:solidFill>
                  <a:srgbClr val="2E3350"/>
                </a:solidFill>
              </a:rPr>
              <a:t>을 할 수 있으면 좋겠다</a:t>
            </a:r>
            <a:r>
              <a:rPr lang="en-US" altLang="ko-KR" sz="1400" dirty="0">
                <a:solidFill>
                  <a:srgbClr val="2E3350"/>
                </a:solidFill>
              </a:rPr>
              <a:t>.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253740" y="2310497"/>
            <a:ext cx="6115056" cy="500296"/>
          </a:xfrm>
          <a:prstGeom prst="wedgeRoundRectCallout">
            <a:avLst>
              <a:gd name="adj1" fmla="val -54222"/>
              <a:gd name="adj2" fmla="val 32812"/>
              <a:gd name="adj3" fmla="val 16667"/>
            </a:avLst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ko-KR" altLang="en-US" sz="1400" dirty="0">
                <a:solidFill>
                  <a:srgbClr val="2E3350"/>
                </a:solidFill>
              </a:rPr>
              <a:t>밥을 </a:t>
            </a:r>
            <a:r>
              <a:rPr lang="ko-KR" altLang="en-US" sz="1400" dirty="0">
                <a:solidFill>
                  <a:srgbClr val="2E33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먹은 사람만 만족도조사</a:t>
            </a:r>
            <a:r>
              <a:rPr lang="ko-KR" altLang="en-US" sz="1400" dirty="0">
                <a:solidFill>
                  <a:srgbClr val="2E3350"/>
                </a:solidFill>
              </a:rPr>
              <a:t>를 할 수 있었으면 좋겠다</a:t>
            </a:r>
            <a:r>
              <a:rPr lang="en-US" altLang="ko-KR" sz="1400" dirty="0">
                <a:solidFill>
                  <a:srgbClr val="2E3350"/>
                </a:solidFill>
              </a:rPr>
              <a:t>.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096000" y="4679443"/>
            <a:ext cx="5461000" cy="771010"/>
          </a:xfrm>
          <a:prstGeom prst="wedgeRoundRectCallout">
            <a:avLst>
              <a:gd name="adj1" fmla="val 54397"/>
              <a:gd name="adj2" fmla="val 30273"/>
              <a:gd name="adj3" fmla="val 16667"/>
            </a:avLst>
          </a:prstGeom>
          <a:solidFill>
            <a:srgbClr val="24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구현 방법에 대해서 논의해 볼 예정이다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579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업데이트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사용자가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/>
              <a:t>결과 확인을 끝내면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값을 입력하여 초기 화면</a:t>
            </a:r>
            <a:r>
              <a:rPr lang="ko-KR" altLang="en-US" dirty="0"/>
              <a:t>으로 돌아갈 수 있게 하였다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프로그램 종료는 별도의 메뉴로 구분했다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피드백 외 업데이트</a:t>
            </a:r>
            <a:endParaRPr lang="ko-KR" altLang="en-US" spc="-3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3322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플로우차트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94913D-A7E9-47A0-B5B2-5215FF59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8993B68-9481-48E2-9EA6-33632DC38D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17</a:t>
            </a:fld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0" b="3463"/>
          <a:stretch/>
        </p:blipFill>
        <p:spPr>
          <a:xfrm>
            <a:off x="2711912" y="1408872"/>
            <a:ext cx="9480088" cy="474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6A2ADFA-92CA-4BAB-BFEF-462A07D4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59F70B9-B2C1-4D76-A8BC-B7F443DB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32FBA71-D91A-40DC-9CEB-C4663FD27C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18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13567C-5A0D-4697-AC87-4102570EBDF0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01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EFE52-DE14-4E62-83BD-3CC6F8B1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47DB9-54C9-4232-8C01-9C015DBF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72FC6D-EE15-4624-B6DC-06E705B0595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13567C-5A0D-4697-AC87-4102570EBDF0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8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2751849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2E3350">
                  <a:lumMod val="10000"/>
                  <a:lumOff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3367798" y="3268184"/>
            <a:ext cx="1509486" cy="584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rgbClr val="2E3350"/>
                </a:solidFill>
                <a:latin typeface="+mj-ea"/>
              </a:rPr>
              <a:t>목차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6852478" y="1843075"/>
            <a:ext cx="1269" cy="39754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8404" y="2269145"/>
            <a:ext cx="31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en-US" altLang="ko-KR" sz="1800" dirty="0">
                <a:solidFill>
                  <a:srgbClr val="2E3350"/>
                </a:solidFill>
              </a:rPr>
              <a:t>SW</a:t>
            </a:r>
            <a:r>
              <a:rPr lang="ko-KR" altLang="en-US" sz="1800" dirty="0">
                <a:solidFill>
                  <a:srgbClr val="2E3350"/>
                </a:solidFill>
              </a:rPr>
              <a:t>요구사항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32" y="3179241"/>
            <a:ext cx="651566" cy="82115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76054" y="660791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0" dirty="0">
                <a:solidFill>
                  <a:srgbClr val="545668"/>
                </a:solidFill>
                <a:latin typeface="+mj-ea"/>
              </a:rPr>
              <a:t>소프트웨어 보안 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10048038" y="660790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spc="0" dirty="0">
                <a:solidFill>
                  <a:srgbClr val="545668"/>
                </a:solidFill>
                <a:latin typeface="+mn-ea"/>
              </a:rPr>
              <a:t>2021</a:t>
            </a:r>
            <a:r>
              <a:rPr lang="ko-KR" altLang="en-US" sz="1400" spc="0" dirty="0">
                <a:solidFill>
                  <a:srgbClr val="545668"/>
                </a:solidFill>
                <a:latin typeface="+mn-ea"/>
              </a:rPr>
              <a:t>년 </a:t>
            </a:r>
            <a:r>
              <a:rPr lang="en-US" altLang="ko-KR" sz="1400" spc="0" dirty="0">
                <a:solidFill>
                  <a:srgbClr val="545668"/>
                </a:solidFill>
                <a:latin typeface="+mn-ea"/>
              </a:rPr>
              <a:t>2</a:t>
            </a:r>
            <a:r>
              <a:rPr lang="ko-KR" altLang="en-US" sz="1400" spc="0" dirty="0">
                <a:solidFill>
                  <a:srgbClr val="545668"/>
                </a:solidFill>
                <a:latin typeface="+mn-ea"/>
              </a:rPr>
              <a:t>학기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716232" y="783771"/>
            <a:ext cx="67797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1E198E-BE45-4FCA-A595-BB87928918EC}"/>
              </a:ext>
            </a:extLst>
          </p:cNvPr>
          <p:cNvSpPr txBox="1"/>
          <p:nvPr/>
        </p:nvSpPr>
        <p:spPr>
          <a:xfrm>
            <a:off x="7238404" y="2841770"/>
            <a:ext cx="31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sz="1800" dirty="0">
                <a:solidFill>
                  <a:srgbClr val="2E3350"/>
                </a:solidFill>
              </a:rPr>
              <a:t>피드백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1184F3-AE76-4A40-BC87-ACFFC5E5A7CA}"/>
              </a:ext>
            </a:extLst>
          </p:cNvPr>
          <p:cNvSpPr txBox="1"/>
          <p:nvPr/>
        </p:nvSpPr>
        <p:spPr>
          <a:xfrm>
            <a:off x="7238404" y="3414395"/>
            <a:ext cx="31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sz="1800" dirty="0">
                <a:solidFill>
                  <a:srgbClr val="2E3350"/>
                </a:solidFill>
              </a:rPr>
              <a:t>최종 코드 구성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1DB81B-8523-4D4E-9A92-31F509AFD67C}"/>
              </a:ext>
            </a:extLst>
          </p:cNvPr>
          <p:cNvSpPr txBox="1"/>
          <p:nvPr/>
        </p:nvSpPr>
        <p:spPr>
          <a:xfrm>
            <a:off x="7238404" y="3987020"/>
            <a:ext cx="31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sz="1800" dirty="0">
                <a:solidFill>
                  <a:srgbClr val="2E3350"/>
                </a:solidFill>
              </a:rPr>
              <a:t>시스템 테스트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C3840B-9F15-4A9B-A9F4-F73F636BE488}"/>
              </a:ext>
            </a:extLst>
          </p:cNvPr>
          <p:cNvSpPr txBox="1"/>
          <p:nvPr/>
        </p:nvSpPr>
        <p:spPr>
          <a:xfrm>
            <a:off x="7238404" y="4559645"/>
            <a:ext cx="31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sz="1800" dirty="0">
                <a:solidFill>
                  <a:srgbClr val="2E3350"/>
                </a:solidFill>
              </a:rPr>
              <a:t>시스템 모델링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751C65-0A2F-426B-9233-F3CA364BB1D6}"/>
              </a:ext>
            </a:extLst>
          </p:cNvPr>
          <p:cNvSpPr txBox="1"/>
          <p:nvPr/>
        </p:nvSpPr>
        <p:spPr>
          <a:xfrm>
            <a:off x="7238404" y="5132270"/>
            <a:ext cx="31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sz="1800" dirty="0">
                <a:solidFill>
                  <a:srgbClr val="2E3350"/>
                </a:solidFill>
              </a:rPr>
              <a:t>시스템 신뢰성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B71D41-C7EF-4DC1-9A25-DD5D0ED4CF4E}"/>
              </a:ext>
            </a:extLst>
          </p:cNvPr>
          <p:cNvSpPr txBox="1"/>
          <p:nvPr/>
        </p:nvSpPr>
        <p:spPr>
          <a:xfrm>
            <a:off x="7238404" y="5704897"/>
            <a:ext cx="31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sz="1800" dirty="0">
                <a:solidFill>
                  <a:srgbClr val="2E3350"/>
                </a:solidFill>
              </a:rPr>
              <a:t>프로그램 시연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033A76-9A05-49E2-B05C-9172A5E2888A}"/>
              </a:ext>
            </a:extLst>
          </p:cNvPr>
          <p:cNvSpPr/>
          <p:nvPr/>
        </p:nvSpPr>
        <p:spPr>
          <a:xfrm>
            <a:off x="6821644" y="1816969"/>
            <a:ext cx="64217" cy="64217"/>
          </a:xfrm>
          <a:prstGeom prst="rect">
            <a:avLst/>
          </a:prstGeom>
          <a:solidFill>
            <a:srgbClr val="147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625B8C-3678-49EC-8A26-4A7C0EF36D2A}"/>
              </a:ext>
            </a:extLst>
          </p:cNvPr>
          <p:cNvSpPr/>
          <p:nvPr/>
        </p:nvSpPr>
        <p:spPr>
          <a:xfrm>
            <a:off x="6821643" y="2960271"/>
            <a:ext cx="64217" cy="64217"/>
          </a:xfrm>
          <a:prstGeom prst="rect">
            <a:avLst/>
          </a:prstGeom>
          <a:solidFill>
            <a:srgbClr val="1F8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27DE42-0EC9-452E-B17C-E0F974397160}"/>
              </a:ext>
            </a:extLst>
          </p:cNvPr>
          <p:cNvSpPr/>
          <p:nvPr/>
        </p:nvSpPr>
        <p:spPr>
          <a:xfrm>
            <a:off x="6821642" y="3531922"/>
            <a:ext cx="64217" cy="64217"/>
          </a:xfrm>
          <a:prstGeom prst="rect">
            <a:avLst/>
          </a:prstGeom>
          <a:solidFill>
            <a:srgbClr val="249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AD2852-6683-4702-ADB3-A2C1D69C4C08}"/>
              </a:ext>
            </a:extLst>
          </p:cNvPr>
          <p:cNvSpPr/>
          <p:nvPr/>
        </p:nvSpPr>
        <p:spPr>
          <a:xfrm>
            <a:off x="6821641" y="4103573"/>
            <a:ext cx="64217" cy="64217"/>
          </a:xfrm>
          <a:prstGeom prst="rect">
            <a:avLst/>
          </a:prstGeom>
          <a:solidFill>
            <a:srgbClr val="2AA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E27EF4-2D2D-4450-9E6B-FF164FFD5BA5}"/>
              </a:ext>
            </a:extLst>
          </p:cNvPr>
          <p:cNvSpPr/>
          <p:nvPr/>
        </p:nvSpPr>
        <p:spPr>
          <a:xfrm>
            <a:off x="6821640" y="4675224"/>
            <a:ext cx="64217" cy="64217"/>
          </a:xfrm>
          <a:prstGeom prst="rect">
            <a:avLst/>
          </a:prstGeom>
          <a:solidFill>
            <a:srgbClr val="2F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C06BA34-7C05-4A5D-8A6D-F4E451426849}"/>
              </a:ext>
            </a:extLst>
          </p:cNvPr>
          <p:cNvSpPr/>
          <p:nvPr/>
        </p:nvSpPr>
        <p:spPr>
          <a:xfrm>
            <a:off x="6821639" y="5246875"/>
            <a:ext cx="64217" cy="64217"/>
          </a:xfrm>
          <a:prstGeom prst="rect">
            <a:avLst/>
          </a:prstGeom>
          <a:solidFill>
            <a:srgbClr val="2F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EB5E790-9A02-4040-9C47-F5B2B5D2FADE}"/>
              </a:ext>
            </a:extLst>
          </p:cNvPr>
          <p:cNvSpPr/>
          <p:nvPr/>
        </p:nvSpPr>
        <p:spPr>
          <a:xfrm>
            <a:off x="6821639" y="5818529"/>
            <a:ext cx="64217" cy="64217"/>
          </a:xfrm>
          <a:prstGeom prst="rect">
            <a:avLst/>
          </a:prstGeom>
          <a:solidFill>
            <a:srgbClr val="36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CF3138-CBBE-4DEB-B10C-A1AC7F56900A}"/>
              </a:ext>
            </a:extLst>
          </p:cNvPr>
          <p:cNvSpPr txBox="1"/>
          <p:nvPr/>
        </p:nvSpPr>
        <p:spPr>
          <a:xfrm>
            <a:off x="7238404" y="1696520"/>
            <a:ext cx="31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6871A8"/>
                </a:solidFill>
              </a:defRPr>
            </a:lvl1pPr>
          </a:lstStyle>
          <a:p>
            <a:pPr lvl="0"/>
            <a:r>
              <a:rPr lang="ko-KR" altLang="en-US" sz="1800" dirty="0">
                <a:solidFill>
                  <a:srgbClr val="2E3350"/>
                </a:solidFill>
              </a:rPr>
              <a:t>개요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B42B561-E47E-479B-992D-BD5638B4E738}"/>
              </a:ext>
            </a:extLst>
          </p:cNvPr>
          <p:cNvSpPr/>
          <p:nvPr/>
        </p:nvSpPr>
        <p:spPr>
          <a:xfrm>
            <a:off x="6821639" y="2388620"/>
            <a:ext cx="64217" cy="64217"/>
          </a:xfrm>
          <a:prstGeom prst="rect">
            <a:avLst/>
          </a:prstGeom>
          <a:solidFill>
            <a:srgbClr val="1F8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0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520B069-9E6C-41E8-927D-337CEC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977CDA7-C8AF-4FA6-A3FD-0AB115D6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34D4EF7-51A2-4DC1-9D22-AE32342D111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20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13567C-5A0D-4697-AC87-4102570EBDF0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78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656E-A93C-4F9D-AB77-6CB535F3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신뢰성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C7FA6-3F8B-48DA-824A-1235148DB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CC75F-6101-4053-AC14-A63964C1A51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21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13567C-5A0D-4697-AC87-4102570EBDF0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8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AAEB9FD-2DB6-46C8-80D7-885C18E4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시연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B6798D6-4F33-457E-8FEE-B727A0AB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DF3518C-2842-45BB-B79C-46A37D86E3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09A554-71E4-4DBF-BA5C-538D7E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22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13567C-5A0D-4697-AC87-4102570EBDF0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77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74116" y="3054599"/>
            <a:ext cx="2728070" cy="794858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+mj-ea"/>
              </a:rPr>
              <a:t>감사합니다</a:t>
            </a:r>
            <a:r>
              <a:rPr lang="en-US" altLang="ko-KR" sz="4400" dirty="0">
                <a:latin typeface="+mj-ea"/>
              </a:rPr>
              <a:t>.</a:t>
            </a:r>
            <a:endParaRPr lang="ko-KR" altLang="en-US" sz="4400" dirty="0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02186" y="3056975"/>
            <a:ext cx="136525" cy="136525"/>
          </a:xfrm>
          <a:prstGeom prst="rect">
            <a:avLst/>
          </a:prstGeom>
          <a:noFill/>
          <a:ln w="317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76" y="3054599"/>
            <a:ext cx="743284" cy="936741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976054" y="660791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0" dirty="0">
                <a:solidFill>
                  <a:srgbClr val="545668"/>
                </a:solidFill>
                <a:latin typeface="+mj-ea"/>
              </a:rPr>
              <a:t>소프트웨어 보안 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10048038" y="660790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2021</a:t>
            </a:r>
            <a:r>
              <a:rPr lang="ko-KR" altLang="en-US" sz="14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4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학기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976054" y="6262167"/>
            <a:ext cx="1440510" cy="320808"/>
          </a:xfrm>
          <a:prstGeom prst="roundRect">
            <a:avLst>
              <a:gd name="adj" fmla="val 8955"/>
            </a:avLst>
          </a:prstGeom>
          <a:solidFill>
            <a:srgbClr val="97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2716232" y="783771"/>
            <a:ext cx="67797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5122" y="1449856"/>
            <a:ext cx="3371415" cy="41962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70" y="1449856"/>
            <a:ext cx="3371415" cy="4196200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2844357" y="6262167"/>
            <a:ext cx="8735539" cy="378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800" kern="1200" spc="-150">
                <a:solidFill>
                  <a:srgbClr val="2E335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20165196 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김현진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20183907 </a:t>
            </a:r>
            <a:r>
              <a:rPr lang="ko-KR" altLang="en-US" sz="1200" spc="0" dirty="0" err="1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모예림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20184887 </a:t>
            </a:r>
            <a:r>
              <a:rPr lang="ko-KR" altLang="en-US" sz="1200" spc="0" dirty="0" err="1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박지균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20164028 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이종원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　</a:t>
            </a:r>
            <a:r>
              <a:rPr lang="en-US" altLang="ko-KR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20173595 </a:t>
            </a:r>
            <a:r>
              <a:rPr lang="ko-KR" altLang="en-US" sz="1200" spc="0" dirty="0">
                <a:solidFill>
                  <a:srgbClr val="54566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임태균</a:t>
            </a:r>
            <a:endParaRPr lang="en-US" altLang="ko-KR" sz="1200" spc="0" dirty="0">
              <a:solidFill>
                <a:srgbClr val="54566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 spc="0" dirty="0">
              <a:solidFill>
                <a:srgbClr val="54566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06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FC038E88-A54D-4A81-BE5B-5DB17B19F5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/>
              <a:t>중앙대학교 학식 </a:t>
            </a:r>
            <a:r>
              <a:rPr lang="ko-KR" altLang="en-US" dirty="0" err="1"/>
              <a:t>알리미</a:t>
            </a:r>
            <a:r>
              <a:rPr lang="ko-KR" altLang="en-US" dirty="0"/>
              <a:t> 시스템</a:t>
            </a: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3</a:t>
            </a:fld>
            <a:endParaRPr lang="en-US" altLang="ko-KR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7596997" y="5771701"/>
            <a:ext cx="3676650" cy="311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6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altLang="ko-KR" sz="1400" dirty="0"/>
              <a:t>* </a:t>
            </a:r>
            <a:r>
              <a:rPr lang="ko-KR" altLang="en-US" sz="1400" dirty="0"/>
              <a:t>중앙대학교 </a:t>
            </a:r>
            <a:r>
              <a:rPr lang="ko-KR" altLang="en-US" sz="1400" dirty="0" err="1"/>
              <a:t>포털에</a:t>
            </a:r>
            <a:r>
              <a:rPr lang="ko-KR" altLang="en-US" sz="1400" dirty="0"/>
              <a:t> 있는 </a:t>
            </a:r>
            <a:r>
              <a:rPr lang="en-US" altLang="ko-KR" sz="1400" dirty="0"/>
              <a:t>&lt;</a:t>
            </a:r>
            <a:r>
              <a:rPr lang="ko-KR" altLang="en-US" sz="1400" dirty="0" err="1"/>
              <a:t>챗봇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찰리</a:t>
            </a:r>
            <a:r>
              <a:rPr lang="en-US" altLang="ko-KR" sz="1400" dirty="0"/>
              <a:t>&gt; </a:t>
            </a:r>
            <a:r>
              <a:rPr lang="ko-KR" altLang="en-US" sz="1400" dirty="0"/>
              <a:t>를 참고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493437" y="2761194"/>
            <a:ext cx="3676650" cy="400050"/>
          </a:xfrm>
          <a:prstGeom prst="roundRect">
            <a:avLst/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2E3350"/>
                </a:solidFill>
              </a:rPr>
              <a:t>오늘의 학식 메뉴 알림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493437" y="3240312"/>
            <a:ext cx="3676650" cy="400050"/>
          </a:xfrm>
          <a:prstGeom prst="roundRect">
            <a:avLst/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2E3350"/>
                </a:solidFill>
              </a:rPr>
              <a:t>메뉴별</a:t>
            </a:r>
            <a:r>
              <a:rPr lang="ko-KR" altLang="en-US" sz="1400" dirty="0">
                <a:solidFill>
                  <a:srgbClr val="2E3350"/>
                </a:solidFill>
              </a:rPr>
              <a:t> 만족도 조사 실시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93437" y="3719430"/>
            <a:ext cx="3676650" cy="400050"/>
          </a:xfrm>
          <a:prstGeom prst="roundRect">
            <a:avLst/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2E3350"/>
                </a:solidFill>
              </a:rPr>
              <a:t>메뉴 랭킹 제공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93437" y="4198548"/>
            <a:ext cx="3676650" cy="400050"/>
          </a:xfrm>
          <a:prstGeom prst="roundRect">
            <a:avLst/>
          </a:prstGeom>
          <a:solidFill>
            <a:srgbClr val="DF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2E3350"/>
                </a:solidFill>
              </a:rPr>
              <a:t>식당 운영시간 등 정보 제공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4B20F0-30A5-4972-AF23-FBD44CF2C73E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id="{0EDFD160-5869-4832-B1DB-E18AB2143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602" b="4111"/>
          <a:stretch/>
        </p:blipFill>
        <p:spPr>
          <a:xfrm>
            <a:off x="7747664" y="2069223"/>
            <a:ext cx="3375317" cy="3700463"/>
          </a:xfrm>
          <a:prstGeom prst="rect">
            <a:avLst/>
          </a:prstGeom>
          <a:ln w="6350">
            <a:solidFill>
              <a:srgbClr val="9DA3C7"/>
            </a:solidFill>
          </a:ln>
        </p:spPr>
      </p:pic>
    </p:spTree>
    <p:extLst>
      <p:ext uri="{BB962C8B-B14F-4D97-AF65-F5344CB8AC3E}">
        <p14:creationId xmlns:p14="http://schemas.microsoft.com/office/powerpoint/2010/main" val="332967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및 시스템 요구사항</a:t>
            </a: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4</a:t>
            </a:fld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3F22F9-EDAE-4568-8132-1483AECEAA19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84DA1C93-C805-45B2-AEFC-993426732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8980" y="2129674"/>
            <a:ext cx="8204820" cy="594054"/>
          </a:xfrm>
        </p:spPr>
        <p:txBody>
          <a:bodyPr>
            <a:noAutofit/>
          </a:bodyPr>
          <a:lstStyle/>
          <a:p>
            <a:pPr defTabSz="252000"/>
            <a:r>
              <a:rPr lang="en-US" altLang="ko-KR" sz="1400" dirty="0"/>
              <a:t>&lt;</a:t>
            </a:r>
            <a:r>
              <a:rPr lang="ko-KR" altLang="en-US" sz="1400" dirty="0"/>
              <a:t>학식 </a:t>
            </a:r>
            <a:r>
              <a:rPr lang="ko-KR" altLang="en-US" sz="1400" dirty="0" err="1"/>
              <a:t>알리미</a:t>
            </a:r>
            <a:r>
              <a:rPr lang="ko-KR" altLang="en-US" sz="1400" dirty="0"/>
              <a:t> 시스템</a:t>
            </a:r>
            <a:r>
              <a:rPr lang="en-US" altLang="ko-KR" sz="1400" dirty="0"/>
              <a:t>&gt;</a:t>
            </a:r>
            <a:r>
              <a:rPr lang="ko-KR" altLang="en-US" sz="1400" dirty="0"/>
              <a:t>은 캠퍼스와 </a:t>
            </a:r>
            <a:r>
              <a:rPr lang="ko-KR" altLang="en-US" sz="1400" dirty="0" err="1"/>
              <a:t>식당별로</a:t>
            </a:r>
            <a:r>
              <a:rPr lang="ko-KR" altLang="en-US" sz="1400" dirty="0"/>
              <a:t> 그 날의 학식 메뉴를 알려주고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메뉴별로</a:t>
            </a:r>
            <a:r>
              <a:rPr lang="ko-KR" altLang="en-US" sz="1400" dirty="0"/>
              <a:t> 만족도조사를 실시하고 </a:t>
            </a:r>
            <a:endParaRPr lang="en-US" altLang="ko-KR" sz="1400" dirty="0"/>
          </a:p>
          <a:p>
            <a:pPr marL="0" indent="0" defTabSz="25200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랭킹을 매겨 제공함으로써 이용자의 선택을 돕는다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9" name="내용 개체 틀 5">
            <a:extLst>
              <a:ext uri="{FF2B5EF4-FFF2-40B4-BE49-F238E27FC236}">
                <a16:creationId xmlns:a16="http://schemas.microsoft.com/office/drawing/2014/main" id="{DBD502BC-1F60-470B-B0BD-BB061CB219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53740" y="1685431"/>
            <a:ext cx="8100060" cy="4608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pc="-30" dirty="0"/>
              <a:t>사용자 요구사항</a:t>
            </a:r>
          </a:p>
        </p:txBody>
      </p:sp>
      <p:sp>
        <p:nvSpPr>
          <p:cNvPr id="20" name="내용 개체 틀 4">
            <a:extLst>
              <a:ext uri="{FF2B5EF4-FFF2-40B4-BE49-F238E27FC236}">
                <a16:creationId xmlns:a16="http://schemas.microsoft.com/office/drawing/2014/main" id="{EC20D2D0-2AC8-4CE4-B457-221DE1D41A73}"/>
              </a:ext>
            </a:extLst>
          </p:cNvPr>
          <p:cNvSpPr txBox="1">
            <a:spLocks/>
          </p:cNvSpPr>
          <p:nvPr/>
        </p:nvSpPr>
        <p:spPr>
          <a:xfrm>
            <a:off x="3152780" y="3527565"/>
            <a:ext cx="8048620" cy="432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25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4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spc="-30" baseline="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spc="-30" baseline="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ko-KR" dirty="0"/>
              <a:t>캠퍼스</a:t>
            </a:r>
            <a:r>
              <a:rPr lang="en-US" altLang="ko-KR" dirty="0"/>
              <a:t>, </a:t>
            </a:r>
            <a:r>
              <a:rPr lang="ko-KR" altLang="ko-KR" dirty="0"/>
              <a:t>시간대를 구분하여</a:t>
            </a:r>
            <a:r>
              <a:rPr lang="en-US" altLang="ko-KR" dirty="0"/>
              <a:t> </a:t>
            </a:r>
            <a:r>
              <a:rPr lang="ko-KR" altLang="en-US" dirty="0"/>
              <a:t>식당별로</a:t>
            </a:r>
            <a:r>
              <a:rPr lang="ko-KR" altLang="ko-KR" dirty="0"/>
              <a:t> 메뉴 정보를 제공해야 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칼로리나 가격 등의 추가 정보를 동시에 표기해야 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단순한 만족도조사를 실시하여</a:t>
            </a:r>
            <a:r>
              <a:rPr lang="en-US" altLang="ko-KR" dirty="0"/>
              <a:t>, </a:t>
            </a:r>
            <a:r>
              <a:rPr lang="ko-KR" altLang="ko-KR" dirty="0"/>
              <a:t>그 결과가 랭킹에 반영될 수 있도록 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식당 위치 및 운영시간 등의 </a:t>
            </a:r>
            <a:r>
              <a:rPr lang="ko-KR" altLang="en-US" dirty="0"/>
              <a:t>정보</a:t>
            </a:r>
            <a:r>
              <a:rPr lang="ko-KR" altLang="ko-KR" dirty="0"/>
              <a:t>를 알려줘야 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메뉴 데이터베이스를 분리하여 따로 관리할 수 있도록 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관리자 모드를 두어 요일</a:t>
            </a:r>
            <a:r>
              <a:rPr lang="en-US" altLang="ko-KR" dirty="0"/>
              <a:t>, </a:t>
            </a:r>
            <a:r>
              <a:rPr lang="ko-KR" altLang="ko-KR" dirty="0"/>
              <a:t>메뉴</a:t>
            </a:r>
            <a:r>
              <a:rPr lang="en-US" altLang="ko-KR" dirty="0"/>
              <a:t>, </a:t>
            </a:r>
            <a:r>
              <a:rPr lang="ko-KR" altLang="ko-KR" dirty="0"/>
              <a:t>식당정보 등을 수정할 수 있게 해야 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21" name="내용 개체 틀 5">
            <a:extLst>
              <a:ext uri="{FF2B5EF4-FFF2-40B4-BE49-F238E27FC236}">
                <a16:creationId xmlns:a16="http://schemas.microsoft.com/office/drawing/2014/main" id="{38C9A9D7-D83F-4001-8191-4432948EF203}"/>
              </a:ext>
            </a:extLst>
          </p:cNvPr>
          <p:cNvSpPr txBox="1">
            <a:spLocks/>
          </p:cNvSpPr>
          <p:nvPr/>
        </p:nvSpPr>
        <p:spPr>
          <a:xfrm>
            <a:off x="3253740" y="3068388"/>
            <a:ext cx="5909316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pc="-30" dirty="0"/>
              <a:t>시스템 요구사항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3DB128-D1B7-4CE1-8AE3-DA85CE171996}"/>
              </a:ext>
            </a:extLst>
          </p:cNvPr>
          <p:cNvSpPr/>
          <p:nvPr/>
        </p:nvSpPr>
        <p:spPr>
          <a:xfrm>
            <a:off x="3148980" y="3240207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7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/</a:t>
            </a:r>
            <a:r>
              <a:rPr lang="ko-KR" altLang="en-US" dirty="0"/>
              <a:t>비기능적 요구사항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DD98C0D-A319-41E1-8161-0DD93581559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기능적 요구사항</a:t>
            </a: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5</a:t>
            </a:fld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3F22F9-EDAE-4568-8132-1483AECEAA19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DC07ECCE-F3F0-46BC-A30D-62667E72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8980" y="2147714"/>
            <a:ext cx="8204820" cy="766842"/>
          </a:xfrm>
        </p:spPr>
        <p:txBody>
          <a:bodyPr vert="horz" lIns="91440" tIns="45720" rIns="91440" bIns="45720" rtlCol="0">
            <a:noAutofit/>
          </a:bodyPr>
          <a:lstStyle/>
          <a:p>
            <a:pPr defTabSz="252000"/>
            <a:r>
              <a:rPr lang="ko-KR" altLang="ko-KR" sz="1400" dirty="0"/>
              <a:t>배열을 사용하여 랭킹을 </a:t>
            </a:r>
            <a:r>
              <a:rPr lang="ko-KR" altLang="ko-KR" sz="1400" dirty="0" err="1"/>
              <a:t>누적시키고</a:t>
            </a:r>
            <a:r>
              <a:rPr lang="ko-KR" altLang="ko-KR" sz="1400" dirty="0"/>
              <a:t> 사용자에게 보여줘야 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defTabSz="252000"/>
            <a:r>
              <a:rPr lang="ko-KR" altLang="ko-KR" sz="1400" dirty="0"/>
              <a:t>단순한 숫자 버튼을 활용하여 다음 단계로 넘어갈 수 있게 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defTabSz="252000"/>
            <a:r>
              <a:rPr lang="ko-KR" altLang="ko-KR" sz="1400" dirty="0"/>
              <a:t>이용자가 지정된 값 이외의 숫자를 입력했을 때는 다시 입력하게 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defTabSz="252000"/>
            <a:r>
              <a:rPr lang="ko-KR" altLang="ko-KR" sz="1400" dirty="0"/>
              <a:t>초기 화면에 각 메뉴들을 분리하여 원하는 항목에 바로 접근할 수 있게 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defTabSz="252000"/>
            <a:r>
              <a:rPr lang="ko-KR" altLang="ko-KR" sz="1400" dirty="0"/>
              <a:t>초기 화면에서 특수 코드를 입력하면 관리자 모드에 접근할 수 있게 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defTabSz="252000"/>
            <a:r>
              <a:rPr lang="ko-KR" altLang="ko-KR" sz="1400" dirty="0"/>
              <a:t>분리된 메뉴 데이터베이스에 정보들과 만족도 점수를 저장할 수 있게 한다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92F4733E-8690-45C4-B2F4-80CA71532D90}"/>
              </a:ext>
            </a:extLst>
          </p:cNvPr>
          <p:cNvSpPr txBox="1">
            <a:spLocks/>
          </p:cNvSpPr>
          <p:nvPr/>
        </p:nvSpPr>
        <p:spPr>
          <a:xfrm>
            <a:off x="3152780" y="4838205"/>
            <a:ext cx="8048620" cy="432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 defTabSz="25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spc="-30" baseline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spc="-30" baseline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spc="-30" baseline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spc="-30" baseline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spc="-30" baseline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랭킹에 차등을 부여하여 이용자들의 선택에 도움을 </a:t>
            </a:r>
            <a:r>
              <a:rPr lang="ko-KR" altLang="en-US"/>
              <a:t>주도록 한다</a:t>
            </a:r>
            <a:r>
              <a:rPr lang="en-US" altLang="ko-KR" dirty="0"/>
              <a:t>.</a:t>
            </a:r>
          </a:p>
          <a:p>
            <a:r>
              <a:rPr lang="ko-KR" altLang="ko-KR" dirty="0"/>
              <a:t>이용자들에게 빠르고 간편하다는 인상을 </a:t>
            </a:r>
            <a:r>
              <a:rPr lang="ko-KR" altLang="ko-KR"/>
              <a:t>주도록 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2317C4EE-60E2-4C02-8272-C8515DFF2206}"/>
              </a:ext>
            </a:extLst>
          </p:cNvPr>
          <p:cNvSpPr txBox="1">
            <a:spLocks/>
          </p:cNvSpPr>
          <p:nvPr/>
        </p:nvSpPr>
        <p:spPr>
          <a:xfrm>
            <a:off x="3253740" y="4379028"/>
            <a:ext cx="5909316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9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pc="-30" dirty="0"/>
              <a:t>비기능적 요구사항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100611-6BCA-4F55-B52C-D4C79BB4F26F}"/>
              </a:ext>
            </a:extLst>
          </p:cNvPr>
          <p:cNvSpPr/>
          <p:nvPr/>
        </p:nvSpPr>
        <p:spPr>
          <a:xfrm>
            <a:off x="3148980" y="4550847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12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스토리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DD98C0D-A319-41E1-8161-0DD93581559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학생 </a:t>
            </a:r>
            <a:r>
              <a:rPr lang="en-US" altLang="ko-KR" dirty="0"/>
              <a:t>1 – </a:t>
            </a:r>
            <a:r>
              <a:rPr lang="ko-KR" altLang="en-US" dirty="0"/>
              <a:t>서울캠퍼스의 </a:t>
            </a:r>
            <a:r>
              <a:rPr lang="ko-KR" altLang="en-US" dirty="0" err="1"/>
              <a:t>푸앙이</a:t>
            </a:r>
            <a:endParaRPr lang="ko-KR" altLang="en-US" dirty="0"/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6</a:t>
            </a:fld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3F22F9-EDAE-4568-8132-1483AECEAA19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 descr="중앙대학교 마스코트 청룡 푸앙 : 네이버 블로그">
            <a:extLst>
              <a:ext uri="{FF2B5EF4-FFF2-40B4-BE49-F238E27FC236}">
                <a16:creationId xmlns:a16="http://schemas.microsoft.com/office/drawing/2014/main" id="{AC949826-CCCC-4E62-AC50-68AC8B58A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34" y="2611826"/>
            <a:ext cx="1001767" cy="131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모서리가 둥근 사각형 설명선 7">
            <a:extLst>
              <a:ext uri="{FF2B5EF4-FFF2-40B4-BE49-F238E27FC236}">
                <a16:creationId xmlns:a16="http://schemas.microsoft.com/office/drawing/2014/main" id="{99E66763-7CBC-4432-B4BF-BED7BF142414}"/>
              </a:ext>
            </a:extLst>
          </p:cNvPr>
          <p:cNvSpPr/>
          <p:nvPr/>
        </p:nvSpPr>
        <p:spPr>
          <a:xfrm>
            <a:off x="5126175" y="2823421"/>
            <a:ext cx="5684538" cy="445175"/>
          </a:xfrm>
          <a:prstGeom prst="wedgeRoundRectCallout">
            <a:avLst>
              <a:gd name="adj1" fmla="val -53666"/>
              <a:gd name="adj2" fmla="val -26135"/>
              <a:gd name="adj3" fmla="val 16667"/>
            </a:avLst>
          </a:prstGeom>
          <a:solidFill>
            <a:srgbClr val="1371E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20" dirty="0">
                <a:solidFill>
                  <a:srgbClr val="2E3350"/>
                </a:solidFill>
              </a:rPr>
              <a:t>오늘의 점심메뉴를 선택할 거야</a:t>
            </a:r>
            <a:r>
              <a:rPr lang="en-US" altLang="ko-KR" sz="1600" spc="-20" dirty="0">
                <a:solidFill>
                  <a:srgbClr val="2E3350"/>
                </a:solidFill>
              </a:rPr>
              <a:t>.</a:t>
            </a:r>
          </a:p>
        </p:txBody>
      </p:sp>
      <p:sp>
        <p:nvSpPr>
          <p:cNvPr id="28" name="모서리가 둥근 사각형 설명선 9">
            <a:extLst>
              <a:ext uri="{FF2B5EF4-FFF2-40B4-BE49-F238E27FC236}">
                <a16:creationId xmlns:a16="http://schemas.microsoft.com/office/drawing/2014/main" id="{3EBA86C9-2714-470C-9202-A1EA4AC1AB0D}"/>
              </a:ext>
            </a:extLst>
          </p:cNvPr>
          <p:cNvSpPr/>
          <p:nvPr/>
        </p:nvSpPr>
        <p:spPr>
          <a:xfrm>
            <a:off x="5126175" y="3376874"/>
            <a:ext cx="5684538" cy="445175"/>
          </a:xfrm>
          <a:prstGeom prst="wedgeRoundRectCallout">
            <a:avLst>
              <a:gd name="adj1" fmla="val -53666"/>
              <a:gd name="adj2" fmla="val -26135"/>
              <a:gd name="adj3" fmla="val 16667"/>
            </a:avLst>
          </a:prstGeom>
          <a:solidFill>
            <a:srgbClr val="1371E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20" dirty="0">
                <a:solidFill>
                  <a:srgbClr val="2E3350"/>
                </a:solidFill>
              </a:rPr>
              <a:t>다이어트 중이라</a:t>
            </a:r>
            <a:r>
              <a:rPr lang="en-US" altLang="ko-KR" sz="1600" spc="-20" dirty="0">
                <a:solidFill>
                  <a:srgbClr val="2E3350"/>
                </a:solidFill>
              </a:rPr>
              <a:t>, </a:t>
            </a:r>
            <a:r>
              <a:rPr lang="ko-KR" altLang="en-US" sz="1600" spc="-20" dirty="0" err="1">
                <a:solidFill>
                  <a:srgbClr val="2E3350"/>
                </a:solidFill>
              </a:rPr>
              <a:t>메뉴별</a:t>
            </a:r>
            <a:r>
              <a:rPr lang="ko-KR" altLang="en-US" sz="1600" spc="-20" dirty="0">
                <a:solidFill>
                  <a:srgbClr val="2E3350"/>
                </a:solidFill>
              </a:rPr>
              <a:t> 칼로리와 랭킹을 알고 싶어</a:t>
            </a:r>
            <a:r>
              <a:rPr lang="en-US" altLang="ko-KR" sz="1600" spc="-20" dirty="0">
                <a:solidFill>
                  <a:srgbClr val="2E3350"/>
                </a:solidFill>
              </a:rPr>
              <a:t>!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C9BE257-853B-4BF2-971A-9EA194BF33EC}"/>
              </a:ext>
            </a:extLst>
          </p:cNvPr>
          <p:cNvSpPr/>
          <p:nvPr/>
        </p:nvSpPr>
        <p:spPr>
          <a:xfrm>
            <a:off x="3965140" y="4351523"/>
            <a:ext cx="78740" cy="78740"/>
          </a:xfrm>
          <a:prstGeom prst="rect">
            <a:avLst/>
          </a:prstGeom>
          <a:solidFill>
            <a:srgbClr val="137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C68EC1-4CC7-4720-A3B2-CDA24C9D6EB1}"/>
              </a:ext>
            </a:extLst>
          </p:cNvPr>
          <p:cNvSpPr/>
          <p:nvPr/>
        </p:nvSpPr>
        <p:spPr>
          <a:xfrm>
            <a:off x="7342233" y="4351523"/>
            <a:ext cx="78740" cy="78740"/>
          </a:xfrm>
          <a:prstGeom prst="rect">
            <a:avLst/>
          </a:prstGeom>
          <a:solidFill>
            <a:srgbClr val="137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97AAF1-493B-4447-B304-C9D11AAD414D}"/>
              </a:ext>
            </a:extLst>
          </p:cNvPr>
          <p:cNvSpPr/>
          <p:nvPr/>
        </p:nvSpPr>
        <p:spPr>
          <a:xfrm>
            <a:off x="10672337" y="4321705"/>
            <a:ext cx="138376" cy="138376"/>
          </a:xfrm>
          <a:prstGeom prst="rect">
            <a:avLst/>
          </a:prstGeom>
          <a:solidFill>
            <a:srgbClr val="137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89FF2ED-7FF0-4FDF-8878-17FF003E4F17}"/>
              </a:ext>
            </a:extLst>
          </p:cNvPr>
          <p:cNvCxnSpPr>
            <a:stCxn id="29" idx="1"/>
            <a:endCxn id="31" idx="1"/>
          </p:cNvCxnSpPr>
          <p:nvPr/>
        </p:nvCxnSpPr>
        <p:spPr>
          <a:xfrm>
            <a:off x="3965140" y="4390893"/>
            <a:ext cx="6707197" cy="0"/>
          </a:xfrm>
          <a:prstGeom prst="line">
            <a:avLst/>
          </a:prstGeom>
          <a:ln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25061C2-DD10-4109-9C93-E6CB94C9FB31}"/>
              </a:ext>
            </a:extLst>
          </p:cNvPr>
          <p:cNvCxnSpPr/>
          <p:nvPr/>
        </p:nvCxnSpPr>
        <p:spPr>
          <a:xfrm>
            <a:off x="3996890" y="4032250"/>
            <a:ext cx="0" cy="358643"/>
          </a:xfrm>
          <a:prstGeom prst="line">
            <a:avLst/>
          </a:prstGeom>
          <a:ln>
            <a:solidFill>
              <a:srgbClr val="137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A46470-B380-4E21-8E46-29446DF8A059}"/>
              </a:ext>
            </a:extLst>
          </p:cNvPr>
          <p:cNvSpPr/>
          <p:nvPr/>
        </p:nvSpPr>
        <p:spPr>
          <a:xfrm>
            <a:off x="3710505" y="4900682"/>
            <a:ext cx="333375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008D04-B997-45AE-BE04-B214945E1F15}"/>
              </a:ext>
            </a:extLst>
          </p:cNvPr>
          <p:cNvSpPr/>
          <p:nvPr/>
        </p:nvSpPr>
        <p:spPr>
          <a:xfrm>
            <a:off x="4262091" y="4900682"/>
            <a:ext cx="1067147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627541-1281-463C-AB58-21FDC2E24085}"/>
              </a:ext>
            </a:extLst>
          </p:cNvPr>
          <p:cNvSpPr/>
          <p:nvPr/>
        </p:nvSpPr>
        <p:spPr>
          <a:xfrm>
            <a:off x="4560456" y="5171344"/>
            <a:ext cx="333375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27">
            <a:extLst>
              <a:ext uri="{FF2B5EF4-FFF2-40B4-BE49-F238E27FC236}">
                <a16:creationId xmlns:a16="http://schemas.microsoft.com/office/drawing/2014/main" id="{740C7D07-DA57-45A5-8E75-E5B3AA1C8E3C}"/>
              </a:ext>
            </a:extLst>
          </p:cNvPr>
          <p:cNvSpPr/>
          <p:nvPr/>
        </p:nvSpPr>
        <p:spPr>
          <a:xfrm>
            <a:off x="3581434" y="4523575"/>
            <a:ext cx="2291420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서울캠퍼스 중식의 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및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메뉴별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칼로리 조회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추가적으로 랭킹까지 조회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EC3C19-EA5E-483B-B3E4-CC76DEB827C2}"/>
              </a:ext>
            </a:extLst>
          </p:cNvPr>
          <p:cNvSpPr/>
          <p:nvPr/>
        </p:nvSpPr>
        <p:spPr>
          <a:xfrm>
            <a:off x="6754222" y="4900682"/>
            <a:ext cx="865777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26">
            <a:extLst>
              <a:ext uri="{FF2B5EF4-FFF2-40B4-BE49-F238E27FC236}">
                <a16:creationId xmlns:a16="http://schemas.microsoft.com/office/drawing/2014/main" id="{7DDD11C5-1ECD-4DA1-836B-2A8A3D31AD6A}"/>
              </a:ext>
            </a:extLst>
          </p:cNvPr>
          <p:cNvSpPr/>
          <p:nvPr/>
        </p:nvSpPr>
        <p:spPr>
          <a:xfrm>
            <a:off x="6235893" y="4523575"/>
            <a:ext cx="2291420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식사 이후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랭킹시스템의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만족도 조사 참여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59B70E-2CC0-483F-B871-619DD9F7B1A9}"/>
              </a:ext>
            </a:extLst>
          </p:cNvPr>
          <p:cNvSpPr/>
          <p:nvPr/>
        </p:nvSpPr>
        <p:spPr>
          <a:xfrm>
            <a:off x="8968104" y="4900682"/>
            <a:ext cx="1842609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29">
            <a:extLst>
              <a:ext uri="{FF2B5EF4-FFF2-40B4-BE49-F238E27FC236}">
                <a16:creationId xmlns:a16="http://schemas.microsoft.com/office/drawing/2014/main" id="{8B330124-ADAD-4288-B9D8-4E47121762BB}"/>
              </a:ext>
            </a:extLst>
          </p:cNvPr>
          <p:cNvSpPr/>
          <p:nvPr/>
        </p:nvSpPr>
        <p:spPr>
          <a:xfrm>
            <a:off x="8848294" y="4523575"/>
            <a:ext cx="2418420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자신이 매긴 점수가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랭킹에 반영된 것을 확인한 후 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종료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32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스토리</a:t>
            </a: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7</a:t>
            </a:fld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3F22F9-EDAE-4568-8132-1483AECEAA19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7A4F9B-C149-4774-86EE-28248A87BA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학생 </a:t>
            </a:r>
            <a:r>
              <a:rPr lang="en-US" altLang="ko-KR" dirty="0"/>
              <a:t>2 – </a:t>
            </a:r>
            <a:r>
              <a:rPr lang="ko-KR" altLang="en-US" dirty="0"/>
              <a:t>안성캠퍼스의 고니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0DE42B-BD79-489E-973D-12117FF10E4B}"/>
              </a:ext>
            </a:extLst>
          </p:cNvPr>
          <p:cNvSpPr/>
          <p:nvPr/>
        </p:nvSpPr>
        <p:spPr>
          <a:xfrm>
            <a:off x="7178040" y="5169152"/>
            <a:ext cx="666750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7">
            <a:extLst>
              <a:ext uri="{FF2B5EF4-FFF2-40B4-BE49-F238E27FC236}">
                <a16:creationId xmlns:a16="http://schemas.microsoft.com/office/drawing/2014/main" id="{8B7C289F-F56D-43CC-BF60-DC84C1625F4E}"/>
              </a:ext>
            </a:extLst>
          </p:cNvPr>
          <p:cNvSpPr/>
          <p:nvPr/>
        </p:nvSpPr>
        <p:spPr>
          <a:xfrm>
            <a:off x="5122507" y="2823421"/>
            <a:ext cx="5684538" cy="445175"/>
          </a:xfrm>
          <a:prstGeom prst="wedgeRoundRectCallout">
            <a:avLst>
              <a:gd name="adj1" fmla="val -53666"/>
              <a:gd name="adj2" fmla="val -26135"/>
              <a:gd name="adj3" fmla="val 16667"/>
            </a:avLst>
          </a:prstGeom>
          <a:solidFill>
            <a:srgbClr val="37C7DD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20" dirty="0" err="1">
                <a:solidFill>
                  <a:srgbClr val="2E3350"/>
                </a:solidFill>
              </a:rPr>
              <a:t>푸앙이를</a:t>
            </a:r>
            <a:r>
              <a:rPr lang="ko-KR" altLang="en-US" sz="1600" spc="-20" dirty="0">
                <a:solidFill>
                  <a:srgbClr val="2E3350"/>
                </a:solidFill>
              </a:rPr>
              <a:t> 만나기 전에</a:t>
            </a:r>
            <a:r>
              <a:rPr lang="en-US" altLang="ko-KR" sz="1600" spc="-20" dirty="0">
                <a:solidFill>
                  <a:srgbClr val="2E3350"/>
                </a:solidFill>
              </a:rPr>
              <a:t>, </a:t>
            </a:r>
            <a:r>
              <a:rPr lang="ko-KR" altLang="en-US" sz="1600" spc="-20" dirty="0">
                <a:solidFill>
                  <a:srgbClr val="2E3350"/>
                </a:solidFill>
              </a:rPr>
              <a:t>서울과 안성 중 어디에서 밥을 먹을까</a:t>
            </a:r>
            <a:r>
              <a:rPr lang="en-US" altLang="ko-KR" sz="1600" spc="-20" dirty="0">
                <a:solidFill>
                  <a:srgbClr val="2E3350"/>
                </a:solidFill>
              </a:rPr>
              <a:t>?</a:t>
            </a:r>
          </a:p>
        </p:txBody>
      </p:sp>
      <p:sp>
        <p:nvSpPr>
          <p:cNvPr id="12" name="모서리가 둥근 사각형 설명선 9">
            <a:extLst>
              <a:ext uri="{FF2B5EF4-FFF2-40B4-BE49-F238E27FC236}">
                <a16:creationId xmlns:a16="http://schemas.microsoft.com/office/drawing/2014/main" id="{ACC79FDB-8FE2-4137-8451-A11A20E81D78}"/>
              </a:ext>
            </a:extLst>
          </p:cNvPr>
          <p:cNvSpPr/>
          <p:nvPr/>
        </p:nvSpPr>
        <p:spPr>
          <a:xfrm>
            <a:off x="5122507" y="3376874"/>
            <a:ext cx="5684538" cy="445175"/>
          </a:xfrm>
          <a:prstGeom prst="wedgeRoundRectCallout">
            <a:avLst>
              <a:gd name="adj1" fmla="val -53666"/>
              <a:gd name="adj2" fmla="val -26135"/>
              <a:gd name="adj3" fmla="val 16667"/>
            </a:avLst>
          </a:prstGeom>
          <a:solidFill>
            <a:srgbClr val="37C7DD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20" dirty="0">
                <a:solidFill>
                  <a:srgbClr val="2E3350"/>
                </a:solidFill>
              </a:rPr>
              <a:t>학식 운영 시간도 확인해야겠다</a:t>
            </a:r>
            <a:r>
              <a:rPr lang="en-US" altLang="ko-KR" sz="1600" spc="-20" dirty="0">
                <a:solidFill>
                  <a:srgbClr val="2E3350"/>
                </a:solidFill>
              </a:rPr>
              <a:t>.</a:t>
            </a:r>
          </a:p>
        </p:txBody>
      </p:sp>
      <p:sp>
        <p:nvSpPr>
          <p:cNvPr id="14" name="모서리가 둥근 직사각형 27">
            <a:extLst>
              <a:ext uri="{FF2B5EF4-FFF2-40B4-BE49-F238E27FC236}">
                <a16:creationId xmlns:a16="http://schemas.microsoft.com/office/drawing/2014/main" id="{E025C9F8-6E41-4D90-82F7-C5FF1033F34F}"/>
              </a:ext>
            </a:extLst>
          </p:cNvPr>
          <p:cNvSpPr/>
          <p:nvPr/>
        </p:nvSpPr>
        <p:spPr>
          <a:xfrm>
            <a:off x="6208730" y="4523575"/>
            <a:ext cx="2291420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서울캠퍼스와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안성캠퍼스의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점심메뉴 조회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29">
            <a:extLst>
              <a:ext uri="{FF2B5EF4-FFF2-40B4-BE49-F238E27FC236}">
                <a16:creationId xmlns:a16="http://schemas.microsoft.com/office/drawing/2014/main" id="{E718ACBB-069F-42B3-BD69-C2E66EE5AA93}"/>
              </a:ext>
            </a:extLst>
          </p:cNvPr>
          <p:cNvSpPr/>
          <p:nvPr/>
        </p:nvSpPr>
        <p:spPr>
          <a:xfrm>
            <a:off x="9310932" y="4523575"/>
            <a:ext cx="2418420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종료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AB18CF-C0BD-40A0-BEB7-84AC2A13F312}"/>
              </a:ext>
            </a:extLst>
          </p:cNvPr>
          <p:cNvSpPr/>
          <p:nvPr/>
        </p:nvSpPr>
        <p:spPr>
          <a:xfrm>
            <a:off x="3961472" y="4351523"/>
            <a:ext cx="78740" cy="78740"/>
          </a:xfrm>
          <a:prstGeom prst="rect">
            <a:avLst/>
          </a:prstGeom>
          <a:solidFill>
            <a:srgbClr val="37C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EEF40D-696B-4D9B-A64F-66DAA1336B78}"/>
              </a:ext>
            </a:extLst>
          </p:cNvPr>
          <p:cNvSpPr/>
          <p:nvPr/>
        </p:nvSpPr>
        <p:spPr>
          <a:xfrm>
            <a:off x="7360818" y="4351523"/>
            <a:ext cx="78740" cy="78740"/>
          </a:xfrm>
          <a:prstGeom prst="rect">
            <a:avLst/>
          </a:prstGeom>
          <a:solidFill>
            <a:srgbClr val="37C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C281E3-1278-43B1-9666-9CFAF5C5DBEA}"/>
              </a:ext>
            </a:extLst>
          </p:cNvPr>
          <p:cNvSpPr/>
          <p:nvPr/>
        </p:nvSpPr>
        <p:spPr>
          <a:xfrm>
            <a:off x="10668669" y="4321705"/>
            <a:ext cx="138376" cy="138376"/>
          </a:xfrm>
          <a:prstGeom prst="rect">
            <a:avLst/>
          </a:prstGeom>
          <a:solidFill>
            <a:srgbClr val="37C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33CA02A-89E0-41E7-93AB-8D94634F467F}"/>
              </a:ext>
            </a:extLst>
          </p:cNvPr>
          <p:cNvCxnSpPr>
            <a:stCxn id="16" idx="1"/>
            <a:endCxn id="18" idx="1"/>
          </p:cNvCxnSpPr>
          <p:nvPr/>
        </p:nvCxnSpPr>
        <p:spPr>
          <a:xfrm>
            <a:off x="3961472" y="4390893"/>
            <a:ext cx="6707197" cy="0"/>
          </a:xfrm>
          <a:prstGeom prst="line">
            <a:avLst/>
          </a:prstGeom>
          <a:ln>
            <a:solidFill>
              <a:srgbClr val="37C7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17EE796-8D8E-4ECB-AFFD-E2E7ABD84562}"/>
              </a:ext>
            </a:extLst>
          </p:cNvPr>
          <p:cNvCxnSpPr>
            <a:stCxn id="21" idx="4"/>
          </p:cNvCxnSpPr>
          <p:nvPr/>
        </p:nvCxnSpPr>
        <p:spPr>
          <a:xfrm>
            <a:off x="3993222" y="3878202"/>
            <a:ext cx="0" cy="512691"/>
          </a:xfrm>
          <a:prstGeom prst="line">
            <a:avLst/>
          </a:prstGeom>
          <a:ln>
            <a:solidFill>
              <a:srgbClr val="37C7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A34F7D4-33FE-4233-A280-C0F9FE6DC9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1000"/>
          </a:blip>
          <a:stretch>
            <a:fillRect/>
          </a:stretch>
        </p:blipFill>
        <p:spPr>
          <a:xfrm>
            <a:off x="3446781" y="2783632"/>
            <a:ext cx="1092881" cy="109457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1D5C77-D594-4612-A4A6-C31C7A08E446}"/>
              </a:ext>
            </a:extLst>
          </p:cNvPr>
          <p:cNvSpPr/>
          <p:nvPr/>
        </p:nvSpPr>
        <p:spPr>
          <a:xfrm>
            <a:off x="3334092" y="4903584"/>
            <a:ext cx="1093128" cy="196850"/>
          </a:xfrm>
          <a:prstGeom prst="rect">
            <a:avLst/>
          </a:prstGeom>
          <a:solidFill>
            <a:srgbClr val="37C7D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4">
            <a:extLst>
              <a:ext uri="{FF2B5EF4-FFF2-40B4-BE49-F238E27FC236}">
                <a16:creationId xmlns:a16="http://schemas.microsoft.com/office/drawing/2014/main" id="{A838394D-6994-41D9-A223-97BD9AD61660}"/>
              </a:ext>
            </a:extLst>
          </p:cNvPr>
          <p:cNvSpPr/>
          <p:nvPr/>
        </p:nvSpPr>
        <p:spPr>
          <a:xfrm>
            <a:off x="3209629" y="4523575"/>
            <a:ext cx="1730672" cy="86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캠퍼스 학식의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운영시간 확인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10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</a:t>
            </a:r>
            <a:r>
              <a:rPr lang="ko-KR" altLang="en-US" dirty="0"/>
              <a:t>다이어그램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13A07E-78FC-44D1-9F4F-B19EF2C66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캠퍼스</a:t>
            </a:r>
            <a:r>
              <a:rPr lang="en-US" altLang="ko-KR" dirty="0"/>
              <a:t>, </a:t>
            </a:r>
            <a:r>
              <a:rPr lang="ko-KR" altLang="en-US" dirty="0"/>
              <a:t>시간대를 구분하여 </a:t>
            </a:r>
            <a:r>
              <a:rPr lang="ko-KR" altLang="en-US" dirty="0" err="1"/>
              <a:t>식당별</a:t>
            </a:r>
            <a:r>
              <a:rPr lang="ko-KR" altLang="en-US" dirty="0"/>
              <a:t> 메뉴 정보를 제공해야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메뉴 외에도 칼로리나 가격 등의 추가 정보를 동시에 표기해야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단순한 만족도조사를 실시하여</a:t>
            </a:r>
            <a:r>
              <a:rPr lang="en-US" altLang="ko-KR" dirty="0"/>
              <a:t>, </a:t>
            </a:r>
            <a:r>
              <a:rPr lang="ko-KR" altLang="en-US" dirty="0"/>
              <a:t>그 결과가 랭킹에 반영될 수 있도록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메뉴 외에도 식당 위치 및 운영시간 등의 공지를 알려줘야 한다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0A311A-469E-4C8F-B593-88B561ACA27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시스템 요구사항 식별</a:t>
            </a: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8</a:t>
            </a:fld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5C852A-4172-49B9-BA61-5736B6B59AC8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3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</a:t>
            </a:r>
            <a:r>
              <a:rPr lang="ko-KR" altLang="en-US" dirty="0"/>
              <a:t>다이어그램</a:t>
            </a: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004A6236-B6C5-444E-B38C-51A711A0595E}" type="slidenum">
              <a:rPr lang="en-US" altLang="ko-KR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9</a:t>
            </a:fld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D151DF-EEBF-4731-9008-E6646369A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27" y="1530817"/>
            <a:ext cx="6996829" cy="4825533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FD3A827-47D4-4471-8B1B-9D69BF604231}"/>
              </a:ext>
            </a:extLst>
          </p:cNvPr>
          <p:cNvSpPr txBox="1">
            <a:spLocks/>
          </p:cNvSpPr>
          <p:nvPr/>
        </p:nvSpPr>
        <p:spPr>
          <a:xfrm>
            <a:off x="3265715" y="1685431"/>
            <a:ext cx="952857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Actor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CD56E646-44CB-4AB3-9519-E735A4DB7B4F}"/>
              </a:ext>
            </a:extLst>
          </p:cNvPr>
          <p:cNvSpPr txBox="1">
            <a:spLocks/>
          </p:cNvSpPr>
          <p:nvPr/>
        </p:nvSpPr>
        <p:spPr>
          <a:xfrm>
            <a:off x="3265715" y="3438031"/>
            <a:ext cx="1270000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Use Cases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268667C8-92AB-4D0E-B270-C4ED6624CD21}"/>
              </a:ext>
            </a:extLst>
          </p:cNvPr>
          <p:cNvSpPr txBox="1">
            <a:spLocks/>
          </p:cNvSpPr>
          <p:nvPr/>
        </p:nvSpPr>
        <p:spPr>
          <a:xfrm>
            <a:off x="6464301" y="1685431"/>
            <a:ext cx="2590799" cy="46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30" baseline="0">
                <a:solidFill>
                  <a:srgbClr val="576097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Use Cases </a:t>
            </a:r>
            <a:r>
              <a:rPr lang="ko-KR" altLang="en-US"/>
              <a:t>다이어그램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DA3A5D-164D-4658-BB22-45BC38FD25D9}"/>
              </a:ext>
            </a:extLst>
          </p:cNvPr>
          <p:cNvSpPr/>
          <p:nvPr/>
        </p:nvSpPr>
        <p:spPr>
          <a:xfrm>
            <a:off x="3148980" y="3596181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9D396F-1DF5-4D71-B460-F8D70B8565D3}"/>
              </a:ext>
            </a:extLst>
          </p:cNvPr>
          <p:cNvSpPr/>
          <p:nvPr/>
        </p:nvSpPr>
        <p:spPr>
          <a:xfrm>
            <a:off x="6333341" y="1844788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BD5A0A-8393-4DDE-9F3C-F305870A123E}"/>
              </a:ext>
            </a:extLst>
          </p:cNvPr>
          <p:cNvSpPr/>
          <p:nvPr/>
        </p:nvSpPr>
        <p:spPr>
          <a:xfrm>
            <a:off x="3148980" y="1833483"/>
            <a:ext cx="57770" cy="57770"/>
          </a:xfrm>
          <a:prstGeom prst="rect">
            <a:avLst/>
          </a:prstGeom>
          <a:noFill/>
          <a:ln w="19050">
            <a:solidFill>
              <a:srgbClr val="F4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1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905</Words>
  <Application>Microsoft Office PowerPoint</Application>
  <PresentationFormat>와이드스크린</PresentationFormat>
  <Paragraphs>170</Paragraphs>
  <Slides>23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나눔스퀘어</vt:lpstr>
      <vt:lpstr>맑은 고딕</vt:lpstr>
      <vt:lpstr>Arial</vt:lpstr>
      <vt:lpstr>나눔스퀘어 ExtraBold</vt:lpstr>
      <vt:lpstr>나눔스퀘어 Bold</vt:lpstr>
      <vt:lpstr>Office 테마</vt:lpstr>
      <vt:lpstr>중앙대학교  학식 알리미 시스템</vt:lpstr>
      <vt:lpstr>PowerPoint 프레젠테이션</vt:lpstr>
      <vt:lpstr>개요</vt:lpstr>
      <vt:lpstr>사용자 및 시스템 요구사항</vt:lpstr>
      <vt:lpstr>기능/비기능적 요구사항</vt:lpstr>
      <vt:lpstr>사용자 스토리</vt:lpstr>
      <vt:lpstr>사용자 스토리</vt:lpstr>
      <vt:lpstr>Use Case 다이어그램</vt:lpstr>
      <vt:lpstr>Use Case 다이어그램</vt:lpstr>
      <vt:lpstr>사용자 시나리오</vt:lpstr>
      <vt:lpstr>1차 프로토타입 &amp; 피드백</vt:lpstr>
      <vt:lpstr>2차 프로토타입 &amp; 피드백</vt:lpstr>
      <vt:lpstr>2차 프로토타입 &amp; 피드백</vt:lpstr>
      <vt:lpstr>피드백 및 개선</vt:lpstr>
      <vt:lpstr>피드백 및 개선</vt:lpstr>
      <vt:lpstr>추가 업데이트</vt:lpstr>
      <vt:lpstr>2차 플로우차트</vt:lpstr>
      <vt:lpstr>PowerPoint 프레젠테이션</vt:lpstr>
      <vt:lpstr>테스트 코드</vt:lpstr>
      <vt:lpstr>PowerPoint 프레젠테이션</vt:lpstr>
      <vt:lpstr>시스템 신뢰성</vt:lpstr>
      <vt:lpstr>프로그램 시연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ALPHA</dc:creator>
  <cp:lastModifiedBy>김 현진</cp:lastModifiedBy>
  <cp:revision>98</cp:revision>
  <dcterms:created xsi:type="dcterms:W3CDTF">2021-11-06T13:05:37Z</dcterms:created>
  <dcterms:modified xsi:type="dcterms:W3CDTF">2021-11-27T12:32:34Z</dcterms:modified>
</cp:coreProperties>
</file>