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257" r:id="rId4"/>
    <p:sldId id="260" r:id="rId5"/>
    <p:sldId id="273" r:id="rId6"/>
    <p:sldId id="258" r:id="rId7"/>
    <p:sldId id="262" r:id="rId8"/>
    <p:sldId id="264" r:id="rId9"/>
    <p:sldId id="265" r:id="rId10"/>
    <p:sldId id="267" r:id="rId11"/>
    <p:sldId id="268" r:id="rId12"/>
    <p:sldId id="274" r:id="rId13"/>
    <p:sldId id="279" r:id="rId14"/>
    <p:sldId id="270" r:id="rId15"/>
    <p:sldId id="277" r:id="rId16"/>
    <p:sldId id="278" r:id="rId17"/>
    <p:sldId id="280" r:id="rId18"/>
    <p:sldId id="271" r:id="rId19"/>
    <p:sldId id="272" r:id="rId20"/>
    <p:sldId id="275" r:id="rId21"/>
  </p:sldIdLst>
  <p:sldSz cx="12192000" cy="6858000"/>
  <p:notesSz cx="6858000" cy="9144000"/>
  <p:embeddedFontLs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95" userDrawn="1">
          <p15:clr>
            <a:srgbClr val="A4A3A4"/>
          </p15:clr>
        </p15:guide>
        <p15:guide id="3" pos="195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BDE"/>
    <a:srgbClr val="33BEDD"/>
    <a:srgbClr val="36C5DD"/>
    <a:srgbClr val="1475DF"/>
    <a:srgbClr val="2E3350"/>
    <a:srgbClr val="979AAB"/>
    <a:srgbClr val="9DA3C7"/>
    <a:srgbClr val="7B7F95"/>
    <a:srgbClr val="DFE1ED"/>
    <a:srgbClr val="545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88434" autoAdjust="0"/>
  </p:normalViewPr>
  <p:slideViewPr>
    <p:cSldViewPr snapToGrid="0" showGuides="1">
      <p:cViewPr varScale="1">
        <p:scale>
          <a:sx n="65" d="100"/>
          <a:sy n="65" d="100"/>
        </p:scale>
        <p:origin x="660" y="60"/>
      </p:cViewPr>
      <p:guideLst>
        <p:guide orient="horz" pos="2160"/>
        <p:guide pos="1595"/>
        <p:guide pos="1958"/>
        <p:guide orient="horz" pos="709"/>
        <p:guide orient="horz" pos="1071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9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54E38-C0CB-4996-A5A2-60A9268737A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8778-1E40-4E30-BD54-5F9839AE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10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FBC9-7198-4B0D-935D-355300436EF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D0FF-8C7C-4E7D-B4B7-6C0153C50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7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유사한 시스템인 </a:t>
            </a:r>
            <a:r>
              <a:rPr lang="ko-KR" altLang="en-US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소개하고 </a:t>
            </a:r>
            <a:r>
              <a:rPr lang="ko-KR" altLang="en-US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차별점을</a:t>
            </a:r>
            <a:r>
              <a:rPr lang="ko-KR" altLang="en-US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소개하거나</a:t>
            </a:r>
            <a:r>
              <a:rPr lang="en-US" altLang="ko-KR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ko-KR" altLang="en-US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설명 없이 진행</a:t>
            </a:r>
            <a:endParaRPr lang="en-US" altLang="ko-KR" spc="-8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0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2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7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2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8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2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100000">
              <a:schemeClr val="bg1"/>
            </a:gs>
            <a:gs pos="0">
              <a:srgbClr val="2E3350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63600" y="2527299"/>
            <a:ext cx="4864100" cy="98266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800" spc="-150">
                <a:solidFill>
                  <a:srgbClr val="2E3350"/>
                </a:solidFill>
              </a:defRPr>
            </a:lvl1pPr>
          </a:lstStyle>
          <a:p>
            <a:r>
              <a:rPr lang="ko-KR" altLang="en-US" dirty="0" smtClean="0"/>
              <a:t>중앙대학교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학식 </a:t>
            </a:r>
            <a:r>
              <a:rPr lang="ko-KR" altLang="en-US" dirty="0" err="1" smtClean="0"/>
              <a:t>알리미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3600" y="3602038"/>
            <a:ext cx="45847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99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D8-520E-4856-8858-5A0445BC25DD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6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64EF-2941-4126-9A7A-B9A185BD949C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71A-4D2C-4822-B785-9D97A003D47B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60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BC2-F6E2-49A1-BBFE-8BB9FDA7C89A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89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426E-D250-4E2B-99A5-064B2310BBE3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6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F7BB-34D7-4BFA-9B11-1138A8C73A2B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74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64-B5CE-4925-BF70-6E8401BC60C0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4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AC4A-8E92-4151-9F25-200A24DF5182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4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 smtClean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 smtClean="0"/>
              <a:t>둘째 수준</a:t>
            </a:r>
          </a:p>
          <a:p>
            <a:pPr marL="914400" lvl="2" indent="0">
              <a:buNone/>
            </a:pPr>
            <a:r>
              <a:rPr lang="ko-KR" altLang="en-US" dirty="0" smtClean="0"/>
              <a:t>셋째 수준</a:t>
            </a:r>
          </a:p>
          <a:p>
            <a:pPr marL="1371600" lvl="3" indent="0">
              <a:buNone/>
            </a:pPr>
            <a:r>
              <a:rPr lang="ko-KR" altLang="en-US" dirty="0" smtClean="0"/>
              <a:t>넷째 수준</a:t>
            </a:r>
          </a:p>
          <a:p>
            <a:pPr marL="1828800" lvl="4" indent="0">
              <a:buNone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 userDrawn="1"/>
        </p:nvCxnSpPr>
        <p:spPr>
          <a:xfrm>
            <a:off x="507999" y="1842266"/>
            <a:ext cx="0" cy="1710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 userDrawn="1"/>
        </p:nvSpPr>
        <p:spPr>
          <a:xfrm flipV="1">
            <a:off x="491266" y="2970896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91266" y="3541198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691398"/>
            <a:ext cx="1651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dirty="0" smtClean="0"/>
              <a:t>개요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647699" y="230172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 smtClean="0"/>
              <a:t>프로그램 요구사항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641890" y="286882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구성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636081" y="3436108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과제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 smtClean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ko-KR" altLang="en-US" sz="900" dirty="0" err="1" smtClean="0">
                <a:solidFill>
                  <a:srgbClr val="9DA3C7"/>
                </a:solidFill>
                <a:latin typeface="+mj-ea"/>
                <a:ea typeface="+mj-ea"/>
              </a:rPr>
              <a:t>프로토타입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048000" y="1685431"/>
            <a:ext cx="8305800" cy="46086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ko-KR" altLang="en-US" sz="1600" spc="-30" baseline="0" dirty="0" smtClean="0">
                <a:solidFill>
                  <a:srgbClr val="576097"/>
                </a:solidFill>
                <a:latin typeface="+mj-ea"/>
                <a:ea typeface="+mj-ea"/>
              </a:defRPr>
            </a:lvl1pPr>
            <a:lvl2pPr>
              <a:defRPr lang="ko-KR" altLang="en-US" sz="1600" spc="-30" baseline="0" dirty="0" smtClean="0">
                <a:solidFill>
                  <a:srgbClr val="576097"/>
                </a:solidFill>
                <a:latin typeface="+mj-ea"/>
                <a:ea typeface="+mj-ea"/>
              </a:defRPr>
            </a:lvl2pPr>
            <a:lvl3pPr>
              <a:defRPr lang="ko-KR" altLang="en-US" sz="1600" spc="-30" baseline="0" dirty="0" smtClean="0">
                <a:solidFill>
                  <a:srgbClr val="576097"/>
                </a:solidFill>
                <a:latin typeface="+mj-ea"/>
                <a:ea typeface="+mj-ea"/>
              </a:defRPr>
            </a:lvl3pPr>
            <a:lvl4pPr>
              <a:defRPr lang="ko-KR" altLang="en-US" sz="1600" spc="-30" baseline="0" dirty="0" smtClean="0">
                <a:solidFill>
                  <a:srgbClr val="576097"/>
                </a:solidFill>
                <a:latin typeface="+mj-ea"/>
                <a:ea typeface="+mj-ea"/>
              </a:defRPr>
            </a:lvl4pPr>
            <a:lvl5pPr>
              <a:defRPr lang="ko-KR" altLang="en-US" sz="1600" spc="-30" baseline="0" dirty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marL="0" lvl="0" indent="0">
              <a:lnSpc>
                <a:spcPct val="120000"/>
              </a:lnSpc>
              <a:buNone/>
            </a:pPr>
            <a:r>
              <a:rPr lang="ko-KR" altLang="en-US" dirty="0" smtClean="0"/>
              <a:t>마스터 텍스트 스타일을 편집합니다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둘째 수준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 smtClean="0"/>
              <a:t>셋째 수준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ko-KR" altLang="en-US" dirty="0" smtClean="0"/>
              <a:t>넷째 수준</a:t>
            </a:r>
          </a:p>
          <a:p>
            <a:pPr marL="1828800" lvl="4" indent="0">
              <a:lnSpc>
                <a:spcPct val="120000"/>
              </a:lnSpc>
              <a:buNone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>
          <a:xfrm flipV="1">
            <a:off x="491266" y="2395971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 userDrawn="1"/>
        </p:nvSpPr>
        <p:spPr>
          <a:xfrm flipV="1">
            <a:off x="474252" y="1820210"/>
            <a:ext cx="73122" cy="67497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6294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 smtClean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 smtClean="0"/>
              <a:t>둘째 수준</a:t>
            </a:r>
          </a:p>
          <a:p>
            <a:pPr marL="914400" lvl="2" indent="0">
              <a:buNone/>
            </a:pPr>
            <a:r>
              <a:rPr lang="ko-KR" altLang="en-US" dirty="0" smtClean="0"/>
              <a:t>셋째 수준</a:t>
            </a:r>
          </a:p>
          <a:p>
            <a:pPr marL="1371600" lvl="3" indent="0">
              <a:buNone/>
            </a:pPr>
            <a:r>
              <a:rPr lang="ko-KR" altLang="en-US" dirty="0" smtClean="0"/>
              <a:t>넷째 수준</a:t>
            </a:r>
          </a:p>
          <a:p>
            <a:pPr marL="1828800" lvl="4" indent="0">
              <a:buNone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 userDrawn="1"/>
        </p:nvCxnSpPr>
        <p:spPr>
          <a:xfrm>
            <a:off x="507999" y="1842266"/>
            <a:ext cx="0" cy="1710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91266" y="1829458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0" name="직사각형 49"/>
          <p:cNvSpPr/>
          <p:nvPr userDrawn="1"/>
        </p:nvSpPr>
        <p:spPr>
          <a:xfrm flipV="1">
            <a:off x="491266" y="2970896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91266" y="3541198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729498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/>
              <a:t>개요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647699" y="2263620"/>
            <a:ext cx="1755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500" dirty="0" smtClean="0"/>
              <a:t>프로그램 요구사항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641890" y="286882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구성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636081" y="3436108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과제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 smtClean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ko-KR" altLang="en-US" sz="900" dirty="0" err="1" smtClean="0">
                <a:solidFill>
                  <a:srgbClr val="9DA3C7"/>
                </a:solidFill>
                <a:latin typeface="+mj-ea"/>
                <a:ea typeface="+mj-ea"/>
              </a:rPr>
              <a:t>프로토타입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 flipV="1">
            <a:off x="474252" y="2394070"/>
            <a:ext cx="73122" cy="67497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3148980" y="184796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00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 smtClean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 smtClean="0"/>
              <a:t>둘째 수준</a:t>
            </a:r>
          </a:p>
          <a:p>
            <a:pPr marL="914400" lvl="2" indent="0">
              <a:buNone/>
            </a:pPr>
            <a:r>
              <a:rPr lang="ko-KR" altLang="en-US" dirty="0" smtClean="0"/>
              <a:t>셋째 수준</a:t>
            </a:r>
          </a:p>
          <a:p>
            <a:pPr marL="1371600" lvl="3" indent="0">
              <a:buNone/>
            </a:pPr>
            <a:r>
              <a:rPr lang="ko-KR" altLang="en-US" dirty="0" smtClean="0"/>
              <a:t>넷째 수준</a:t>
            </a:r>
          </a:p>
          <a:p>
            <a:pPr marL="1828800" lvl="4" indent="0">
              <a:buNone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 userDrawn="1"/>
        </p:nvCxnSpPr>
        <p:spPr>
          <a:xfrm>
            <a:off x="507999" y="1842266"/>
            <a:ext cx="0" cy="1710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91266" y="1829458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91266" y="3541198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729498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/>
              <a:t>개요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641890" y="2830727"/>
            <a:ext cx="1651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dirty="0" smtClean="0"/>
              <a:t>프로그램 구성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636081" y="3436108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과제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 smtClean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ko-KR" altLang="en-US" sz="900" dirty="0" err="1" smtClean="0">
                <a:solidFill>
                  <a:srgbClr val="9DA3C7"/>
                </a:solidFill>
                <a:latin typeface="+mj-ea"/>
                <a:ea typeface="+mj-ea"/>
              </a:rPr>
              <a:t>프로토타입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 발표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47699" y="230172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 smtClean="0"/>
              <a:t>프로그램 요구사항</a:t>
            </a:r>
          </a:p>
        </p:txBody>
      </p:sp>
      <p:sp>
        <p:nvSpPr>
          <p:cNvPr id="26" name="직사각형 25"/>
          <p:cNvSpPr/>
          <p:nvPr userDrawn="1"/>
        </p:nvSpPr>
        <p:spPr>
          <a:xfrm flipV="1">
            <a:off x="491266" y="2395971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/>
          <p:cNvSpPr/>
          <p:nvPr userDrawn="1"/>
        </p:nvSpPr>
        <p:spPr>
          <a:xfrm flipV="1">
            <a:off x="474252" y="2954867"/>
            <a:ext cx="73122" cy="67497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3148980" y="184796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56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4086853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 smtClean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 smtClean="0"/>
              <a:t>둘째 수준</a:t>
            </a:r>
          </a:p>
          <a:p>
            <a:pPr marL="914400" lvl="2" indent="0">
              <a:buNone/>
            </a:pPr>
            <a:r>
              <a:rPr lang="ko-KR" altLang="en-US" dirty="0" smtClean="0"/>
              <a:t>셋째 수준</a:t>
            </a:r>
          </a:p>
          <a:p>
            <a:pPr marL="1371600" lvl="3" indent="0">
              <a:buNone/>
            </a:pPr>
            <a:r>
              <a:rPr lang="ko-KR" altLang="en-US" dirty="0" smtClean="0"/>
              <a:t>넷째 수준</a:t>
            </a:r>
          </a:p>
          <a:p>
            <a:pPr marL="1828800" lvl="4" indent="0">
              <a:buNone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 userDrawn="1"/>
        </p:nvCxnSpPr>
        <p:spPr>
          <a:xfrm>
            <a:off x="507999" y="1842266"/>
            <a:ext cx="0" cy="1710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91266" y="1829458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91266" y="3541198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729498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/>
              <a:t>개요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641890" y="2830727"/>
            <a:ext cx="1651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dirty="0" smtClean="0"/>
              <a:t>프로그램 구성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636081" y="3436108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과제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 smtClean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ko-KR" altLang="en-US" sz="900" dirty="0" err="1" smtClean="0">
                <a:solidFill>
                  <a:srgbClr val="9DA3C7"/>
                </a:solidFill>
                <a:latin typeface="+mj-ea"/>
                <a:ea typeface="+mj-ea"/>
              </a:rPr>
              <a:t>프로토타입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 발표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47699" y="230172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 smtClean="0"/>
              <a:t>프로그램 요구사항</a:t>
            </a:r>
          </a:p>
        </p:txBody>
      </p:sp>
      <p:sp>
        <p:nvSpPr>
          <p:cNvPr id="26" name="직사각형 25"/>
          <p:cNvSpPr/>
          <p:nvPr userDrawn="1"/>
        </p:nvSpPr>
        <p:spPr>
          <a:xfrm flipV="1">
            <a:off x="491266" y="2395971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/>
          <p:cNvSpPr/>
          <p:nvPr userDrawn="1"/>
        </p:nvSpPr>
        <p:spPr>
          <a:xfrm flipV="1">
            <a:off x="474252" y="2954867"/>
            <a:ext cx="73122" cy="67497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내용 개체 틀 2"/>
          <p:cNvSpPr>
            <a:spLocks noGrp="1"/>
          </p:cNvSpPr>
          <p:nvPr>
            <p:ph idx="14"/>
          </p:nvPr>
        </p:nvSpPr>
        <p:spPr>
          <a:xfrm>
            <a:off x="7266947" y="2301546"/>
            <a:ext cx="4086853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 smtClean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 smtClean="0"/>
              <a:t>둘째 수준</a:t>
            </a:r>
          </a:p>
          <a:p>
            <a:pPr marL="914400" lvl="2" indent="0">
              <a:buNone/>
            </a:pPr>
            <a:r>
              <a:rPr lang="ko-KR" altLang="en-US" dirty="0" smtClean="0"/>
              <a:t>셋째 수준</a:t>
            </a:r>
          </a:p>
          <a:p>
            <a:pPr marL="1371600" lvl="3" indent="0">
              <a:buNone/>
            </a:pPr>
            <a:r>
              <a:rPr lang="ko-KR" altLang="en-US" dirty="0" smtClean="0"/>
              <a:t>넷째 수준</a:t>
            </a:r>
          </a:p>
          <a:p>
            <a:pPr marL="1828800" lvl="4" indent="0">
              <a:buNone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0" name="직사각형 29"/>
          <p:cNvSpPr/>
          <p:nvPr userDrawn="1"/>
        </p:nvSpPr>
        <p:spPr>
          <a:xfrm>
            <a:off x="3148980" y="184796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14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 smtClean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 smtClean="0"/>
              <a:t>둘째 수준</a:t>
            </a:r>
          </a:p>
          <a:p>
            <a:pPr marL="914400" lvl="2" indent="0">
              <a:buNone/>
            </a:pPr>
            <a:r>
              <a:rPr lang="ko-KR" altLang="en-US" dirty="0" smtClean="0"/>
              <a:t>셋째 수준</a:t>
            </a:r>
          </a:p>
          <a:p>
            <a:pPr marL="1371600" lvl="3" indent="0">
              <a:buNone/>
            </a:pPr>
            <a:r>
              <a:rPr lang="ko-KR" altLang="en-US" dirty="0" smtClean="0"/>
              <a:t>넷째 수준</a:t>
            </a:r>
          </a:p>
          <a:p>
            <a:pPr marL="1828800" lvl="4" indent="0">
              <a:buNone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 userDrawn="1"/>
        </p:nvCxnSpPr>
        <p:spPr>
          <a:xfrm>
            <a:off x="507999" y="1842266"/>
            <a:ext cx="0" cy="1710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91266" y="1829458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0" name="직사각형 49"/>
          <p:cNvSpPr/>
          <p:nvPr userDrawn="1"/>
        </p:nvSpPr>
        <p:spPr>
          <a:xfrm flipV="1">
            <a:off x="491266" y="2970896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91266" y="2395971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729498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/>
              <a:t>개요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641890" y="286882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구성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636081" y="3398008"/>
            <a:ext cx="1651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dirty="0" smtClean="0"/>
              <a:t>향후 과제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 smtClean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ko-KR" altLang="en-US" sz="900" dirty="0" err="1" smtClean="0">
                <a:solidFill>
                  <a:srgbClr val="9DA3C7"/>
                </a:solidFill>
                <a:latin typeface="+mj-ea"/>
                <a:ea typeface="+mj-ea"/>
              </a:rPr>
              <a:t>프로토타입</a:t>
            </a:r>
            <a:r>
              <a:rPr lang="ko-KR" altLang="en-US" sz="900" dirty="0" smtClean="0">
                <a:solidFill>
                  <a:srgbClr val="9DA3C7"/>
                </a:solidFill>
                <a:latin typeface="+mj-ea"/>
                <a:ea typeface="+mj-ea"/>
              </a:rPr>
              <a:t> 발표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47699" y="230172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 smtClean="0"/>
              <a:t>프로그램 요구사항</a:t>
            </a:r>
          </a:p>
        </p:txBody>
      </p:sp>
      <p:sp>
        <p:nvSpPr>
          <p:cNvPr id="26" name="직사각형 25"/>
          <p:cNvSpPr/>
          <p:nvPr userDrawn="1"/>
        </p:nvSpPr>
        <p:spPr>
          <a:xfrm flipV="1">
            <a:off x="474252" y="3525841"/>
            <a:ext cx="73122" cy="67497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8" name="직사각형 27"/>
          <p:cNvSpPr/>
          <p:nvPr userDrawn="1"/>
        </p:nvSpPr>
        <p:spPr>
          <a:xfrm>
            <a:off x="3148980" y="184796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29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B8B-C580-4171-8BF0-DB88620358FE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0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A90-141D-4587-9965-2008BE073A52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3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8C65-8AB1-4EE6-B5B0-C66543A48664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7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rgbClr val="2E3350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5122188" y="3845575"/>
            <a:ext cx="4135398" cy="378864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15366" y="2034762"/>
            <a:ext cx="4480606" cy="1651451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latin typeface="+mj-ea"/>
              </a:rPr>
              <a:t>중앙대학교 </a:t>
            </a:r>
            <a:r>
              <a:rPr lang="en-US" altLang="ko-KR" sz="4400" dirty="0" smtClean="0">
                <a:latin typeface="+mj-ea"/>
              </a:rPr>
              <a:t/>
            </a:r>
            <a:br>
              <a:rPr lang="en-US" altLang="ko-KR" sz="4400" dirty="0" smtClean="0">
                <a:latin typeface="+mj-ea"/>
              </a:rPr>
            </a:br>
            <a:r>
              <a:rPr lang="ko-KR" altLang="en-US" sz="4400" dirty="0" smtClean="0">
                <a:solidFill>
                  <a:srgbClr val="1371E0"/>
                </a:solidFill>
                <a:latin typeface="+mj-ea"/>
              </a:rPr>
              <a:t>학식 </a:t>
            </a:r>
            <a:r>
              <a:rPr lang="ko-KR" altLang="en-US" sz="4400" dirty="0" err="1" smtClean="0">
                <a:solidFill>
                  <a:srgbClr val="1371E0"/>
                </a:solidFill>
                <a:latin typeface="+mj-ea"/>
              </a:rPr>
              <a:t>알리미</a:t>
            </a:r>
            <a:r>
              <a:rPr lang="ko-KR" altLang="en-US" sz="4400" dirty="0" smtClean="0">
                <a:solidFill>
                  <a:srgbClr val="1371E0"/>
                </a:solidFill>
                <a:latin typeface="+mj-ea"/>
              </a:rPr>
              <a:t> </a:t>
            </a:r>
            <a:r>
              <a:rPr lang="ko-KR" altLang="en-US" sz="4400" dirty="0" smtClean="0">
                <a:latin typeface="+mj-ea"/>
              </a:rPr>
              <a:t>시스템</a:t>
            </a:r>
            <a:endParaRPr lang="ko-KR" altLang="en-US" sz="4400" dirty="0">
              <a:latin typeface="+mj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844357" y="6262167"/>
            <a:ext cx="8735539" cy="378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800" kern="1200" spc="-15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20165196 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김현진　　</a:t>
            </a: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20183907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모예림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20184887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박지균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20164028 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이종원　　</a:t>
            </a: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20173595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임태균</a:t>
            </a:r>
            <a:endParaRPr lang="en-US" altLang="ko-KR" sz="1200" spc="0" dirty="0" smtClean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spc="0" dirty="0" smtClean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6436" y="2189951"/>
            <a:ext cx="136525" cy="136525"/>
          </a:xfrm>
          <a:prstGeom prst="rect">
            <a:avLst/>
          </a:prstGeom>
          <a:noFill/>
          <a:ln w="317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75183" y="3865730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2E3350"/>
                </a:solidFill>
              </a:rPr>
              <a:t>2021. 11. 08</a:t>
            </a:r>
            <a:endParaRPr lang="ko-KR" altLang="en-US" sz="1600" dirty="0" smtClean="0">
              <a:solidFill>
                <a:srgbClr val="2E33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71883" y="3865730"/>
            <a:ext cx="1537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r>
              <a:rPr lang="ko-KR" altLang="en-US" sz="1600" dirty="0" smtClean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7266874" y="3941517"/>
            <a:ext cx="1" cy="186980"/>
          </a:xfrm>
          <a:prstGeom prst="line">
            <a:avLst/>
          </a:prstGeom>
          <a:ln>
            <a:solidFill>
              <a:srgbClr val="6871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28" y="2327159"/>
            <a:ext cx="1909549" cy="240655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 smtClean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 smtClean="0">
                <a:solidFill>
                  <a:srgbClr val="545668"/>
                </a:solidFill>
                <a:latin typeface="+mn-ea"/>
              </a:rPr>
              <a:t>2021</a:t>
            </a:r>
            <a:r>
              <a:rPr lang="ko-KR" altLang="en-US" sz="1400" spc="0" dirty="0" smtClean="0">
                <a:solidFill>
                  <a:srgbClr val="545668"/>
                </a:solidFill>
                <a:latin typeface="+mn-ea"/>
              </a:rPr>
              <a:t>년 </a:t>
            </a:r>
            <a:r>
              <a:rPr lang="en-US" altLang="ko-KR" sz="1400" spc="0" dirty="0" smtClean="0">
                <a:solidFill>
                  <a:srgbClr val="545668"/>
                </a:solidFill>
                <a:latin typeface="+mn-ea"/>
              </a:rPr>
              <a:t>2</a:t>
            </a:r>
            <a:r>
              <a:rPr lang="ko-KR" altLang="en-US" sz="1400" spc="0" dirty="0" smtClean="0">
                <a:solidFill>
                  <a:srgbClr val="545668"/>
                </a:solidFill>
                <a:latin typeface="+mn-ea"/>
              </a:rPr>
              <a:t>학기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76054" y="6262167"/>
            <a:ext cx="1440510" cy="320808"/>
          </a:xfrm>
          <a:prstGeom prst="roundRect">
            <a:avLst>
              <a:gd name="adj" fmla="val 8955"/>
            </a:avLst>
          </a:prstGeom>
          <a:solidFill>
            <a:srgbClr val="97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122" y="1449856"/>
            <a:ext cx="3371415" cy="41962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70" y="1449856"/>
            <a:ext cx="3371415" cy="41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3265715" y="1685431"/>
            <a:ext cx="952857" cy="4608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10</a:t>
            </a:fld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72" y="2088244"/>
            <a:ext cx="1510587" cy="9407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364" y="3898900"/>
            <a:ext cx="2328702" cy="2286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01" y="2285180"/>
            <a:ext cx="4254792" cy="4071170"/>
          </a:xfrm>
          <a:prstGeom prst="rect">
            <a:avLst/>
          </a:prstGeom>
        </p:spPr>
      </p:pic>
      <p:sp>
        <p:nvSpPr>
          <p:cNvPr id="17" name="내용 개체 틀 4"/>
          <p:cNvSpPr>
            <a:spLocks noGrp="1"/>
          </p:cNvSpPr>
          <p:nvPr>
            <p:ph idx="13"/>
          </p:nvPr>
        </p:nvSpPr>
        <p:spPr>
          <a:xfrm>
            <a:off x="3265715" y="3438031"/>
            <a:ext cx="1270000" cy="4608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 Cases</a:t>
            </a:r>
            <a:endParaRPr lang="ko-KR" altLang="en-US" dirty="0"/>
          </a:p>
        </p:txBody>
      </p:sp>
      <p:sp>
        <p:nvSpPr>
          <p:cNvPr id="18" name="내용 개체 틀 4"/>
          <p:cNvSpPr>
            <a:spLocks noGrp="1"/>
          </p:cNvSpPr>
          <p:nvPr>
            <p:ph idx="13"/>
          </p:nvPr>
        </p:nvSpPr>
        <p:spPr>
          <a:xfrm>
            <a:off x="6464301" y="1685431"/>
            <a:ext cx="2590799" cy="4608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 Cases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148980" y="3596181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33341" y="1844788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138145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3C74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ko-KR" altLang="en-US" dirty="0"/>
              <a:t>　</a:t>
            </a:r>
            <a:r>
              <a:rPr lang="ko-KR" altLang="en-US" dirty="0" smtClean="0"/>
              <a:t>학식 </a:t>
            </a:r>
            <a:r>
              <a:rPr lang="ko-KR" altLang="en-US" dirty="0" err="1"/>
              <a:t>알리미</a:t>
            </a:r>
            <a:endParaRPr lang="ko-KR" altLang="en-US" dirty="0"/>
          </a:p>
          <a:p>
            <a:r>
              <a:rPr lang="ko-KR" altLang="en-US" dirty="0" err="1">
                <a:solidFill>
                  <a:srgbClr val="3C74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액터</a:t>
            </a:r>
            <a:r>
              <a:rPr lang="ko-KR" altLang="en-US" dirty="0"/>
              <a:t>　</a:t>
            </a:r>
            <a:r>
              <a:rPr lang="ko-KR" altLang="en-US" dirty="0" smtClean="0"/>
              <a:t>중앙대 </a:t>
            </a:r>
            <a:r>
              <a:rPr lang="ko-KR" altLang="en-US" dirty="0"/>
              <a:t>학식 이용자</a:t>
            </a:r>
          </a:p>
          <a:p>
            <a:r>
              <a:rPr lang="ko-KR" altLang="en-US" dirty="0">
                <a:solidFill>
                  <a:srgbClr val="3C74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r>
              <a:rPr lang="ko-KR" altLang="en-US" dirty="0"/>
              <a:t>　</a:t>
            </a:r>
            <a:r>
              <a:rPr lang="ko-KR" altLang="en-US" dirty="0" smtClean="0"/>
              <a:t>학생식당 정보 및 메뉴를 알려주고 랭킹을 매겨 선택에 도움을 주는 프로그램</a:t>
            </a:r>
            <a:endParaRPr lang="ko-KR" altLang="en-US" dirty="0"/>
          </a:p>
          <a:p>
            <a:r>
              <a:rPr lang="ko-KR" altLang="en-US" dirty="0">
                <a:solidFill>
                  <a:srgbClr val="3C74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전제조건</a:t>
            </a:r>
            <a:r>
              <a:rPr lang="ko-KR" altLang="en-US" dirty="0"/>
              <a:t>　</a:t>
            </a:r>
            <a:r>
              <a:rPr lang="ko-KR" altLang="en-US" dirty="0" smtClean="0"/>
              <a:t>관리자가 </a:t>
            </a:r>
            <a:r>
              <a:rPr lang="ko-KR" altLang="en-US" dirty="0"/>
              <a:t>메뉴를 미리 등록해둬야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문서 작성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07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047999" y="2301545"/>
            <a:ext cx="8305801" cy="382348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3C74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　</a:t>
            </a:r>
            <a:r>
              <a:rPr lang="en-US" altLang="ko-KR" dirty="0"/>
              <a:t>- </a:t>
            </a:r>
            <a:r>
              <a:rPr lang="ko-KR" altLang="en-US" dirty="0"/>
              <a:t>정상적인 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문서 작성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12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8" y="3176759"/>
            <a:ext cx="8858258" cy="19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13</a:t>
            </a:fld>
            <a:endParaRPr lang="en-US" altLang="ko-KR" dirty="0"/>
          </a:p>
        </p:txBody>
      </p:sp>
      <p:sp>
        <p:nvSpPr>
          <p:cNvPr id="15" name="내용 개체 틀 1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Main.py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740" y="2074495"/>
            <a:ext cx="6308096" cy="41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14</a:t>
            </a:fld>
            <a:endParaRPr lang="en-US" altLang="ko-KR" dirty="0"/>
          </a:p>
        </p:txBody>
      </p:sp>
      <p:sp>
        <p:nvSpPr>
          <p:cNvPr id="15" name="내용 개체 틀 1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Main.py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3485" b="30139"/>
          <a:stretch/>
        </p:blipFill>
        <p:spPr>
          <a:xfrm>
            <a:off x="3253739" y="2146300"/>
            <a:ext cx="8333423" cy="39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15</a:t>
            </a:fld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Main.py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0417"/>
          <a:stretch/>
        </p:blipFill>
        <p:spPr>
          <a:xfrm>
            <a:off x="2437457" y="2146300"/>
            <a:ext cx="13233613" cy="277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16</a:t>
            </a:fld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Main.py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0417"/>
          <a:stretch/>
        </p:blipFill>
        <p:spPr>
          <a:xfrm>
            <a:off x="2437457" y="2146300"/>
            <a:ext cx="12500743" cy="2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17</a:t>
            </a:fld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Menu.py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343150"/>
            <a:ext cx="6918068" cy="30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04098"/>
            <a:ext cx="8569260" cy="1782102"/>
          </a:xfrm>
          <a:prstGeom prst="rect">
            <a:avLst/>
          </a:prstGeom>
        </p:spPr>
      </p:pic>
      <p:sp>
        <p:nvSpPr>
          <p:cNvPr id="7" name="내용 개체 틀 13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Restaurant.py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과제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19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731" t="13541" r="53212" b="57917"/>
          <a:stretch/>
        </p:blipFill>
        <p:spPr>
          <a:xfrm>
            <a:off x="3047999" y="1700213"/>
            <a:ext cx="8556026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275184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3367798" y="3268184"/>
            <a:ext cx="1509486" cy="584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2E3350"/>
                </a:solidFill>
                <a:latin typeface="+mj-ea"/>
              </a:rPr>
              <a:t>목차</a:t>
            </a:r>
            <a:endParaRPr lang="ko-KR" altLang="en-US" sz="3600" dirty="0">
              <a:solidFill>
                <a:srgbClr val="2E3350"/>
              </a:solidFill>
              <a:latin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11156" y="2364911"/>
            <a:ext cx="0" cy="2785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6438" y="2119287"/>
            <a:ext cx="268794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2400" dirty="0" smtClean="0">
                <a:solidFill>
                  <a:srgbClr val="2E3350"/>
                </a:solidFill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6980" y="3112935"/>
            <a:ext cx="2857419" cy="42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2400" dirty="0" smtClean="0">
                <a:solidFill>
                  <a:srgbClr val="2E3350"/>
                </a:solidFill>
              </a:rPr>
              <a:t>프로그램 요구사항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7523" y="4036225"/>
            <a:ext cx="2687945" cy="50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2400" dirty="0" smtClean="0">
                <a:solidFill>
                  <a:srgbClr val="2E33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48065" y="4959799"/>
            <a:ext cx="2687945" cy="50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2400" dirty="0" smtClean="0">
                <a:solidFill>
                  <a:srgbClr val="2E33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과제</a:t>
            </a:r>
          </a:p>
        </p:txBody>
      </p:sp>
      <p:sp>
        <p:nvSpPr>
          <p:cNvPr id="16" name="직사각형 15"/>
          <p:cNvSpPr/>
          <p:nvPr/>
        </p:nvSpPr>
        <p:spPr>
          <a:xfrm flipV="1">
            <a:off x="5880032" y="2329002"/>
            <a:ext cx="80148" cy="73983"/>
          </a:xfrm>
          <a:prstGeom prst="rect">
            <a:avLst/>
          </a:prstGeom>
          <a:solidFill>
            <a:srgbClr val="147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V="1">
            <a:off x="5880032" y="3244804"/>
            <a:ext cx="80148" cy="73983"/>
          </a:xfrm>
          <a:prstGeom prst="rect">
            <a:avLst/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V="1">
            <a:off x="5880032" y="4160603"/>
            <a:ext cx="80148" cy="73983"/>
          </a:xfrm>
          <a:prstGeom prst="rect">
            <a:avLst/>
          </a:prstGeom>
          <a:solidFill>
            <a:srgbClr val="33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V="1">
            <a:off x="5880032" y="5076406"/>
            <a:ext cx="80148" cy="73983"/>
          </a:xfrm>
          <a:prstGeom prst="rect">
            <a:avLst/>
          </a:prstGeom>
          <a:solidFill>
            <a:srgbClr val="36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32" y="3179241"/>
            <a:ext cx="651566" cy="82115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 smtClean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 smtClean="0">
                <a:solidFill>
                  <a:srgbClr val="545668"/>
                </a:solidFill>
                <a:latin typeface="+mn-ea"/>
              </a:rPr>
              <a:t>2021</a:t>
            </a:r>
            <a:r>
              <a:rPr lang="ko-KR" altLang="en-US" sz="1400" spc="0" dirty="0" smtClean="0">
                <a:solidFill>
                  <a:srgbClr val="545668"/>
                </a:solidFill>
                <a:latin typeface="+mn-ea"/>
              </a:rPr>
              <a:t>년 </a:t>
            </a:r>
            <a:r>
              <a:rPr lang="en-US" altLang="ko-KR" sz="1400" spc="0" dirty="0" smtClean="0">
                <a:solidFill>
                  <a:srgbClr val="545668"/>
                </a:solidFill>
                <a:latin typeface="+mn-ea"/>
              </a:rPr>
              <a:t>2</a:t>
            </a:r>
            <a:r>
              <a:rPr lang="ko-KR" altLang="en-US" sz="1400" spc="0" dirty="0" smtClean="0">
                <a:solidFill>
                  <a:srgbClr val="545668"/>
                </a:solidFill>
                <a:latin typeface="+mn-ea"/>
              </a:rPr>
              <a:t>학기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74116" y="3054599"/>
            <a:ext cx="2728070" cy="794858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latin typeface="+mj-ea"/>
              </a:rPr>
              <a:t>감사합니다</a:t>
            </a:r>
            <a:r>
              <a:rPr lang="en-US" altLang="ko-KR" sz="4400" dirty="0" smtClean="0">
                <a:latin typeface="+mj-ea"/>
              </a:rPr>
              <a:t>.</a:t>
            </a:r>
            <a:endParaRPr lang="ko-KR" altLang="en-US" sz="4400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02186" y="3056975"/>
            <a:ext cx="136525" cy="136525"/>
          </a:xfrm>
          <a:prstGeom prst="rect">
            <a:avLst/>
          </a:prstGeom>
          <a:noFill/>
          <a:ln w="317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76" y="3054599"/>
            <a:ext cx="743284" cy="93674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 smtClean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</a:t>
            </a:r>
            <a:r>
              <a:rPr lang="ko-KR" altLang="en-US" sz="14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4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76054" y="6262167"/>
            <a:ext cx="1440510" cy="320808"/>
          </a:xfrm>
          <a:prstGeom prst="roundRect">
            <a:avLst>
              <a:gd name="adj" fmla="val 8955"/>
            </a:avLst>
          </a:prstGeom>
          <a:solidFill>
            <a:srgbClr val="97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122" y="1449856"/>
            <a:ext cx="3371415" cy="41962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70" y="1449856"/>
            <a:ext cx="3371415" cy="4196200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844357" y="6262167"/>
            <a:ext cx="8735539" cy="378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800" kern="1200" spc="-15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20165196 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김현진　　</a:t>
            </a: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20183907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모예림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20184887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박지균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20164028 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이종원　　</a:t>
            </a:r>
            <a:r>
              <a:rPr lang="en-US" altLang="ko-KR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 smtClean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20173595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임태균</a:t>
            </a:r>
            <a:endParaRPr lang="en-US" altLang="ko-KR" sz="1200" spc="0" dirty="0" smtClean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spc="0" dirty="0" smtClean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0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8783961" y="3404686"/>
            <a:ext cx="666750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644386" y="3677901"/>
            <a:ext cx="858520" cy="189249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0" name="내용 개체 틀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학식 </a:t>
            </a:r>
            <a:r>
              <a:rPr lang="ko-KR" altLang="en-US" dirty="0" err="1" smtClean="0"/>
              <a:t>알리미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idx="13"/>
          </p:nvPr>
        </p:nvSpPr>
        <p:spPr>
          <a:xfrm>
            <a:off x="6832606" y="2805992"/>
            <a:ext cx="4660900" cy="4608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중앙대학교 학식 </a:t>
            </a:r>
            <a:r>
              <a:rPr lang="ko-KR" altLang="en-US" dirty="0" err="1" smtClean="0"/>
              <a:t>알리미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ko-KR" dirty="0"/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4A1C71F-5389-4610-9401-F5105566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36" y="1720257"/>
            <a:ext cx="3310128" cy="4205725"/>
          </a:xfrm>
          <a:prstGeom prst="rect">
            <a:avLst/>
          </a:prstGeom>
          <a:ln w="6350">
            <a:solidFill>
              <a:srgbClr val="9DA3C7"/>
            </a:solidFill>
          </a:ln>
        </p:spPr>
      </p:pic>
      <p:sp>
        <p:nvSpPr>
          <p:cNvPr id="51" name="내용 개체 틀 38"/>
          <p:cNvSpPr txBox="1">
            <a:spLocks/>
          </p:cNvSpPr>
          <p:nvPr/>
        </p:nvSpPr>
        <p:spPr>
          <a:xfrm>
            <a:off x="6832606" y="3327071"/>
            <a:ext cx="4927600" cy="92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4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4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4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400" kern="12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dirty="0" smtClean="0"/>
              <a:t>캠퍼스와 </a:t>
            </a:r>
            <a:r>
              <a:rPr lang="ko-KR" altLang="en-US" dirty="0" err="1" smtClean="0"/>
              <a:t>식당별로</a:t>
            </a:r>
            <a:r>
              <a:rPr lang="ko-KR" altLang="en-US" dirty="0" smtClean="0"/>
              <a:t> 그날의 학식 메뉴를 알려주고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메뉴별로</a:t>
            </a:r>
            <a:r>
              <a:rPr lang="ko-KR" altLang="en-US" dirty="0" smtClean="0"/>
              <a:t> 만족도 조사를 실시하여 만든 랭킹을 제공함으로써 </a:t>
            </a:r>
            <a:br>
              <a:rPr lang="ko-KR" altLang="en-US" dirty="0" smtClean="0"/>
            </a:br>
            <a:r>
              <a:rPr lang="ko-KR" altLang="en-US" dirty="0" smtClean="0"/>
              <a:t>이용자의 학식 선택을 돕는 프로그램을 제작하기로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774836" y="2918490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스토리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서울캠퍼스의 </a:t>
            </a:r>
            <a:r>
              <a:rPr lang="ko-KR" altLang="en-US" dirty="0" err="1" smtClean="0"/>
              <a:t>푸앙이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ko-KR" dirty="0"/>
          </a:p>
        </p:txBody>
      </p:sp>
      <p:pic>
        <p:nvPicPr>
          <p:cNvPr id="7" name="Picture 2" descr="중앙대학교 마스코트 청룡 푸앙 : 네이버 블로그">
            <a:extLst>
              <a:ext uri="{FF2B5EF4-FFF2-40B4-BE49-F238E27FC236}">
                <a16:creationId xmlns="" xmlns:a16="http://schemas.microsoft.com/office/drawing/2014/main" id="{35B6FBA3-FE2B-413D-8A27-35F4769B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34" y="2611826"/>
            <a:ext cx="1001767" cy="131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5126175" y="2823421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1371E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 smtClean="0">
                <a:solidFill>
                  <a:srgbClr val="2E3350"/>
                </a:solidFill>
              </a:rPr>
              <a:t>오늘의 점심메뉴를 선택할 거야</a:t>
            </a:r>
            <a:r>
              <a:rPr lang="en-US" altLang="ko-KR" sz="1600" spc="-20" dirty="0" smtClean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126175" y="3376874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1371E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 smtClean="0">
                <a:solidFill>
                  <a:srgbClr val="2E3350"/>
                </a:solidFill>
              </a:rPr>
              <a:t>다이어트 중이라</a:t>
            </a:r>
            <a:r>
              <a:rPr lang="en-US" altLang="ko-KR" sz="1600" spc="-20" dirty="0" smtClean="0">
                <a:solidFill>
                  <a:srgbClr val="2E3350"/>
                </a:solidFill>
              </a:rPr>
              <a:t>, </a:t>
            </a:r>
            <a:r>
              <a:rPr lang="ko-KR" altLang="en-US" sz="1600" spc="-20" dirty="0" err="1" smtClean="0">
                <a:solidFill>
                  <a:srgbClr val="2E3350"/>
                </a:solidFill>
              </a:rPr>
              <a:t>메뉴별</a:t>
            </a:r>
            <a:r>
              <a:rPr lang="ko-KR" altLang="en-US" sz="1600" spc="-20" dirty="0" smtClean="0">
                <a:solidFill>
                  <a:srgbClr val="2E3350"/>
                </a:solidFill>
              </a:rPr>
              <a:t> 칼로리와 랭킹을 알고 싶어</a:t>
            </a:r>
            <a:r>
              <a:rPr lang="en-US" altLang="ko-KR" sz="1600" spc="-20" dirty="0" smtClean="0">
                <a:solidFill>
                  <a:srgbClr val="2E3350"/>
                </a:solidFill>
              </a:rPr>
              <a:t>!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965140" y="4351523"/>
            <a:ext cx="78740" cy="78740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42233" y="4351523"/>
            <a:ext cx="78740" cy="78740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672337" y="4321705"/>
            <a:ext cx="138376" cy="138376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3" idx="1"/>
            <a:endCxn id="36" idx="1"/>
          </p:cNvCxnSpPr>
          <p:nvPr/>
        </p:nvCxnSpPr>
        <p:spPr>
          <a:xfrm>
            <a:off x="3965140" y="4390893"/>
            <a:ext cx="6707197" cy="0"/>
          </a:xfrm>
          <a:prstGeom prst="line">
            <a:avLst/>
          </a:prstGeom>
          <a:ln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996890" y="4032250"/>
            <a:ext cx="0" cy="358643"/>
          </a:xfrm>
          <a:prstGeom prst="line">
            <a:avLst/>
          </a:prstGeom>
          <a:ln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710505" y="4900682"/>
            <a:ext cx="333375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262091" y="4900682"/>
            <a:ext cx="1067147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60456" y="5171344"/>
            <a:ext cx="333375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81434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서울캠퍼스 중식의 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메뉴별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칼로리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추가적으로 랭킹까지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54222" y="4900682"/>
            <a:ext cx="865777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35893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식사 이후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랭킹시스템의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 조사 참여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68104" y="4900682"/>
            <a:ext cx="1842609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848294" y="4523575"/>
            <a:ext cx="2418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자신이 매긴 점수가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랭킹에 반영된 것을 확인한 후 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종료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178040" y="5169152"/>
            <a:ext cx="666750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스토리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안성캠퍼스의 고니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ko-KR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22507" y="2823421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37C7D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 err="1" smtClean="0">
                <a:solidFill>
                  <a:srgbClr val="2E3350"/>
                </a:solidFill>
              </a:rPr>
              <a:t>푸앙이를</a:t>
            </a:r>
            <a:r>
              <a:rPr lang="ko-KR" altLang="en-US" sz="1600" spc="-20" dirty="0" smtClean="0">
                <a:solidFill>
                  <a:srgbClr val="2E3350"/>
                </a:solidFill>
              </a:rPr>
              <a:t> 만나기 전에</a:t>
            </a:r>
            <a:r>
              <a:rPr lang="en-US" altLang="ko-KR" sz="1600" spc="-20" dirty="0" smtClean="0">
                <a:solidFill>
                  <a:srgbClr val="2E3350"/>
                </a:solidFill>
              </a:rPr>
              <a:t>, </a:t>
            </a:r>
            <a:r>
              <a:rPr lang="ko-KR" altLang="en-US" sz="1600" spc="-20" dirty="0" smtClean="0">
                <a:solidFill>
                  <a:srgbClr val="2E3350"/>
                </a:solidFill>
              </a:rPr>
              <a:t>서울과 안성 중 어디에서 밥을 먹을까</a:t>
            </a:r>
            <a:r>
              <a:rPr lang="en-US" altLang="ko-KR" sz="1600" spc="-20" dirty="0" smtClean="0">
                <a:solidFill>
                  <a:srgbClr val="2E3350"/>
                </a:solidFill>
              </a:rPr>
              <a:t>?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122507" y="3376874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37C7D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 smtClean="0">
                <a:solidFill>
                  <a:srgbClr val="2E3350"/>
                </a:solidFill>
              </a:rPr>
              <a:t>학식 운영 시간도 확인해야겠다</a:t>
            </a:r>
            <a:r>
              <a:rPr lang="en-US" altLang="ko-KR" sz="1600" spc="-20" dirty="0" smtClean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08730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서울캠퍼스와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안성캠퍼스의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점심메뉴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310932" y="4523575"/>
            <a:ext cx="2418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61472" y="4351523"/>
            <a:ext cx="78740" cy="78740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360818" y="4351523"/>
            <a:ext cx="78740" cy="78740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668669" y="4321705"/>
            <a:ext cx="138376" cy="138376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3" idx="1"/>
            <a:endCxn id="36" idx="1"/>
          </p:cNvCxnSpPr>
          <p:nvPr/>
        </p:nvCxnSpPr>
        <p:spPr>
          <a:xfrm>
            <a:off x="3961472" y="4390893"/>
            <a:ext cx="6707197" cy="0"/>
          </a:xfrm>
          <a:prstGeom prst="line">
            <a:avLst/>
          </a:prstGeom>
          <a:ln>
            <a:solidFill>
              <a:srgbClr val="37C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0" idx="4"/>
          </p:cNvCxnSpPr>
          <p:nvPr/>
        </p:nvCxnSpPr>
        <p:spPr>
          <a:xfrm>
            <a:off x="3993222" y="3878202"/>
            <a:ext cx="0" cy="512691"/>
          </a:xfrm>
          <a:prstGeom prst="line">
            <a:avLst/>
          </a:prstGeom>
          <a:ln>
            <a:solidFill>
              <a:srgbClr val="37C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lum contrast="1000"/>
          </a:blip>
          <a:stretch>
            <a:fillRect/>
          </a:stretch>
        </p:blipFill>
        <p:spPr>
          <a:xfrm>
            <a:off x="3446781" y="2783632"/>
            <a:ext cx="1092881" cy="109457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직사각형 21"/>
          <p:cNvSpPr/>
          <p:nvPr/>
        </p:nvSpPr>
        <p:spPr>
          <a:xfrm>
            <a:off x="3334092" y="4903584"/>
            <a:ext cx="1093128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09629" y="4523575"/>
            <a:ext cx="1730672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캠퍼스 학식의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운영시간 확인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3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148980" y="2125929"/>
            <a:ext cx="8204820" cy="437051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학식 메뉴를 확인할 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식당에 대한 정보를 확인할 지 선택</a:t>
            </a:r>
          </a:p>
          <a:p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pc="-30" dirty="0" smtClean="0"/>
              <a:t>시작 상황에 대한 설명</a:t>
            </a:r>
            <a:endParaRPr lang="ko-KR" altLang="en-US" spc="-3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6</a:t>
            </a:fld>
            <a:endParaRPr lang="en-US" altLang="ko-KR" dirty="0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152781" y="4404706"/>
            <a:ext cx="6096000" cy="278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보기 외의 다른 번호를 입력했을 때 → 안내문 출력 후 다시 입력하도록 함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3253740" y="3988277"/>
            <a:ext cx="609600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pc="-30" dirty="0"/>
              <a:t>잘못됐을 때의 대처방안</a:t>
            </a: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3152781" y="5400887"/>
            <a:ext cx="6096000" cy="30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메인 페이지로 돌아가거나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프로그램 종료</a:t>
            </a:r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3253740" y="4997003"/>
            <a:ext cx="609600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pc="-30" dirty="0"/>
              <a:t>시나리오 완료 시 상태에 대한 설명</a:t>
            </a:r>
          </a:p>
        </p:txBody>
      </p:sp>
      <p:sp>
        <p:nvSpPr>
          <p:cNvPr id="18" name="내용 개체 틀 4"/>
          <p:cNvSpPr txBox="1">
            <a:spLocks/>
          </p:cNvSpPr>
          <p:nvPr/>
        </p:nvSpPr>
        <p:spPr>
          <a:xfrm>
            <a:off x="3152780" y="3096542"/>
            <a:ext cx="6096001" cy="299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부가정보를 </a:t>
            </a:r>
            <a:r>
              <a:rPr lang="ko-KR" altLang="en-US" sz="1400" dirty="0"/>
              <a:t>선택하면 식당 관련 정보들</a:t>
            </a:r>
            <a:r>
              <a:rPr lang="en-US" altLang="ko-KR" sz="1400" dirty="0"/>
              <a:t>(</a:t>
            </a:r>
            <a:r>
              <a:rPr lang="ko-KR" altLang="en-US" sz="1400" dirty="0"/>
              <a:t>위치</a:t>
            </a:r>
            <a:r>
              <a:rPr lang="en-US" altLang="ko-KR" sz="1400" dirty="0"/>
              <a:t>, </a:t>
            </a:r>
            <a:r>
              <a:rPr lang="ko-KR" altLang="en-US" sz="1400" dirty="0"/>
              <a:t>운영시간</a:t>
            </a:r>
            <a:r>
              <a:rPr lang="en-US" altLang="ko-KR" sz="1400" dirty="0"/>
              <a:t>, </a:t>
            </a:r>
            <a:r>
              <a:rPr lang="ko-KR" altLang="en-US" sz="1400" dirty="0"/>
              <a:t>운영여부</a:t>
            </a:r>
            <a:r>
              <a:rPr lang="en-US" altLang="ko-KR" sz="1400" dirty="0"/>
              <a:t>)</a:t>
            </a:r>
            <a:r>
              <a:rPr lang="ko-KR" altLang="en-US" sz="1400" dirty="0"/>
              <a:t>이 나옴 </a:t>
            </a:r>
            <a:endParaRPr lang="en-US" altLang="ko-KR" sz="1400" dirty="0" smtClean="0"/>
          </a:p>
          <a:p>
            <a:r>
              <a:rPr lang="ko-KR" altLang="en-US" sz="1400" dirty="0" smtClean="0"/>
              <a:t>정보 </a:t>
            </a:r>
            <a:r>
              <a:rPr lang="ko-KR" altLang="en-US" sz="1400" dirty="0"/>
              <a:t>확인 뒤에는 메인 페이지로 다시 돌아갈 수 있음</a:t>
            </a:r>
          </a:p>
        </p:txBody>
      </p:sp>
      <p:sp>
        <p:nvSpPr>
          <p:cNvPr id="19" name="내용 개체 틀 5"/>
          <p:cNvSpPr txBox="1">
            <a:spLocks/>
          </p:cNvSpPr>
          <p:nvPr/>
        </p:nvSpPr>
        <p:spPr>
          <a:xfrm>
            <a:off x="3253740" y="2688164"/>
            <a:ext cx="609600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30" dirty="0" smtClean="0"/>
              <a:t>이벤트의 정상적인 흐름에 대한 설명</a:t>
            </a:r>
            <a:endParaRPr lang="ko-KR" altLang="en-US" spc="-30" dirty="0"/>
          </a:p>
        </p:txBody>
      </p:sp>
      <p:sp>
        <p:nvSpPr>
          <p:cNvPr id="23" name="직사각형 22"/>
          <p:cNvSpPr/>
          <p:nvPr/>
        </p:nvSpPr>
        <p:spPr>
          <a:xfrm>
            <a:off x="3148980" y="2860828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48980" y="4158082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48980" y="5160535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및 시스템 요구사항</a:t>
            </a:r>
            <a:endParaRPr lang="ko-KR" altLang="en-US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3148980" y="2129674"/>
            <a:ext cx="8204820" cy="594054"/>
          </a:xfrm>
        </p:spPr>
        <p:txBody>
          <a:bodyPr>
            <a:noAutofit/>
          </a:bodyPr>
          <a:lstStyle/>
          <a:p>
            <a:pPr defTabSz="252000"/>
            <a:r>
              <a:rPr lang="en-US" altLang="ko-KR" sz="1400" dirty="0"/>
              <a:t>&lt;</a:t>
            </a:r>
            <a:r>
              <a:rPr lang="ko-KR" altLang="en-US" sz="1400" dirty="0"/>
              <a:t>학식 </a:t>
            </a:r>
            <a:r>
              <a:rPr lang="ko-KR" altLang="en-US" sz="1400" dirty="0" err="1"/>
              <a:t>알리미</a:t>
            </a:r>
            <a:r>
              <a:rPr lang="ko-KR" altLang="en-US" sz="1400" dirty="0"/>
              <a:t> 시스템</a:t>
            </a:r>
            <a:r>
              <a:rPr lang="en-US" altLang="ko-KR" sz="1400" dirty="0"/>
              <a:t>&gt;</a:t>
            </a:r>
            <a:r>
              <a:rPr lang="ko-KR" altLang="en-US" sz="1400" dirty="0"/>
              <a:t>은 캠퍼스와 </a:t>
            </a:r>
            <a:r>
              <a:rPr lang="ko-KR" altLang="en-US" sz="1400" dirty="0" err="1"/>
              <a:t>식당별로</a:t>
            </a:r>
            <a:r>
              <a:rPr lang="ko-KR" altLang="en-US" sz="1400" dirty="0"/>
              <a:t> 그 날의 학식 메뉴를 알려주고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메뉴별로</a:t>
            </a:r>
            <a:r>
              <a:rPr lang="ko-KR" altLang="en-US" sz="1400" dirty="0"/>
              <a:t> 만족도조사를 실시하고 </a:t>
            </a:r>
            <a:endParaRPr lang="en-US" altLang="ko-KR" sz="1400" dirty="0" smtClean="0"/>
          </a:p>
          <a:p>
            <a:pPr marL="0" indent="0" defTabSz="252000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랭킹을 </a:t>
            </a:r>
            <a:r>
              <a:rPr lang="ko-KR" altLang="en-US" sz="1400" dirty="0"/>
              <a:t>매겨 제공함으로써 이용자의 선택을 돕는다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pc="-30" dirty="0" smtClean="0"/>
              <a:t>사용자 요구사항</a:t>
            </a:r>
            <a:endParaRPr lang="ko-KR" altLang="en-US" spc="-3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ko-KR" dirty="0"/>
          </a:p>
        </p:txBody>
      </p:sp>
      <p:sp>
        <p:nvSpPr>
          <p:cNvPr id="11" name="내용 개체 틀 4"/>
          <p:cNvSpPr txBox="1">
            <a:spLocks/>
          </p:cNvSpPr>
          <p:nvPr/>
        </p:nvSpPr>
        <p:spPr>
          <a:xfrm>
            <a:off x="3152780" y="3527565"/>
            <a:ext cx="8048620" cy="432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25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캠퍼스</a:t>
            </a:r>
            <a:r>
              <a:rPr lang="en-US" altLang="ko-KR" dirty="0"/>
              <a:t>, </a:t>
            </a:r>
            <a:r>
              <a:rPr lang="ko-KR" altLang="en-US" dirty="0"/>
              <a:t>시간대를 구분하여 메뉴 정보를 제공해야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식당별로</a:t>
            </a:r>
            <a:r>
              <a:rPr lang="ko-KR" altLang="en-US" dirty="0"/>
              <a:t> 메뉴를 알려주되</a:t>
            </a:r>
            <a:r>
              <a:rPr lang="en-US" altLang="ko-KR" dirty="0"/>
              <a:t>, </a:t>
            </a:r>
            <a:r>
              <a:rPr lang="ko-KR" altLang="en-US" dirty="0"/>
              <a:t>메뉴 외에도 칼로리나 가격 등의 추가 정보를 동시에 표기해야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단순한 만족도조사를 실시하여</a:t>
            </a:r>
            <a:r>
              <a:rPr lang="en-US" altLang="ko-KR" dirty="0"/>
              <a:t>, </a:t>
            </a:r>
            <a:r>
              <a:rPr lang="ko-KR" altLang="en-US" dirty="0"/>
              <a:t>그 결과가 랭킹에 반영될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 외에도 식당 위치 및 운영시간 등의 공지를 알려줘야 한다</a:t>
            </a:r>
            <a:r>
              <a:rPr lang="en-US" altLang="ko-KR" dirty="0"/>
              <a:t>.</a:t>
            </a:r>
          </a:p>
        </p:txBody>
      </p:sp>
      <p:sp>
        <p:nvSpPr>
          <p:cNvPr id="12" name="내용 개체 틀 5"/>
          <p:cNvSpPr txBox="1">
            <a:spLocks/>
          </p:cNvSpPr>
          <p:nvPr/>
        </p:nvSpPr>
        <p:spPr>
          <a:xfrm>
            <a:off x="3253740" y="3068388"/>
            <a:ext cx="5909316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30" dirty="0" smtClean="0"/>
              <a:t>시스템 요구사항</a:t>
            </a:r>
            <a:endParaRPr lang="ko-KR" altLang="en-US" spc="-30" dirty="0"/>
          </a:p>
        </p:txBody>
      </p:sp>
      <p:sp>
        <p:nvSpPr>
          <p:cNvPr id="15" name="직사각형 14"/>
          <p:cNvSpPr/>
          <p:nvPr/>
        </p:nvSpPr>
        <p:spPr>
          <a:xfrm>
            <a:off x="3148980" y="3240207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3148980" y="2147714"/>
            <a:ext cx="8204820" cy="766842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배열을 사용하여 랭킹을 누적시키고 사용자에게 보여줘야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단순한 숫자 버튼을 활용하여 다음 단계로 넘어갈 수 있게 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기능적</a:t>
            </a:r>
            <a:r>
              <a:rPr lang="ko-KR" altLang="en-US" spc="-30" dirty="0" smtClean="0"/>
              <a:t> 요구사항</a:t>
            </a:r>
            <a:endParaRPr lang="ko-KR" altLang="en-US" spc="-3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8</a:t>
            </a:fld>
            <a:endParaRPr lang="en-US" altLang="ko-KR" dirty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3152780" y="3527565"/>
            <a:ext cx="8048620" cy="432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25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랭킹에 차등을 부여하여 이용자들의 선택에 도움을 주도록 한다</a:t>
            </a:r>
            <a:r>
              <a:rPr lang="en-US" altLang="ko-KR" dirty="0"/>
              <a:t>.</a:t>
            </a:r>
          </a:p>
        </p:txBody>
      </p:sp>
      <p:sp>
        <p:nvSpPr>
          <p:cNvPr id="11" name="내용 개체 틀 5"/>
          <p:cNvSpPr txBox="1">
            <a:spLocks/>
          </p:cNvSpPr>
          <p:nvPr/>
        </p:nvSpPr>
        <p:spPr>
          <a:xfrm>
            <a:off x="3253740" y="3068388"/>
            <a:ext cx="5909316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30" dirty="0" smtClean="0"/>
              <a:t>비기능적 요구사항</a:t>
            </a:r>
            <a:endParaRPr lang="ko-KR" altLang="en-US" spc="-30" dirty="0"/>
          </a:p>
        </p:txBody>
      </p:sp>
      <p:sp>
        <p:nvSpPr>
          <p:cNvPr id="13" name="직사각형 12"/>
          <p:cNvSpPr/>
          <p:nvPr/>
        </p:nvSpPr>
        <p:spPr>
          <a:xfrm>
            <a:off x="3148980" y="3240207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49600" y="2301546"/>
            <a:ext cx="8204200" cy="3700198"/>
          </a:xfrm>
        </p:spPr>
        <p:txBody>
          <a:bodyPr/>
          <a:lstStyle/>
          <a:p>
            <a:r>
              <a:rPr lang="ko-KR" altLang="en-US" dirty="0"/>
              <a:t>캠퍼스</a:t>
            </a:r>
            <a:r>
              <a:rPr lang="en-US" altLang="ko-KR" dirty="0"/>
              <a:t>, </a:t>
            </a:r>
            <a:r>
              <a:rPr lang="ko-KR" altLang="en-US" dirty="0"/>
              <a:t>시간대를 구분하여 메뉴 정보를 제공해야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식당별로</a:t>
            </a:r>
            <a:r>
              <a:rPr lang="ko-KR" altLang="en-US" dirty="0"/>
              <a:t> 메뉴를 알려주되</a:t>
            </a:r>
            <a:r>
              <a:rPr lang="en-US" altLang="ko-KR" dirty="0"/>
              <a:t>, </a:t>
            </a:r>
            <a:r>
              <a:rPr lang="ko-KR" altLang="en-US" dirty="0"/>
              <a:t>메뉴 외에도 칼로리나 가격 등의 추가 정보를 동시에 표기해야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단순한 만족도조사를 실시하여</a:t>
            </a:r>
            <a:r>
              <a:rPr lang="en-US" altLang="ko-KR" dirty="0"/>
              <a:t>, </a:t>
            </a:r>
            <a:r>
              <a:rPr lang="ko-KR" altLang="en-US" dirty="0"/>
              <a:t>그 결과가 랭킹에 반영될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 외에도 식당 위치 및 운영시간 등의 공지를 알려줘야 한다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시스템 요구사항 식별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99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459</Words>
  <Application>Microsoft Office PowerPoint</Application>
  <PresentationFormat>와이드스크린</PresentationFormat>
  <Paragraphs>135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</vt:lpstr>
      <vt:lpstr>나눔스퀘어 Bold</vt:lpstr>
      <vt:lpstr>Arial</vt:lpstr>
      <vt:lpstr>나눔스퀘어 ExtraBold</vt:lpstr>
      <vt:lpstr>맑은 고딕</vt:lpstr>
      <vt:lpstr>Office 테마</vt:lpstr>
      <vt:lpstr>중앙대학교  학식 알리미 시스템</vt:lpstr>
      <vt:lpstr>PowerPoint 프레젠테이션</vt:lpstr>
      <vt:lpstr>개요</vt:lpstr>
      <vt:lpstr>사용자 스토리</vt:lpstr>
      <vt:lpstr>사용자 스토리</vt:lpstr>
      <vt:lpstr>사용자 시나리오</vt:lpstr>
      <vt:lpstr>사용자 및 시스템 요구사항</vt:lpstr>
      <vt:lpstr>기능/비기능적 요구사항</vt:lpstr>
      <vt:lpstr>Use Case 다이어그램</vt:lpstr>
      <vt:lpstr>Use Case 다이어그램</vt:lpstr>
      <vt:lpstr>Use Case 다이어그램</vt:lpstr>
      <vt:lpstr>Use Case 다이어그램</vt:lpstr>
      <vt:lpstr>코드 설명</vt:lpstr>
      <vt:lpstr>코드 설명</vt:lpstr>
      <vt:lpstr>코드 설명</vt:lpstr>
      <vt:lpstr>코드 설명</vt:lpstr>
      <vt:lpstr>코드 설명</vt:lpstr>
      <vt:lpstr>코드 설명</vt:lpstr>
      <vt:lpstr>향후 과제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ALPHA</dc:creator>
  <cp:lastModifiedBy>ALPHA</cp:lastModifiedBy>
  <cp:revision>48</cp:revision>
  <dcterms:created xsi:type="dcterms:W3CDTF">2021-11-06T13:05:37Z</dcterms:created>
  <dcterms:modified xsi:type="dcterms:W3CDTF">2021-11-08T06:47:08Z</dcterms:modified>
</cp:coreProperties>
</file>