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30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5" r:id="rId29"/>
    <p:sldId id="282" r:id="rId30"/>
    <p:sldId id="304" r:id="rId31"/>
    <p:sldId id="305" r:id="rId32"/>
    <p:sldId id="306" r:id="rId33"/>
    <p:sldId id="307" r:id="rId34"/>
    <p:sldId id="283" r:id="rId35"/>
    <p:sldId id="284" r:id="rId36"/>
    <p:sldId id="296" r:id="rId37"/>
    <p:sldId id="297" r:id="rId38"/>
    <p:sldId id="298" r:id="rId39"/>
    <p:sldId id="299" r:id="rId40"/>
    <p:sldId id="285" r:id="rId41"/>
    <p:sldId id="301" r:id="rId42"/>
    <p:sldId id="300" r:id="rId43"/>
    <p:sldId id="302" r:id="rId44"/>
    <p:sldId id="286" r:id="rId45"/>
    <p:sldId id="287" r:id="rId46"/>
    <p:sldId id="288" r:id="rId47"/>
    <p:sldId id="289" r:id="rId48"/>
    <p:sldId id="290" r:id="rId49"/>
    <p:sldId id="291" r:id="rId50"/>
    <p:sldId id="308" r:id="rId51"/>
    <p:sldId id="293" r:id="rId52"/>
    <p:sldId id="294" r:id="rId53"/>
    <p:sldId id="309" r:id="rId5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8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A2B9C-7FF7-4550-8BC6-1EBF9CB02ABC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6BC18-4471-45EB-889D-495FA141B8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3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6BC18-4471-45EB-889D-495FA141B86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375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6BC18-4471-45EB-889D-495FA141B86A}" type="slidenum">
              <a:rPr lang="sv-SE" smtClean="0">
                <a:solidFill>
                  <a:prstClr val="black"/>
                </a:solidFill>
              </a:rPr>
              <a:pPr/>
              <a:t>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5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357D70F-EE41-440C-A44C-BAA61E106738}" type="datetimeFigureOut">
              <a:rPr lang="sv-SE" smtClean="0"/>
              <a:t>2018-02-19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EF9AD17-C0E8-44B3-AEF7-B80FAA6FF36C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Litterära epoker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19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Berättarteknik (Nordisk forntid)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4392488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Ordknappt</a:t>
            </a:r>
            <a:r>
              <a:rPr lang="sv-SE" dirty="0"/>
              <a:t>, kärnfullt</a:t>
            </a:r>
          </a:p>
          <a:p>
            <a:r>
              <a:rPr lang="sv-SE" dirty="0"/>
              <a:t>Kärva, behärskade människor</a:t>
            </a:r>
          </a:p>
          <a:p>
            <a:r>
              <a:rPr lang="sv-SE" dirty="0"/>
              <a:t>Galghumor</a:t>
            </a:r>
          </a:p>
          <a:p>
            <a:r>
              <a:rPr lang="sv-SE" dirty="0"/>
              <a:t>Stolta, ryktet är viktigt</a:t>
            </a:r>
          </a:p>
          <a:p>
            <a:r>
              <a:rPr lang="sv-SE" dirty="0"/>
              <a:t>Gestaltning: berättaren visar inga känslor, </a:t>
            </a:r>
            <a:r>
              <a:rPr lang="sv-SE" dirty="0" smtClean="0"/>
              <a:t>åsikter</a:t>
            </a:r>
            <a:br>
              <a:rPr lang="sv-SE" dirty="0" smtClean="0"/>
            </a:br>
            <a:endParaRPr lang="sv-SE" dirty="0"/>
          </a:p>
          <a:p>
            <a:pPr marL="68580" indent="0">
              <a:buNone/>
            </a:pPr>
            <a:r>
              <a:rPr lang="sv-SE" dirty="0" smtClean="0"/>
              <a:t>Allitteration och kenningar</a:t>
            </a:r>
          </a:p>
          <a:p>
            <a:r>
              <a:rPr lang="sv-SE" dirty="0" smtClean="0"/>
              <a:t>Världsormen vred sig väldig av vrede</a:t>
            </a:r>
          </a:p>
          <a:p>
            <a:pPr marL="68580" indent="0">
              <a:buNone/>
            </a:pPr>
            <a:endParaRPr lang="sv-SE" dirty="0" smtClean="0"/>
          </a:p>
          <a:p>
            <a:r>
              <a:rPr lang="sv-SE" dirty="0" smtClean="0"/>
              <a:t>Svärdets å</a:t>
            </a:r>
          </a:p>
          <a:p>
            <a:r>
              <a:rPr lang="sv-SE" dirty="0" smtClean="0"/>
              <a:t>Valens väg</a:t>
            </a:r>
          </a:p>
        </p:txBody>
      </p:sp>
    </p:spTree>
    <p:extLst>
      <p:ext uri="{BB962C8B-B14F-4D97-AF65-F5344CB8AC3E}">
        <p14:creationId xmlns:p14="http://schemas.microsoft.com/office/powerpoint/2010/main" val="24529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sv-SE" dirty="0" smtClean="0"/>
              <a:t>Författare och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3987805"/>
          </a:xfrm>
        </p:spPr>
        <p:txBody>
          <a:bodyPr>
            <a:normAutofit/>
          </a:bodyPr>
          <a:lstStyle/>
          <a:p>
            <a:r>
              <a:rPr lang="sv-SE" dirty="0" smtClean="0"/>
              <a:t>Tristan och Isolde</a:t>
            </a:r>
          </a:p>
          <a:p>
            <a:r>
              <a:rPr lang="sv-SE" dirty="0" smtClean="0"/>
              <a:t>Dante Alighieri - Den gudomliga komedin</a:t>
            </a:r>
          </a:p>
          <a:p>
            <a:r>
              <a:rPr lang="sv-SE" dirty="0" smtClean="0"/>
              <a:t>Boccaccio - </a:t>
            </a:r>
            <a:r>
              <a:rPr lang="sv-SE" dirty="0" err="1" smtClean="0"/>
              <a:t>Decamerone</a:t>
            </a:r>
            <a:endParaRPr lang="sv-SE" dirty="0" smtClean="0"/>
          </a:p>
          <a:p>
            <a:pPr marL="68580" indent="0">
              <a:buNone/>
            </a:pPr>
            <a:endParaRPr lang="sv-SE" dirty="0" smtClean="0"/>
          </a:p>
          <a:p>
            <a:pPr marL="68580" indent="0">
              <a:buNone/>
            </a:pPr>
            <a:r>
              <a:rPr lang="sv-SE" dirty="0" smtClean="0"/>
              <a:t>Nordisk forntid</a:t>
            </a:r>
          </a:p>
          <a:p>
            <a:pPr marL="68580" indent="0">
              <a:buNone/>
            </a:pPr>
            <a:endParaRPr lang="sv-SE" dirty="0"/>
          </a:p>
          <a:p>
            <a:r>
              <a:rPr lang="sv-SE" dirty="0" err="1" smtClean="0"/>
              <a:t>Njals</a:t>
            </a:r>
            <a:r>
              <a:rPr lang="sv-SE" dirty="0" smtClean="0"/>
              <a:t> saga</a:t>
            </a:r>
          </a:p>
          <a:p>
            <a:r>
              <a:rPr lang="sv-SE" dirty="0" err="1" smtClean="0"/>
              <a:t>Havamal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238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Renässans </a:t>
            </a:r>
            <a:r>
              <a:rPr lang="sv-SE" smtClean="0"/>
              <a:t>och franskklassicism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1500-1700</a:t>
            </a:r>
          </a:p>
          <a:p>
            <a:r>
              <a:rPr lang="sv-SE" dirty="0" smtClean="0"/>
              <a:t>En pånyttfödelse av antikens ideal och kultur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368182"/>
            <a:ext cx="5033764" cy="186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sv-SE" dirty="0" smtClean="0"/>
              <a:t>Samhällsbakgrund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4104456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Överlevde pesten</a:t>
            </a:r>
          </a:p>
          <a:p>
            <a:r>
              <a:rPr lang="sv-SE" dirty="0" smtClean="0"/>
              <a:t>Nya kontinenter upptäcks</a:t>
            </a:r>
          </a:p>
          <a:p>
            <a:r>
              <a:rPr lang="sv-SE" dirty="0" smtClean="0"/>
              <a:t>Boktryckarkonsten, Gutenberg</a:t>
            </a:r>
          </a:p>
          <a:p>
            <a:r>
              <a:rPr lang="sv-SE" dirty="0" smtClean="0"/>
              <a:t>Blomstrande handel</a:t>
            </a:r>
          </a:p>
          <a:p>
            <a:r>
              <a:rPr lang="sv-SE" dirty="0" smtClean="0"/>
              <a:t>Plats och rikedom</a:t>
            </a:r>
          </a:p>
          <a:p>
            <a:r>
              <a:rPr lang="sv-SE" dirty="0" smtClean="0"/>
              <a:t>Vetenskap: Kopernikus, Galileo</a:t>
            </a:r>
          </a:p>
          <a:p>
            <a:pPr lvl="1"/>
            <a:r>
              <a:rPr lang="sv-SE" dirty="0" smtClean="0"/>
              <a:t>Heliocentrisk världsbild</a:t>
            </a:r>
          </a:p>
          <a:p>
            <a:r>
              <a:rPr lang="sv-SE" dirty="0" smtClean="0"/>
              <a:t>Martin Luther</a:t>
            </a:r>
          </a:p>
          <a:p>
            <a:pPr lvl="1"/>
            <a:r>
              <a:rPr lang="sv-SE" dirty="0" smtClean="0"/>
              <a:t>protestantismen</a:t>
            </a:r>
          </a:p>
          <a:p>
            <a:pPr lvl="1"/>
            <a:r>
              <a:rPr lang="sv-SE" dirty="0" smtClean="0"/>
              <a:t>reformationen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2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sv-SE" dirty="0" smtClean="0"/>
              <a:t>Idéströmningar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608" y="1988840"/>
            <a:ext cx="6777317" cy="4248472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Humanism: människan, individen i centrum</a:t>
            </a:r>
          </a:p>
          <a:p>
            <a:r>
              <a:rPr lang="sv-SE" dirty="0" smtClean="0"/>
              <a:t>Hoppfullhet</a:t>
            </a:r>
          </a:p>
          <a:p>
            <a:r>
              <a:rPr lang="sv-SE" dirty="0" smtClean="0"/>
              <a:t>Leonardi da Vinci</a:t>
            </a:r>
          </a:p>
          <a:p>
            <a:r>
              <a:rPr lang="sv-SE" dirty="0" smtClean="0"/>
              <a:t>Konflikt mellan vetenskap och religion</a:t>
            </a:r>
          </a:p>
          <a:p>
            <a:r>
              <a:rPr lang="sv-SE" dirty="0" smtClean="0"/>
              <a:t>Fransk-klassicism: tidens, rummets och handlingens enhet</a:t>
            </a:r>
          </a:p>
          <a:p>
            <a:r>
              <a:rPr lang="sv-SE" dirty="0" smtClean="0"/>
              <a:t>Konsten speglar hela människan:</a:t>
            </a:r>
          </a:p>
          <a:p>
            <a:pPr lvl="1"/>
            <a:r>
              <a:rPr lang="sv-SE" sz="1900" dirty="0" smtClean="0"/>
              <a:t>Andligt/materiellt</a:t>
            </a:r>
          </a:p>
          <a:p>
            <a:pPr lvl="1"/>
            <a:r>
              <a:rPr lang="sv-SE" sz="1900" dirty="0" smtClean="0"/>
              <a:t>Gott/ont</a:t>
            </a:r>
          </a:p>
          <a:p>
            <a:pPr lvl="1"/>
            <a:r>
              <a:rPr lang="sv-SE" sz="1900" dirty="0" smtClean="0"/>
              <a:t>Skapande/destruktivt</a:t>
            </a:r>
          </a:p>
          <a:p>
            <a:pPr lvl="1"/>
            <a:r>
              <a:rPr lang="sv-SE" sz="1900" dirty="0" smtClean="0"/>
              <a:t>Alla känslor (svartsjuka, hat, kärlek, sorg, hämndbegär, maktbegär)</a:t>
            </a:r>
          </a:p>
        </p:txBody>
      </p:sp>
    </p:spTree>
    <p:extLst>
      <p:ext uri="{BB962C8B-B14F-4D97-AF65-F5344CB8AC3E}">
        <p14:creationId xmlns:p14="http://schemas.microsoft.com/office/powerpoint/2010/main" val="41170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Författare och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William Shakespeare: </a:t>
            </a:r>
          </a:p>
          <a:p>
            <a:pPr lvl="1"/>
            <a:r>
              <a:rPr lang="sv-SE" dirty="0" smtClean="0"/>
              <a:t>Romeo och Julia</a:t>
            </a:r>
          </a:p>
          <a:p>
            <a:pPr lvl="1"/>
            <a:r>
              <a:rPr lang="sv-SE" dirty="0" smtClean="0"/>
              <a:t>Hamlet</a:t>
            </a:r>
          </a:p>
          <a:p>
            <a:pPr lvl="1"/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ado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nothing</a:t>
            </a:r>
            <a:endParaRPr lang="sv-SE" dirty="0" smtClean="0"/>
          </a:p>
          <a:p>
            <a:r>
              <a:rPr lang="sv-SE" dirty="0" smtClean="0"/>
              <a:t>Miguel de Cervantes: Don Quijote</a:t>
            </a:r>
          </a:p>
          <a:p>
            <a:r>
              <a:rPr lang="sv-SE" dirty="0" smtClean="0"/>
              <a:t>Molière: Misantropen</a:t>
            </a:r>
          </a:p>
          <a:p>
            <a:r>
              <a:rPr lang="sv-SE" dirty="0" smtClean="0"/>
              <a:t>Jean </a:t>
            </a:r>
            <a:r>
              <a:rPr lang="sv-SE" dirty="0" err="1" smtClean="0"/>
              <a:t>Racine</a:t>
            </a:r>
            <a:r>
              <a:rPr lang="sv-SE" dirty="0" smtClean="0"/>
              <a:t>: Fedra</a:t>
            </a:r>
          </a:p>
          <a:p>
            <a:r>
              <a:rPr lang="sv-SE" dirty="0" smtClean="0"/>
              <a:t>Georg Stiernhielm: Herkules</a:t>
            </a:r>
          </a:p>
          <a:p>
            <a:r>
              <a:rPr lang="sv-SE" dirty="0" smtClean="0"/>
              <a:t>Lars </a:t>
            </a:r>
            <a:r>
              <a:rPr lang="sv-SE" dirty="0" err="1" smtClean="0"/>
              <a:t>Wivallius</a:t>
            </a:r>
            <a:endParaRPr lang="sv-SE" dirty="0"/>
          </a:p>
          <a:p>
            <a:r>
              <a:rPr lang="sv-SE" dirty="0" err="1" smtClean="0"/>
              <a:t>Lucidor</a:t>
            </a:r>
            <a:r>
              <a:rPr lang="sv-SE" dirty="0" smtClean="0"/>
              <a:t> (Lars Johansson)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88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Upplysningen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1700-1789</a:t>
            </a:r>
          </a:p>
          <a:p>
            <a:r>
              <a:rPr lang="sv-SE" dirty="0" smtClean="0"/>
              <a:t>Förnuftet ska lysa upp världens mörker</a:t>
            </a:r>
            <a:endParaRPr lang="sv-S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38212"/>
            <a:ext cx="3361556" cy="263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2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sv-SE" dirty="0" smtClean="0"/>
              <a:t>Samhällsbakgrund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608" y="1844824"/>
            <a:ext cx="6777317" cy="4176464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Ifrågasättande av envälde, Bibeln, ärvd makt</a:t>
            </a:r>
          </a:p>
          <a:p>
            <a:r>
              <a:rPr lang="sv-SE" dirty="0" smtClean="0"/>
              <a:t>Frigörelse från kyrkan</a:t>
            </a:r>
          </a:p>
          <a:p>
            <a:r>
              <a:rPr lang="sv-SE" dirty="0" smtClean="0"/>
              <a:t>Vetenskap</a:t>
            </a:r>
            <a:r>
              <a:rPr lang="sv-SE" dirty="0"/>
              <a:t>, debatt, förnuft</a:t>
            </a:r>
          </a:p>
          <a:p>
            <a:pPr lvl="1"/>
            <a:r>
              <a:rPr lang="sv-SE" dirty="0"/>
              <a:t>Förordar religionsfrihet, tryckfrihet, </a:t>
            </a:r>
            <a:r>
              <a:rPr lang="sv-SE" dirty="0" smtClean="0"/>
              <a:t>yttrandefrihet, jämlikhet</a:t>
            </a:r>
            <a:endParaRPr lang="sv-SE" dirty="0"/>
          </a:p>
          <a:p>
            <a:r>
              <a:rPr lang="sv-SE" dirty="0" smtClean="0"/>
              <a:t>Växande medelklass</a:t>
            </a:r>
          </a:p>
          <a:p>
            <a:r>
              <a:rPr lang="sv-SE" dirty="0" smtClean="0"/>
              <a:t>Ökad läskunnighet</a:t>
            </a:r>
          </a:p>
          <a:p>
            <a:r>
              <a:rPr lang="sv-SE" dirty="0" smtClean="0"/>
              <a:t>Tidningar </a:t>
            </a:r>
          </a:p>
          <a:p>
            <a:r>
              <a:rPr lang="sv-SE" dirty="0" smtClean="0"/>
              <a:t>1789 franska revolutionen</a:t>
            </a:r>
          </a:p>
        </p:txBody>
      </p:sp>
    </p:spTree>
    <p:extLst>
      <p:ext uri="{BB962C8B-B14F-4D97-AF65-F5344CB8AC3E}">
        <p14:creationId xmlns:p14="http://schemas.microsoft.com/office/powerpoint/2010/main" val="9120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Idéströmningar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Förnuft, vetenskap, empiri, </a:t>
            </a:r>
          </a:p>
          <a:p>
            <a:r>
              <a:rPr lang="sv-SE" dirty="0" smtClean="0"/>
              <a:t>Samhällsdebatt, kritik</a:t>
            </a:r>
          </a:p>
          <a:p>
            <a:r>
              <a:rPr lang="sv-SE" dirty="0" smtClean="0"/>
              <a:t>Framtidsoptimism</a:t>
            </a:r>
          </a:p>
          <a:p>
            <a:r>
              <a:rPr lang="sv-SE" dirty="0" smtClean="0"/>
              <a:t>Isaac Newtons fysik (mekaniska lagar)</a:t>
            </a:r>
          </a:p>
          <a:p>
            <a:r>
              <a:rPr lang="sv-SE" dirty="0" smtClean="0"/>
              <a:t>John Locke: kungen bör tillsättas av folket</a:t>
            </a:r>
          </a:p>
          <a:p>
            <a:r>
              <a:rPr lang="sv-SE" dirty="0" smtClean="0"/>
              <a:t>Konsten bör lära, ifrågasätta, upplysa, skapa debatt, förändra</a:t>
            </a:r>
          </a:p>
          <a:p>
            <a:r>
              <a:rPr lang="sv-SE" dirty="0" smtClean="0"/>
              <a:t>Vi kan förändra vårt öde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78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Författare och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v-SE" dirty="0" smtClean="0"/>
              <a:t>Jonathan Swift: Gullivers resor, A </a:t>
            </a:r>
            <a:r>
              <a:rPr lang="sv-SE" dirty="0"/>
              <a:t>M</a:t>
            </a:r>
            <a:r>
              <a:rPr lang="sv-SE" dirty="0" smtClean="0"/>
              <a:t>odest </a:t>
            </a:r>
            <a:r>
              <a:rPr lang="sv-SE" dirty="0" err="1"/>
              <a:t>P</a:t>
            </a:r>
            <a:r>
              <a:rPr lang="sv-SE" dirty="0" err="1" smtClean="0"/>
              <a:t>roposal</a:t>
            </a:r>
            <a:endParaRPr lang="sv-SE" dirty="0" smtClean="0"/>
          </a:p>
          <a:p>
            <a:r>
              <a:rPr lang="sv-SE" dirty="0" smtClean="0"/>
              <a:t>Daniel Defoe: </a:t>
            </a:r>
            <a:r>
              <a:rPr lang="sv-SE" dirty="0"/>
              <a:t>R</a:t>
            </a:r>
            <a:r>
              <a:rPr lang="sv-SE" dirty="0" smtClean="0"/>
              <a:t>obinson Crusoe</a:t>
            </a:r>
          </a:p>
          <a:p>
            <a:r>
              <a:rPr lang="sv-SE" dirty="0" smtClean="0"/>
              <a:t>Francoise Voltaire: Candide</a:t>
            </a:r>
          </a:p>
          <a:p>
            <a:r>
              <a:rPr lang="sv-SE" dirty="0" smtClean="0"/>
              <a:t>Encyklopedin</a:t>
            </a:r>
          </a:p>
          <a:p>
            <a:r>
              <a:rPr lang="sv-SE" dirty="0" smtClean="0"/>
              <a:t>Carl von Linné</a:t>
            </a:r>
          </a:p>
          <a:p>
            <a:r>
              <a:rPr lang="sv-SE" dirty="0" smtClean="0"/>
              <a:t>Olof von </a:t>
            </a:r>
            <a:r>
              <a:rPr lang="sv-SE" dirty="0"/>
              <a:t>D</a:t>
            </a:r>
            <a:r>
              <a:rPr lang="sv-SE" dirty="0" smtClean="0"/>
              <a:t>alin: Den svenska Argus</a:t>
            </a:r>
          </a:p>
          <a:p>
            <a:r>
              <a:rPr lang="sv-SE" dirty="0" smtClean="0"/>
              <a:t>Charlotta </a:t>
            </a:r>
            <a:r>
              <a:rPr lang="sv-SE" dirty="0" err="1" smtClean="0"/>
              <a:t>Nordenflycht</a:t>
            </a:r>
            <a:endParaRPr lang="sv-SE" dirty="0" smtClean="0"/>
          </a:p>
          <a:p>
            <a:r>
              <a:rPr lang="sv-SE" dirty="0" smtClean="0"/>
              <a:t>Carl Michael Bellman</a:t>
            </a:r>
          </a:p>
          <a:p>
            <a:r>
              <a:rPr lang="sv-SE" dirty="0" smtClean="0"/>
              <a:t>Johan Henric Kellgren</a:t>
            </a:r>
          </a:p>
          <a:p>
            <a:r>
              <a:rPr lang="sv-SE" dirty="0" smtClean="0"/>
              <a:t>Anna Maria Lenngren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28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65" y="2492896"/>
            <a:ext cx="29813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Antiken ca 800 </a:t>
            </a:r>
            <a:r>
              <a:rPr lang="sv-SE" dirty="0" err="1" smtClean="0"/>
              <a:t>f.Kr</a:t>
            </a:r>
            <a:r>
              <a:rPr lang="sv-SE" dirty="0" smtClean="0"/>
              <a:t>- 500 e.Kr.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v-SE" dirty="0" smtClean="0"/>
              <a:t>Grunden till europeisk kultur och västerländsk civilisation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69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Romantiken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1790-1830</a:t>
            </a:r>
          </a:p>
          <a:p>
            <a:r>
              <a:rPr lang="sv-SE" dirty="0" smtClean="0"/>
              <a:t>Förromantik 1750-</a:t>
            </a:r>
          </a:p>
          <a:p>
            <a:r>
              <a:rPr lang="sv-SE" dirty="0" smtClean="0"/>
              <a:t>”Vi föds som original. Hur kommer det sig att vi dör som kopior?”</a:t>
            </a:r>
          </a:p>
          <a:p>
            <a:pPr marL="68580" indent="0">
              <a:buNone/>
            </a:pPr>
            <a:r>
              <a:rPr lang="sv-SE" sz="1400" dirty="0" smtClean="0"/>
              <a:t>Edward Young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6494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80920" cy="1368152"/>
          </a:xfrm>
        </p:spPr>
        <p:txBody>
          <a:bodyPr>
            <a:normAutofit fontScale="90000"/>
          </a:bodyPr>
          <a:lstStyle/>
          <a:p>
            <a:r>
              <a:rPr lang="sv-SE" dirty="0"/>
              <a:t/>
            </a:r>
            <a:br>
              <a:rPr lang="sv-SE" dirty="0"/>
            </a:br>
            <a:r>
              <a:rPr lang="sv-SE" sz="3100" dirty="0" smtClean="0"/>
              <a:t>Rörelsen märks också i den klassiska musiken</a:t>
            </a: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608" y="1772816"/>
            <a:ext cx="6777317" cy="4275837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Barock: </a:t>
            </a:r>
            <a:r>
              <a:rPr lang="sv-SE" dirty="0" smtClean="0"/>
              <a:t>1600-1750</a:t>
            </a:r>
          </a:p>
          <a:p>
            <a:pPr lvl="1"/>
            <a:r>
              <a:rPr lang="sv-SE" dirty="0" smtClean="0"/>
              <a:t>Händel</a:t>
            </a:r>
          </a:p>
          <a:p>
            <a:pPr lvl="1"/>
            <a:r>
              <a:rPr lang="sv-SE" dirty="0" smtClean="0"/>
              <a:t>Bach</a:t>
            </a:r>
          </a:p>
          <a:p>
            <a:pPr lvl="1"/>
            <a:r>
              <a:rPr lang="sv-SE" dirty="0" smtClean="0"/>
              <a:t>Vivaldi</a:t>
            </a:r>
          </a:p>
          <a:p>
            <a:pPr marL="365760" lvl="1" indent="0">
              <a:buNone/>
            </a:pPr>
            <a:endParaRPr lang="sv-SE" dirty="0" smtClean="0"/>
          </a:p>
          <a:p>
            <a:r>
              <a:rPr lang="sv-SE" dirty="0" smtClean="0"/>
              <a:t>Wienklassicism 1750-1800</a:t>
            </a:r>
          </a:p>
          <a:p>
            <a:pPr lvl="1"/>
            <a:r>
              <a:rPr lang="sv-SE" dirty="0" smtClean="0"/>
              <a:t>Haydn</a:t>
            </a:r>
          </a:p>
          <a:p>
            <a:pPr lvl="1"/>
            <a:r>
              <a:rPr lang="sv-SE" dirty="0" smtClean="0"/>
              <a:t>Beethoven</a:t>
            </a:r>
          </a:p>
          <a:p>
            <a:pPr lvl="1"/>
            <a:r>
              <a:rPr lang="sv-SE" dirty="0" smtClean="0"/>
              <a:t>Mozart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Romantik: 1800- </a:t>
            </a:r>
          </a:p>
          <a:p>
            <a:pPr lvl="1"/>
            <a:r>
              <a:rPr lang="sv-SE" dirty="0" smtClean="0"/>
              <a:t>Chopin</a:t>
            </a:r>
          </a:p>
          <a:p>
            <a:pPr lvl="1"/>
            <a:r>
              <a:rPr lang="sv-SE" dirty="0" smtClean="0"/>
              <a:t>Wagner</a:t>
            </a:r>
          </a:p>
          <a:p>
            <a:pPr lvl="1"/>
            <a:r>
              <a:rPr lang="sv-SE" dirty="0" smtClean="0"/>
              <a:t>Verdi</a:t>
            </a:r>
          </a:p>
          <a:p>
            <a:pPr lvl="1"/>
            <a:r>
              <a:rPr lang="sv-SE" dirty="0" smtClean="0"/>
              <a:t>Brahms</a:t>
            </a:r>
          </a:p>
          <a:p>
            <a:pPr lvl="1"/>
            <a:r>
              <a:rPr lang="sv-SE" dirty="0" smtClean="0"/>
              <a:t>Tjajkovskij</a:t>
            </a:r>
          </a:p>
          <a:p>
            <a:pPr lvl="1"/>
            <a:r>
              <a:rPr lang="sv-SE" dirty="0" smtClean="0"/>
              <a:t>Mahler</a:t>
            </a:r>
          </a:p>
          <a:p>
            <a:pPr lvl="1"/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92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Samhällsbakgrund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Kulturrörelse som slår tillbaka mot upplysningen</a:t>
            </a:r>
          </a:p>
          <a:p>
            <a:r>
              <a:rPr lang="sv-SE" dirty="0" smtClean="0"/>
              <a:t>Franska revolutionen leder till</a:t>
            </a:r>
          </a:p>
          <a:p>
            <a:pPr lvl="1"/>
            <a:r>
              <a:rPr lang="sv-SE" dirty="0" smtClean="0"/>
              <a:t>Människan är en farlig varelse</a:t>
            </a:r>
          </a:p>
          <a:p>
            <a:pPr lvl="1"/>
            <a:r>
              <a:rPr lang="sv-SE" smtClean="0"/>
              <a:t>Människan </a:t>
            </a:r>
            <a:r>
              <a:rPr lang="sv-SE" dirty="0" smtClean="0"/>
              <a:t>går för långt</a:t>
            </a:r>
          </a:p>
          <a:p>
            <a:pPr lvl="1"/>
            <a:r>
              <a:rPr lang="sv-SE" dirty="0" smtClean="0"/>
              <a:t>Naturen är god</a:t>
            </a:r>
          </a:p>
          <a:p>
            <a:pPr lvl="1"/>
            <a:r>
              <a:rPr lang="sv-SE" dirty="0" smtClean="0"/>
              <a:t>Vi bör återvända till naturen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01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080120"/>
          </a:xfrm>
        </p:spPr>
        <p:txBody>
          <a:bodyPr/>
          <a:lstStyle/>
          <a:p>
            <a:r>
              <a:rPr lang="sv-SE" dirty="0" smtClean="0"/>
              <a:t>Idéströmningar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Konsten har ett värde i sig</a:t>
            </a:r>
          </a:p>
          <a:p>
            <a:r>
              <a:rPr lang="sv-SE" dirty="0" smtClean="0"/>
              <a:t>Konsten får inte tyglas</a:t>
            </a:r>
          </a:p>
          <a:p>
            <a:r>
              <a:rPr lang="sv-SE" dirty="0" smtClean="0"/>
              <a:t>Individen och dennes känslor och upplevelse</a:t>
            </a:r>
          </a:p>
          <a:p>
            <a:r>
              <a:rPr lang="sv-SE" dirty="0" smtClean="0"/>
              <a:t>Känslor, inte förnuft</a:t>
            </a:r>
          </a:p>
          <a:p>
            <a:r>
              <a:rPr lang="sv-SE" dirty="0" smtClean="0"/>
              <a:t>Naturen, det ursprungliga, panteism</a:t>
            </a:r>
          </a:p>
          <a:p>
            <a:r>
              <a:rPr lang="sv-SE" dirty="0" smtClean="0"/>
              <a:t>Barndomen</a:t>
            </a:r>
          </a:p>
          <a:p>
            <a:r>
              <a:rPr lang="sv-SE" dirty="0" smtClean="0"/>
              <a:t>Kärleken som naturkraft</a:t>
            </a:r>
          </a:p>
          <a:p>
            <a:r>
              <a:rPr lang="sv-SE" dirty="0" smtClean="0"/>
              <a:t>Själen, inspiration, inlevelse</a:t>
            </a:r>
          </a:p>
          <a:p>
            <a:r>
              <a:rPr lang="sv-SE" dirty="0" smtClean="0"/>
              <a:t>Fascination av det förgångna, det främmande</a:t>
            </a:r>
          </a:p>
          <a:p>
            <a:r>
              <a:rPr lang="sv-SE" dirty="0" smtClean="0"/>
              <a:t>Nyskapande, originellt(nuvarande konstideal)</a:t>
            </a:r>
          </a:p>
          <a:p>
            <a:r>
              <a:rPr lang="sv-SE" dirty="0" smtClean="0"/>
              <a:t>Gotisk, skräck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35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Författare och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/>
              <a:t>Jean Jaques </a:t>
            </a:r>
            <a:r>
              <a:rPr lang="sv-SE" dirty="0" smtClean="0"/>
              <a:t>Rousseau: Émile  </a:t>
            </a:r>
          </a:p>
          <a:p>
            <a:r>
              <a:rPr lang="sv-SE" dirty="0" smtClean="0"/>
              <a:t>Johann Wolfgang von Goethe:  Den unge Werthers lidanden, Faust</a:t>
            </a:r>
          </a:p>
          <a:p>
            <a:r>
              <a:rPr lang="sv-SE" dirty="0"/>
              <a:t>Bröderna Grimm: </a:t>
            </a:r>
            <a:r>
              <a:rPr lang="sv-SE" dirty="0" smtClean="0"/>
              <a:t>sagor</a:t>
            </a:r>
          </a:p>
          <a:p>
            <a:r>
              <a:rPr lang="sv-SE" dirty="0" smtClean="0"/>
              <a:t>Heinrich Heine: Sångernas bok</a:t>
            </a:r>
            <a:endParaRPr lang="sv-SE" dirty="0"/>
          </a:p>
          <a:p>
            <a:r>
              <a:rPr lang="sv-SE" dirty="0" smtClean="0"/>
              <a:t>Mary Shelley: Frankensteins monster</a:t>
            </a:r>
          </a:p>
          <a:p>
            <a:r>
              <a:rPr lang="sv-SE" dirty="0" smtClean="0"/>
              <a:t>George Byron</a:t>
            </a:r>
          </a:p>
          <a:p>
            <a:r>
              <a:rPr lang="sv-SE" dirty="0" smtClean="0"/>
              <a:t>Percy </a:t>
            </a:r>
            <a:r>
              <a:rPr lang="sv-SE" dirty="0" err="1" smtClean="0"/>
              <a:t>Bysshe</a:t>
            </a:r>
            <a:r>
              <a:rPr lang="sv-SE" dirty="0" smtClean="0"/>
              <a:t> Shelley</a:t>
            </a:r>
          </a:p>
          <a:p>
            <a:r>
              <a:rPr lang="sv-SE" dirty="0" smtClean="0"/>
              <a:t>Edgar Allen Poe</a:t>
            </a:r>
          </a:p>
          <a:p>
            <a:r>
              <a:rPr lang="sv-SE" dirty="0" smtClean="0"/>
              <a:t>Erik Johan Stagnelius</a:t>
            </a:r>
          </a:p>
          <a:p>
            <a:r>
              <a:rPr lang="sv-SE" dirty="0" smtClean="0"/>
              <a:t>Esaias Tegnér</a:t>
            </a:r>
          </a:p>
          <a:p>
            <a:r>
              <a:rPr lang="sv-SE" dirty="0" smtClean="0"/>
              <a:t>Erik Gustaf Geijer</a:t>
            </a:r>
          </a:p>
          <a:p>
            <a:r>
              <a:rPr lang="sv-SE" dirty="0" smtClean="0"/>
              <a:t>Viktor Rydberg:  Singoalla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14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Realism och naturalism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1830-1860 Realism</a:t>
            </a:r>
          </a:p>
          <a:p>
            <a:r>
              <a:rPr lang="sv-SE" dirty="0" smtClean="0"/>
              <a:t>1860-1900 Naturalism</a:t>
            </a:r>
          </a:p>
        </p:txBody>
      </p:sp>
    </p:spTree>
    <p:extLst>
      <p:ext uri="{BB962C8B-B14F-4D97-AF65-F5344CB8AC3E}">
        <p14:creationId xmlns:p14="http://schemas.microsoft.com/office/powerpoint/2010/main" val="29842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936104"/>
          </a:xfrm>
        </p:spPr>
        <p:txBody>
          <a:bodyPr/>
          <a:lstStyle/>
          <a:p>
            <a:r>
              <a:rPr lang="sv-SE" dirty="0" smtClean="0"/>
              <a:t>Samhällsbakgrund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608" y="1772816"/>
            <a:ext cx="6777317" cy="4085041"/>
          </a:xfrm>
        </p:spPr>
        <p:txBody>
          <a:bodyPr>
            <a:normAutofit/>
          </a:bodyPr>
          <a:lstStyle/>
          <a:p>
            <a:r>
              <a:rPr lang="sv-SE" dirty="0" smtClean="0"/>
              <a:t>Glanstid för Europa</a:t>
            </a:r>
          </a:p>
          <a:p>
            <a:r>
              <a:rPr lang="sv-SE" dirty="0" smtClean="0"/>
              <a:t>Industrier, fabriker, ångfartyg, järnväg</a:t>
            </a:r>
          </a:p>
          <a:p>
            <a:r>
              <a:rPr lang="sv-SE" dirty="0" smtClean="0"/>
              <a:t>Växande medelklass (majoritet fattiga</a:t>
            </a:r>
            <a:r>
              <a:rPr lang="sv-SE" dirty="0"/>
              <a:t> </a:t>
            </a:r>
            <a:r>
              <a:rPr lang="sv-SE" dirty="0" smtClean="0"/>
              <a:t>och arbetare)</a:t>
            </a:r>
          </a:p>
          <a:p>
            <a:r>
              <a:rPr lang="sv-SE" dirty="0" smtClean="0"/>
              <a:t>Butiker, handel, sjöfart</a:t>
            </a:r>
          </a:p>
          <a:p>
            <a:r>
              <a:rPr lang="sv-SE" dirty="0"/>
              <a:t>Urbanisering</a:t>
            </a:r>
          </a:p>
          <a:p>
            <a:r>
              <a:rPr lang="sv-SE" dirty="0" smtClean="0"/>
              <a:t>Slumområden, utarmning, smuts</a:t>
            </a:r>
          </a:p>
          <a:p>
            <a:r>
              <a:rPr lang="sv-SE" dirty="0" smtClean="0"/>
              <a:t>Litteraturen blir en marknadsvara, författare ett yrke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40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080120"/>
          </a:xfrm>
        </p:spPr>
        <p:txBody>
          <a:bodyPr/>
          <a:lstStyle/>
          <a:p>
            <a:r>
              <a:rPr lang="sv-SE" dirty="0" smtClean="0"/>
              <a:t>Idéströmningar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fontScale="85000" lnSpcReduction="10000"/>
          </a:bodyPr>
          <a:lstStyle/>
          <a:p>
            <a:r>
              <a:rPr lang="sv-SE" dirty="0" smtClean="0"/>
              <a:t>Reaktion mot romantikens verklighetsflykt och känslosamma, överdrivna känslor och personer</a:t>
            </a:r>
          </a:p>
          <a:p>
            <a:r>
              <a:rPr lang="sv-SE" dirty="0" smtClean="0"/>
              <a:t>Darwinism, evolutionsteorin</a:t>
            </a:r>
          </a:p>
          <a:p>
            <a:r>
              <a:rPr lang="sv-SE" dirty="0" smtClean="0"/>
              <a:t>Objektivitet: erkänna och visa verkligheten som den är</a:t>
            </a:r>
          </a:p>
          <a:p>
            <a:r>
              <a:rPr lang="sv-SE" dirty="0" smtClean="0"/>
              <a:t>Konsten innehåller ett klart, enkelt, detaljrikt språk</a:t>
            </a:r>
          </a:p>
          <a:p>
            <a:r>
              <a:rPr lang="sv-SE" dirty="0" smtClean="0"/>
              <a:t>Vardagsliv, vardagliga människor, social misär, sexualitet, sjukdomar</a:t>
            </a:r>
          </a:p>
          <a:p>
            <a:r>
              <a:rPr lang="sv-SE" dirty="0" smtClean="0"/>
              <a:t>Attackerar sociala missförhållanden</a:t>
            </a:r>
          </a:p>
          <a:p>
            <a:r>
              <a:rPr lang="sv-SE" dirty="0" smtClean="0"/>
              <a:t>Konsten bör spegla all mänsklig erfarenhet: fattigdom, smärta, </a:t>
            </a:r>
            <a:r>
              <a:rPr lang="sv-SE" smtClean="0"/>
              <a:t>ensamhet, </a:t>
            </a:r>
            <a:r>
              <a:rPr lang="sv-SE" dirty="0" smtClean="0"/>
              <a:t>kärlek, orättvisa</a:t>
            </a:r>
          </a:p>
          <a:p>
            <a:r>
              <a:rPr lang="sv-SE" dirty="0" smtClean="0"/>
              <a:t>Intet skall förskönas eller förtigas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54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Naturalismen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”Realismen </a:t>
            </a:r>
            <a:r>
              <a:rPr lang="sv-SE" dirty="0"/>
              <a:t>avbildade soptunnan, naturalismen öppnade och dissekerade </a:t>
            </a:r>
            <a:r>
              <a:rPr lang="sv-SE" dirty="0" smtClean="0"/>
              <a:t>innehållet” </a:t>
            </a:r>
          </a:p>
          <a:p>
            <a:r>
              <a:rPr lang="sv-SE" dirty="0" smtClean="0"/>
              <a:t>Från franskans </a:t>
            </a:r>
            <a:r>
              <a:rPr lang="sv-SE" dirty="0" err="1" smtClean="0"/>
              <a:t>naturaliste</a:t>
            </a:r>
            <a:r>
              <a:rPr lang="sv-SE" dirty="0" smtClean="0"/>
              <a:t> (naturvetare)</a:t>
            </a:r>
          </a:p>
          <a:p>
            <a:r>
              <a:rPr lang="sv-SE" dirty="0" smtClean="0"/>
              <a:t>Inga moraliska tabun</a:t>
            </a:r>
          </a:p>
          <a:p>
            <a:r>
              <a:rPr lang="sv-SE" dirty="0" smtClean="0"/>
              <a:t>Ta reda på och säga sanningen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42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936104"/>
          </a:xfrm>
        </p:spPr>
        <p:txBody>
          <a:bodyPr/>
          <a:lstStyle/>
          <a:p>
            <a:r>
              <a:rPr lang="sv-SE" dirty="0" smtClean="0"/>
              <a:t>Författare och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 fontScale="47500" lnSpcReduction="20000"/>
          </a:bodyPr>
          <a:lstStyle/>
          <a:p>
            <a:r>
              <a:rPr lang="sv-SE" dirty="0" smtClean="0"/>
              <a:t>Fjodor Dostojevskij</a:t>
            </a:r>
          </a:p>
          <a:p>
            <a:r>
              <a:rPr lang="sv-SE" dirty="0" smtClean="0"/>
              <a:t>Leo Tolstoj</a:t>
            </a:r>
          </a:p>
          <a:p>
            <a:r>
              <a:rPr lang="sv-SE" dirty="0" smtClean="0"/>
              <a:t>Charlotte Brontë</a:t>
            </a:r>
          </a:p>
          <a:p>
            <a:r>
              <a:rPr lang="sv-SE" dirty="0" smtClean="0"/>
              <a:t>Anton Tjechov</a:t>
            </a:r>
          </a:p>
          <a:p>
            <a:r>
              <a:rPr lang="sv-SE" dirty="0" smtClean="0"/>
              <a:t>Charles Dickens</a:t>
            </a:r>
          </a:p>
          <a:p>
            <a:r>
              <a:rPr lang="sv-SE" dirty="0" err="1" smtClean="0"/>
              <a:t>Honoré</a:t>
            </a:r>
            <a:r>
              <a:rPr lang="sv-SE" dirty="0" smtClean="0"/>
              <a:t> de Balzac</a:t>
            </a:r>
          </a:p>
          <a:p>
            <a:r>
              <a:rPr lang="sv-SE" dirty="0" smtClean="0"/>
              <a:t>Guy de Maupassant</a:t>
            </a:r>
          </a:p>
          <a:p>
            <a:r>
              <a:rPr lang="sv-SE" dirty="0" smtClean="0"/>
              <a:t>Gustave Flaubert</a:t>
            </a:r>
            <a:endParaRPr lang="sv-SE" dirty="0"/>
          </a:p>
          <a:p>
            <a:r>
              <a:rPr lang="sv-SE" dirty="0" smtClean="0"/>
              <a:t>Charles Baudelaire</a:t>
            </a:r>
          </a:p>
          <a:p>
            <a:r>
              <a:rPr lang="sv-SE" dirty="0" smtClean="0"/>
              <a:t>Walt Whitman</a:t>
            </a:r>
          </a:p>
          <a:p>
            <a:r>
              <a:rPr lang="sv-SE" dirty="0" smtClean="0"/>
              <a:t>Émile Zola</a:t>
            </a:r>
          </a:p>
          <a:p>
            <a:r>
              <a:rPr lang="sv-SE" dirty="0" smtClean="0"/>
              <a:t>Joseph Conrad</a:t>
            </a:r>
          </a:p>
          <a:p>
            <a:r>
              <a:rPr lang="sv-SE" dirty="0"/>
              <a:t>Jules Verne</a:t>
            </a:r>
          </a:p>
          <a:p>
            <a:r>
              <a:rPr lang="sv-SE" dirty="0" smtClean="0"/>
              <a:t>Carl Love Almqvist </a:t>
            </a:r>
            <a:r>
              <a:rPr lang="sv-SE" i="1" dirty="0" smtClean="0"/>
              <a:t>Drottningens juvelsmycke</a:t>
            </a:r>
          </a:p>
          <a:p>
            <a:r>
              <a:rPr lang="sv-SE" dirty="0" smtClean="0"/>
              <a:t>Fredrika Bremer</a:t>
            </a:r>
          </a:p>
          <a:p>
            <a:r>
              <a:rPr lang="sv-SE" dirty="0" smtClean="0"/>
              <a:t>Johan Ludvig Runeberg</a:t>
            </a:r>
            <a:endParaRPr lang="sv-SE" dirty="0" smtClean="0"/>
          </a:p>
          <a:p>
            <a:r>
              <a:rPr lang="sv-SE" dirty="0" smtClean="0"/>
              <a:t>Henrik Ibsen</a:t>
            </a:r>
            <a:endParaRPr lang="sv-SE" dirty="0" smtClean="0"/>
          </a:p>
          <a:p>
            <a:r>
              <a:rPr lang="sv-SE" dirty="0" smtClean="0"/>
              <a:t>August Strindberg</a:t>
            </a:r>
          </a:p>
          <a:p>
            <a:r>
              <a:rPr lang="sv-SE" dirty="0" smtClean="0"/>
              <a:t>Victoria Benedictsson (Herr Ahlgren) </a:t>
            </a:r>
            <a:r>
              <a:rPr lang="sv-SE" i="1" dirty="0" smtClean="0"/>
              <a:t>Pengar</a:t>
            </a:r>
            <a:endParaRPr lang="sv-SE" i="1" dirty="0" smtClean="0"/>
          </a:p>
          <a:p>
            <a:r>
              <a:rPr lang="sv-SE" dirty="0" smtClean="0"/>
              <a:t>Selma Lagerlöf</a:t>
            </a:r>
            <a:endParaRPr lang="sv-SE" dirty="0" smtClean="0"/>
          </a:p>
          <a:p>
            <a:r>
              <a:rPr lang="sv-SE" dirty="0" smtClean="0"/>
              <a:t>Gustaf Fröding</a:t>
            </a:r>
            <a:endParaRPr lang="sv-SE" dirty="0" smtClean="0"/>
          </a:p>
          <a:p>
            <a:r>
              <a:rPr lang="sv-SE" dirty="0" smtClean="0"/>
              <a:t>Erik Axel Karlfeldt</a:t>
            </a:r>
            <a:endParaRPr lang="sv-SE" dirty="0" smtClean="0"/>
          </a:p>
          <a:p>
            <a:r>
              <a:rPr lang="sv-SE" dirty="0" smtClean="0"/>
              <a:t>Verner von Heidenstam</a:t>
            </a:r>
            <a:endParaRPr lang="sv-SE" dirty="0" smtClean="0"/>
          </a:p>
          <a:p>
            <a:pPr marL="68580" indent="0">
              <a:buNone/>
            </a:pP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26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Samhällsbakgrund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v-SE" dirty="0" smtClean="0"/>
              <a:t>Handel </a:t>
            </a:r>
            <a:r>
              <a:rPr lang="sv-SE" dirty="0"/>
              <a:t>och rikedom</a:t>
            </a:r>
          </a:p>
          <a:p>
            <a:pPr lvl="1"/>
            <a:r>
              <a:rPr lang="sv-SE" dirty="0"/>
              <a:t>Demokrati (folkstyre)</a:t>
            </a:r>
          </a:p>
          <a:p>
            <a:pPr lvl="1"/>
            <a:r>
              <a:rPr lang="sv-SE" dirty="0"/>
              <a:t>Slavar</a:t>
            </a:r>
          </a:p>
          <a:p>
            <a:pPr lvl="1"/>
            <a:r>
              <a:rPr lang="sv-SE" dirty="0"/>
              <a:t>Vetenskap: Pythagoras, Aristoteles</a:t>
            </a:r>
          </a:p>
          <a:p>
            <a:pPr lvl="1"/>
            <a:r>
              <a:rPr lang="sv-SE" dirty="0"/>
              <a:t>Filosofi: Sokrates, Platon </a:t>
            </a:r>
          </a:p>
          <a:p>
            <a:pPr lvl="1"/>
            <a:r>
              <a:rPr lang="sv-SE" dirty="0"/>
              <a:t>Grund till europeisk kultur och västerländsk civilisation</a:t>
            </a:r>
          </a:p>
          <a:p>
            <a:pPr lvl="1"/>
            <a:r>
              <a:rPr lang="sv-SE" dirty="0"/>
              <a:t>Grekiska  → romerska → bibliska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73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 smtClean="0"/>
              <a:t>Realism</a:t>
            </a:r>
            <a:r>
              <a:rPr lang="fr-LU" dirty="0" smtClean="0"/>
              <a:t> i </a:t>
            </a:r>
            <a:r>
              <a:rPr lang="fr-LU" dirty="0" err="1" smtClean="0"/>
              <a:t>Sverige</a:t>
            </a:r>
            <a:endParaRPr lang="fr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smtClean="0"/>
              <a:t>Carl Jonas Love </a:t>
            </a:r>
            <a:r>
              <a:rPr lang="fr-LU" dirty="0" err="1" smtClean="0"/>
              <a:t>Almqvist</a:t>
            </a:r>
            <a:r>
              <a:rPr lang="fr-LU" dirty="0" smtClean="0"/>
              <a:t> (1793-1866)</a:t>
            </a:r>
          </a:p>
          <a:p>
            <a:pPr lvl="1"/>
            <a:r>
              <a:rPr lang="fr-LU" dirty="0" err="1" smtClean="0"/>
              <a:t>Romantiker</a:t>
            </a:r>
            <a:r>
              <a:rPr lang="fr-LU" dirty="0" smtClean="0"/>
              <a:t> </a:t>
            </a:r>
            <a:r>
              <a:rPr lang="fr-LU" dirty="0" err="1" smtClean="0"/>
              <a:t>och</a:t>
            </a:r>
            <a:r>
              <a:rPr lang="fr-LU" dirty="0" smtClean="0"/>
              <a:t> </a:t>
            </a:r>
            <a:r>
              <a:rPr lang="fr-LU" dirty="0" err="1" smtClean="0"/>
              <a:t>realist</a:t>
            </a:r>
            <a:endParaRPr lang="fr-LU" dirty="0" smtClean="0"/>
          </a:p>
          <a:p>
            <a:pPr lvl="1"/>
            <a:r>
              <a:rPr lang="fr-LU" i="1" dirty="0" err="1" smtClean="0"/>
              <a:t>Drottningens</a:t>
            </a:r>
            <a:r>
              <a:rPr lang="fr-LU" i="1" dirty="0" smtClean="0"/>
              <a:t> </a:t>
            </a:r>
            <a:r>
              <a:rPr lang="fr-LU" i="1" dirty="0" err="1" smtClean="0"/>
              <a:t>juvelsmycke</a:t>
            </a:r>
            <a:r>
              <a:rPr lang="fr-LU" i="1" dirty="0" smtClean="0"/>
              <a:t> </a:t>
            </a:r>
          </a:p>
          <a:p>
            <a:pPr lvl="2"/>
            <a:r>
              <a:rPr lang="fr-LU" dirty="0" err="1" smtClean="0"/>
              <a:t>fantastik</a:t>
            </a:r>
            <a:r>
              <a:rPr lang="fr-LU" dirty="0" smtClean="0"/>
              <a:t> </a:t>
            </a:r>
            <a:r>
              <a:rPr lang="fr-LU" dirty="0" err="1" smtClean="0"/>
              <a:t>och</a:t>
            </a:r>
            <a:r>
              <a:rPr lang="fr-LU" dirty="0" smtClean="0"/>
              <a:t> </a:t>
            </a:r>
            <a:r>
              <a:rPr lang="fr-LU" dirty="0" err="1" smtClean="0"/>
              <a:t>realism</a:t>
            </a:r>
            <a:endParaRPr lang="fr-LU" dirty="0"/>
          </a:p>
          <a:p>
            <a:pPr lvl="2"/>
            <a:r>
              <a:rPr lang="sv-SE" dirty="0" smtClean="0"/>
              <a:t>Tintomara</a:t>
            </a:r>
            <a:endParaRPr lang="fr-LU" dirty="0" smtClean="0"/>
          </a:p>
          <a:p>
            <a:pPr lvl="1"/>
            <a:r>
              <a:rPr lang="sv-SE" i="1" dirty="0"/>
              <a:t>Det går </a:t>
            </a:r>
            <a:r>
              <a:rPr lang="sv-SE" i="1" dirty="0" smtClean="0"/>
              <a:t>an</a:t>
            </a:r>
          </a:p>
          <a:p>
            <a:pPr lvl="2"/>
            <a:r>
              <a:rPr lang="sv-SE" dirty="0" smtClean="0"/>
              <a:t>Kvinnlig huvudperson</a:t>
            </a:r>
          </a:p>
          <a:p>
            <a:pPr lvl="2"/>
            <a:r>
              <a:rPr lang="sv-SE" dirty="0" smtClean="0"/>
              <a:t>Helt realistiska personer</a:t>
            </a:r>
          </a:p>
          <a:p>
            <a:pPr lvl="2"/>
            <a:r>
              <a:rPr lang="sv-SE" dirty="0" smtClean="0"/>
              <a:t>Vardagligt språk</a:t>
            </a:r>
          </a:p>
          <a:p>
            <a:pPr lvl="2"/>
            <a:endParaRPr lang="fr-LU" dirty="0"/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807314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80 </a:t>
            </a:r>
            <a:r>
              <a:rPr lang="fr-LU" dirty="0" err="1" smtClean="0"/>
              <a:t>och</a:t>
            </a:r>
            <a:r>
              <a:rPr lang="fr-LU" dirty="0" smtClean="0"/>
              <a:t> 90-talet i </a:t>
            </a:r>
            <a:r>
              <a:rPr lang="fr-LU" dirty="0" err="1" smtClean="0"/>
              <a:t>Sverige</a:t>
            </a:r>
            <a:endParaRPr lang="fr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80-talet</a:t>
            </a:r>
          </a:p>
          <a:p>
            <a:pPr lvl="1"/>
            <a:r>
              <a:rPr lang="sv-SE" dirty="0" smtClean="0"/>
              <a:t>Realistisk prosa</a:t>
            </a:r>
          </a:p>
          <a:p>
            <a:pPr lvl="1"/>
            <a:r>
              <a:rPr lang="sv-SE" dirty="0" smtClean="0"/>
              <a:t>Typisk stadsmiljö</a:t>
            </a:r>
          </a:p>
          <a:p>
            <a:pPr lvl="1"/>
            <a:r>
              <a:rPr lang="sv-SE" dirty="0" smtClean="0"/>
              <a:t>August </a:t>
            </a:r>
            <a:r>
              <a:rPr lang="sv-SE" dirty="0" smtClean="0"/>
              <a:t>Strindberg</a:t>
            </a:r>
          </a:p>
          <a:p>
            <a:pPr lvl="1"/>
            <a:r>
              <a:rPr lang="sv-SE" dirty="0" smtClean="0"/>
              <a:t>Victoria Benedictsson</a:t>
            </a:r>
            <a:endParaRPr lang="sv-SE" dirty="0" smtClean="0"/>
          </a:p>
          <a:p>
            <a:r>
              <a:rPr lang="sv-SE" dirty="0" smtClean="0"/>
              <a:t>90-talet </a:t>
            </a:r>
          </a:p>
          <a:p>
            <a:pPr lvl="1"/>
            <a:r>
              <a:rPr lang="sv-SE" dirty="0"/>
              <a:t>N</a:t>
            </a:r>
            <a:r>
              <a:rPr lang="sv-SE" dirty="0" smtClean="0"/>
              <a:t>ationalromantik</a:t>
            </a:r>
            <a:r>
              <a:rPr lang="sv-SE" dirty="0" smtClean="0"/>
              <a:t>, det typiskt svenska</a:t>
            </a:r>
          </a:p>
          <a:p>
            <a:pPr lvl="1"/>
            <a:r>
              <a:rPr lang="sv-SE" dirty="0"/>
              <a:t>H</a:t>
            </a:r>
            <a:r>
              <a:rPr lang="sv-SE" dirty="0" smtClean="0"/>
              <a:t>istoriska </a:t>
            </a:r>
            <a:r>
              <a:rPr lang="sv-SE" dirty="0"/>
              <a:t>romaner </a:t>
            </a:r>
            <a:endParaRPr lang="sv-SE" dirty="0" smtClean="0"/>
          </a:p>
          <a:p>
            <a:pPr lvl="1"/>
            <a:r>
              <a:rPr lang="sv-SE" dirty="0" smtClean="0"/>
              <a:t>Fantasi, romantik, livsglädje</a:t>
            </a:r>
          </a:p>
          <a:p>
            <a:pPr lvl="1"/>
            <a:r>
              <a:rPr lang="sv-SE" dirty="0" smtClean="0"/>
              <a:t>Landsbygd, dialektala</a:t>
            </a:r>
          </a:p>
          <a:p>
            <a:pPr lvl="1"/>
            <a:r>
              <a:rPr lang="sv-SE" dirty="0" smtClean="0"/>
              <a:t>Verner </a:t>
            </a:r>
            <a:r>
              <a:rPr lang="sv-SE" dirty="0"/>
              <a:t>von </a:t>
            </a:r>
            <a:r>
              <a:rPr lang="sv-SE" dirty="0" smtClean="0"/>
              <a:t>Heidenstam, Selma Lagerlöf, Gustaf </a:t>
            </a:r>
            <a:r>
              <a:rPr lang="sv-SE" dirty="0"/>
              <a:t>Fröding och Erik Axel Karlfeldt. 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428279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LU" dirty="0" smtClean="0"/>
              <a:t>August Strindberg</a:t>
            </a:r>
            <a:r>
              <a:rPr lang="fr-LU" dirty="0"/>
              <a:t>(1849-1912)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LU" dirty="0" smtClean="0"/>
              <a:t>80-talist</a:t>
            </a:r>
            <a:endParaRPr lang="fr-LU" dirty="0"/>
          </a:p>
          <a:p>
            <a:r>
              <a:rPr lang="fr-LU" dirty="0" err="1" smtClean="0"/>
              <a:t>Oerhört</a:t>
            </a:r>
            <a:r>
              <a:rPr lang="fr-LU" dirty="0" smtClean="0"/>
              <a:t> </a:t>
            </a:r>
            <a:r>
              <a:rPr lang="fr-LU" dirty="0" err="1" smtClean="0"/>
              <a:t>mångfacetterad</a:t>
            </a:r>
            <a:endParaRPr lang="fr-LU" dirty="0" smtClean="0"/>
          </a:p>
          <a:p>
            <a:pPr lvl="2"/>
            <a:r>
              <a:rPr lang="fr-LU" dirty="0" err="1"/>
              <a:t>Samhällskritik</a:t>
            </a:r>
            <a:endParaRPr lang="fr-LU" dirty="0"/>
          </a:p>
          <a:p>
            <a:pPr lvl="2"/>
            <a:r>
              <a:rPr lang="sv-SE" dirty="0"/>
              <a:t>Historiska skildringar</a:t>
            </a:r>
          </a:p>
          <a:p>
            <a:pPr lvl="2"/>
            <a:r>
              <a:rPr lang="sv-SE" dirty="0"/>
              <a:t>Poesi</a:t>
            </a:r>
          </a:p>
          <a:p>
            <a:pPr lvl="2"/>
            <a:r>
              <a:rPr lang="sv-SE" dirty="0"/>
              <a:t>Drama</a:t>
            </a:r>
          </a:p>
          <a:p>
            <a:pPr lvl="2"/>
            <a:r>
              <a:rPr lang="sv-SE" dirty="0" smtClean="0"/>
              <a:t>Journalistik</a:t>
            </a:r>
          </a:p>
          <a:p>
            <a:r>
              <a:rPr lang="sv-SE" dirty="0" smtClean="0"/>
              <a:t>Några kända verk</a:t>
            </a:r>
          </a:p>
          <a:p>
            <a:pPr lvl="2"/>
            <a:r>
              <a:rPr lang="sv-SE" i="1" dirty="0" smtClean="0"/>
              <a:t>Mäster </a:t>
            </a:r>
            <a:r>
              <a:rPr lang="sv-SE" i="1" dirty="0"/>
              <a:t>O</a:t>
            </a:r>
            <a:r>
              <a:rPr lang="sv-SE" i="1" dirty="0" smtClean="0"/>
              <a:t>lof</a:t>
            </a:r>
          </a:p>
          <a:p>
            <a:pPr lvl="2"/>
            <a:r>
              <a:rPr lang="sv-SE" i="1" dirty="0" smtClean="0"/>
              <a:t>Röda rummet</a:t>
            </a:r>
          </a:p>
          <a:p>
            <a:pPr lvl="2"/>
            <a:r>
              <a:rPr lang="sv-SE" i="1" dirty="0" smtClean="0"/>
              <a:t>Tjänstekvinnans son</a:t>
            </a:r>
          </a:p>
          <a:p>
            <a:pPr lvl="2"/>
            <a:r>
              <a:rPr lang="sv-SE" i="1" dirty="0" smtClean="0"/>
              <a:t>Giftas</a:t>
            </a:r>
          </a:p>
          <a:p>
            <a:pPr lvl="2"/>
            <a:r>
              <a:rPr lang="sv-SE" i="1" dirty="0" smtClean="0"/>
              <a:t>Fröken Julie</a:t>
            </a:r>
          </a:p>
          <a:p>
            <a:pPr lvl="2"/>
            <a:r>
              <a:rPr lang="sv-SE" i="1" dirty="0" smtClean="0"/>
              <a:t>Ett drömspel</a:t>
            </a:r>
          </a:p>
          <a:p>
            <a:pPr lvl="2"/>
            <a:endParaRPr lang="fr-LU" dirty="0" smtClean="0"/>
          </a:p>
        </p:txBody>
      </p:sp>
    </p:spTree>
    <p:extLst>
      <p:ext uri="{BB962C8B-B14F-4D97-AF65-F5344CB8AC3E}">
        <p14:creationId xmlns:p14="http://schemas.microsoft.com/office/powerpoint/2010/main" val="1528242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Typiskt Strindberg</a:t>
            </a:r>
            <a:endParaRPr lang="fr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Typisk tematik:</a:t>
            </a:r>
          </a:p>
          <a:p>
            <a:pPr lvl="1"/>
            <a:r>
              <a:rPr lang="sv-SE" dirty="0" smtClean="0"/>
              <a:t>Manligt-kvinnligt</a:t>
            </a:r>
          </a:p>
          <a:p>
            <a:pPr lvl="1"/>
            <a:r>
              <a:rPr lang="sv-SE" dirty="0" smtClean="0"/>
              <a:t>Mot överklassen</a:t>
            </a:r>
          </a:p>
          <a:p>
            <a:pPr lvl="1"/>
            <a:r>
              <a:rPr lang="sv-SE" dirty="0" smtClean="0"/>
              <a:t>Angrepp på kulturelit</a:t>
            </a:r>
          </a:p>
          <a:p>
            <a:pPr lvl="1"/>
            <a:r>
              <a:rPr lang="sv-SE" dirty="0" smtClean="0"/>
              <a:t>Ifrågasättande av kungens makt</a:t>
            </a:r>
          </a:p>
          <a:p>
            <a:pPr lvl="1"/>
            <a:r>
              <a:rPr lang="sv-SE" dirty="0" smtClean="0"/>
              <a:t>Ifrågasättande av relation föräldrar-barn</a:t>
            </a:r>
          </a:p>
          <a:p>
            <a:r>
              <a:rPr lang="sv-SE" dirty="0" smtClean="0"/>
              <a:t>Språk</a:t>
            </a:r>
          </a:p>
          <a:p>
            <a:r>
              <a:rPr lang="sv-SE" dirty="0" smtClean="0"/>
              <a:t>Form</a:t>
            </a:r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033374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Modernism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Ca 1900-1940</a:t>
            </a:r>
          </a:p>
          <a:p>
            <a:r>
              <a:rPr lang="sv-SE" dirty="0" smtClean="0"/>
              <a:t>”1800-talet tog inte slut 1900. Det tog slut 1914.”</a:t>
            </a:r>
          </a:p>
          <a:p>
            <a:r>
              <a:rPr lang="sv-SE" dirty="0" smtClean="0"/>
              <a:t>En mångfacetterad tid</a:t>
            </a:r>
          </a:p>
          <a:p>
            <a:pPr lvl="1"/>
            <a:r>
              <a:rPr lang="sv-SE" dirty="0" smtClean="0"/>
              <a:t>Positiv utveckling</a:t>
            </a:r>
          </a:p>
          <a:p>
            <a:pPr lvl="1"/>
            <a:r>
              <a:rPr lang="sv-SE" dirty="0" smtClean="0"/>
              <a:t>Stora nederlag</a:t>
            </a:r>
          </a:p>
          <a:p>
            <a:pPr lvl="1"/>
            <a:r>
              <a:rPr lang="sv-SE" dirty="0" smtClean="0"/>
              <a:t>krig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7803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Samhällsbakgrund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r>
              <a:rPr lang="sv-SE" dirty="0" smtClean="0"/>
              <a:t>Industrialism</a:t>
            </a:r>
          </a:p>
          <a:p>
            <a:r>
              <a:rPr lang="sv-SE" dirty="0" smtClean="0"/>
              <a:t>Världen förändras oerhört snabbt</a:t>
            </a:r>
          </a:p>
          <a:p>
            <a:r>
              <a:rPr lang="sv-SE" dirty="0" smtClean="0"/>
              <a:t>Tro på västerländsk flit, människan som förnuftig varelse, vår civilisation som överlägsen andra</a:t>
            </a:r>
          </a:p>
          <a:p>
            <a:r>
              <a:rPr lang="sv-SE" dirty="0"/>
              <a:t>Rika/fattiga: utbildning endast för rika, medvetenhet om </a:t>
            </a:r>
            <a:r>
              <a:rPr lang="sv-SE" dirty="0" smtClean="0"/>
              <a:t>rättigheter </a:t>
            </a:r>
            <a:endParaRPr lang="sv-SE" dirty="0"/>
          </a:p>
          <a:p>
            <a:r>
              <a:rPr lang="sv-SE" dirty="0" smtClean="0"/>
              <a:t>Konkurrens om makt och mark (Ty, Eng, </a:t>
            </a:r>
            <a:r>
              <a:rPr lang="sv-SE" dirty="0" err="1" smtClean="0"/>
              <a:t>Fr</a:t>
            </a:r>
            <a:r>
              <a:rPr lang="sv-S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4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69088"/>
          </a:xfrm>
        </p:spPr>
        <p:txBody>
          <a:bodyPr>
            <a:normAutofit fontScale="90000"/>
          </a:bodyPr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Glamoriserad bild av krig (förebild Storbritannien-Zanzibar 1896)</a:t>
            </a:r>
          </a:p>
          <a:p>
            <a:endParaRPr lang="sv-SE" dirty="0" smtClean="0"/>
          </a:p>
          <a:p>
            <a:r>
              <a:rPr lang="sv-SE" dirty="0" smtClean="0"/>
              <a:t>Snabb, självklar konfliktlösare</a:t>
            </a:r>
          </a:p>
          <a:p>
            <a:r>
              <a:rPr lang="sv-SE" dirty="0" smtClean="0"/>
              <a:t>En biologisk nödvändighet</a:t>
            </a:r>
          </a:p>
          <a:p>
            <a:r>
              <a:rPr lang="sv-SE" dirty="0" smtClean="0"/>
              <a:t>En positiv kamp</a:t>
            </a:r>
          </a:p>
          <a:p>
            <a:r>
              <a:rPr lang="sv-SE" dirty="0" smtClean="0"/>
              <a:t>Högsta formen av kultur</a:t>
            </a:r>
          </a:p>
          <a:p>
            <a:r>
              <a:rPr lang="sv-SE" dirty="0" smtClean="0"/>
              <a:t>Renande hälsobad </a:t>
            </a:r>
          </a:p>
          <a:p>
            <a:r>
              <a:rPr lang="sv-SE" dirty="0" smtClean="0"/>
              <a:t>Historisk uppgift</a:t>
            </a:r>
          </a:p>
          <a:p>
            <a:r>
              <a:rPr lang="sv-SE" dirty="0" smtClean="0"/>
              <a:t>den vita mannens ”börda”</a:t>
            </a:r>
          </a:p>
          <a:p>
            <a:r>
              <a:rPr lang="sv-SE" dirty="0" smtClean="0"/>
              <a:t>Ärorikt</a:t>
            </a:r>
          </a:p>
          <a:p>
            <a:r>
              <a:rPr lang="sv-SE" dirty="0" smtClean="0"/>
              <a:t>Välordnat</a:t>
            </a:r>
          </a:p>
          <a:p>
            <a:r>
              <a:rPr lang="sv-SE" dirty="0" smtClean="0"/>
              <a:t>Demonstration av teknisk utveckling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6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024744" cy="360040"/>
          </a:xfrm>
        </p:spPr>
        <p:txBody>
          <a:bodyPr>
            <a:normAutofit fontScale="90000"/>
          </a:bodyPr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1914-1918 WWI : giftgas, civila dödsoffer, masslakt, alla förlorade, 10 miljoner döda</a:t>
            </a:r>
          </a:p>
          <a:p>
            <a:pPr lvl="1"/>
            <a:r>
              <a:rPr lang="sv-SE" dirty="0"/>
              <a:t>Världsbild rubbades</a:t>
            </a:r>
          </a:p>
          <a:p>
            <a:pPr lvl="1"/>
            <a:r>
              <a:rPr lang="sv-SE" dirty="0"/>
              <a:t>”hederliga” krig hade blivit systematisk förstörelse, civila offer</a:t>
            </a:r>
          </a:p>
          <a:p>
            <a:pPr lvl="1"/>
            <a:r>
              <a:rPr lang="sv-SE" dirty="0"/>
              <a:t>1800-talets optimism i spillror</a:t>
            </a:r>
          </a:p>
          <a:p>
            <a:pPr lvl="1"/>
            <a:r>
              <a:rPr lang="sv-SE" dirty="0"/>
              <a:t>Förnedring, revanschlust, aggressiva drömmar</a:t>
            </a:r>
          </a:p>
          <a:p>
            <a:r>
              <a:rPr lang="sv-SE" dirty="0"/>
              <a:t>1917 Ryska revolutionen, kommunism, Lenin</a:t>
            </a:r>
          </a:p>
          <a:p>
            <a:r>
              <a:rPr lang="sv-SE" dirty="0"/>
              <a:t>1925 Mussolinis fascism, elitistisk, auktoritet</a:t>
            </a:r>
          </a:p>
          <a:p>
            <a:r>
              <a:rPr lang="sv-SE" dirty="0"/>
              <a:t>1929 Börskrasch: inflation, långvarig arbetslöshet, depression, </a:t>
            </a:r>
            <a:r>
              <a:rPr lang="sv-SE" dirty="0" smtClean="0"/>
              <a:t>desperation</a:t>
            </a:r>
          </a:p>
          <a:p>
            <a:r>
              <a:rPr lang="sv-SE" dirty="0" smtClean="0"/>
              <a:t>1933 Hitlers nazism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5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Varför lät man sig förtrollas av en psykopat?</a:t>
            </a: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sv-SE" dirty="0"/>
          </a:p>
          <a:p>
            <a:r>
              <a:rPr lang="sv-SE" dirty="0" smtClean="0"/>
              <a:t>Totalitär regim, stark ledare</a:t>
            </a:r>
          </a:p>
          <a:p>
            <a:r>
              <a:rPr lang="sv-SE" dirty="0" smtClean="0"/>
              <a:t>Enkla svar, svart-vitt (kommunister, judar gavs skulden för alla samhällsproblem</a:t>
            </a:r>
          </a:p>
          <a:p>
            <a:r>
              <a:rPr lang="sv-SE" dirty="0" smtClean="0"/>
              <a:t>Hitler lovade upprättelse: fanatisk nationalism, våldsideologi</a:t>
            </a:r>
          </a:p>
          <a:p>
            <a:r>
              <a:rPr lang="sv-SE" dirty="0" smtClean="0"/>
              <a:t>Lovade förbättringar för vissa grupper, löften om arbete</a:t>
            </a:r>
          </a:p>
          <a:p>
            <a:r>
              <a:rPr lang="sv-SE" dirty="0" smtClean="0"/>
              <a:t>Samhörighet, gemenskap, vi mot dem, uniformer, föreningar, emblem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4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1939-1945 WWII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Minst 50 miljoner döda</a:t>
            </a:r>
          </a:p>
          <a:p>
            <a:r>
              <a:rPr lang="sv-SE" dirty="0" smtClean="0"/>
              <a:t>Förintelsen</a:t>
            </a:r>
          </a:p>
          <a:p>
            <a:r>
              <a:rPr lang="sv-SE" dirty="0" smtClean="0"/>
              <a:t>Slutsats: aldrig mer krig!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02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sv-SE" dirty="0" smtClean="0"/>
              <a:t>Idéströmningar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15616" y="2060848"/>
            <a:ext cx="6777317" cy="4176464"/>
          </a:xfrm>
        </p:spPr>
        <p:txBody>
          <a:bodyPr>
            <a:normAutofit/>
          </a:bodyPr>
          <a:lstStyle/>
          <a:p>
            <a:r>
              <a:rPr lang="sv-SE" sz="2200" dirty="0" smtClean="0"/>
              <a:t>Konsten speglar hela människan</a:t>
            </a:r>
          </a:p>
          <a:p>
            <a:pPr lvl="1"/>
            <a:r>
              <a:rPr lang="sv-SE" sz="1800" dirty="0" smtClean="0"/>
              <a:t>Människan och hennes livsöde, alla känslor, situationer</a:t>
            </a:r>
          </a:p>
          <a:p>
            <a:pPr marL="342900" lvl="1"/>
            <a:r>
              <a:rPr lang="sv-SE" dirty="0"/>
              <a:t>Hylla skönhet, harmoni, </a:t>
            </a:r>
            <a:r>
              <a:rPr lang="sv-SE" dirty="0" smtClean="0"/>
              <a:t>förnuft</a:t>
            </a:r>
            <a:endParaRPr lang="sv-SE" dirty="0"/>
          </a:p>
          <a:p>
            <a:r>
              <a:rPr lang="sv-SE" sz="2200" dirty="0" smtClean="0"/>
              <a:t>Hybris: ej gå emot gudarna och ödet</a:t>
            </a:r>
          </a:p>
          <a:p>
            <a:pPr marL="342900" lvl="1"/>
            <a:r>
              <a:rPr lang="sv-SE" dirty="0" smtClean="0"/>
              <a:t>Katharsis: rena åskådaren</a:t>
            </a:r>
            <a:endParaRPr lang="sv-SE" dirty="0"/>
          </a:p>
          <a:p>
            <a:r>
              <a:rPr lang="sv-SE" sz="2200" dirty="0" smtClean="0"/>
              <a:t>Nemesis: den gudomliga vedergällningen</a:t>
            </a:r>
          </a:p>
          <a:p>
            <a:pPr lvl="1"/>
            <a:r>
              <a:rPr lang="sv-SE" sz="1800" dirty="0" smtClean="0"/>
              <a:t>Bestämd del av lycka, framgång som balanseras med motgång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701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2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Ideströmningar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 fontScale="85000" lnSpcReduction="20000"/>
          </a:bodyPr>
          <a:lstStyle/>
          <a:p>
            <a:r>
              <a:rPr lang="sv-SE" dirty="0" smtClean="0"/>
              <a:t>Modern kultur som matchar ett modernt samhälle (modernisterna har döpt sig själva)</a:t>
            </a:r>
          </a:p>
          <a:p>
            <a:r>
              <a:rPr lang="sv-SE" dirty="0" smtClean="0"/>
              <a:t>Konsten är fri, ska inte begränsas av några regler. (Ordet </a:t>
            </a:r>
            <a:r>
              <a:rPr lang="sv-SE" dirty="0"/>
              <a:t>har ett eget värde. Texten har ett eget liv. Inspirationen är helig</a:t>
            </a:r>
            <a:r>
              <a:rPr lang="sv-SE" dirty="0" smtClean="0"/>
              <a:t>.)</a:t>
            </a:r>
          </a:p>
          <a:p>
            <a:r>
              <a:rPr lang="sv-SE" dirty="0" smtClean="0"/>
              <a:t>Berättarkonsten utvecklas: experiment, skilda tidsplan, inre monologer, lek med berättarteknik, drömlikt, overkligt, många röster</a:t>
            </a:r>
            <a:endParaRPr lang="sv-SE" dirty="0"/>
          </a:p>
          <a:p>
            <a:r>
              <a:rPr lang="sv-SE" dirty="0" smtClean="0"/>
              <a:t>Svårt att tyda, tolka (precis som livet självt)</a:t>
            </a:r>
          </a:p>
          <a:p>
            <a:r>
              <a:rPr lang="sv-SE" dirty="0" smtClean="0"/>
              <a:t>Poesi: ingen typisk form: rim, strofer, vers</a:t>
            </a:r>
          </a:p>
          <a:p>
            <a:r>
              <a:rPr lang="sv-SE" dirty="0" smtClean="0"/>
              <a:t>Tematik</a:t>
            </a:r>
          </a:p>
          <a:p>
            <a:pPr lvl="1"/>
            <a:r>
              <a:rPr lang="sv-SE" dirty="0" smtClean="0"/>
              <a:t>Själsliga kval, undermedvetna, psykologi  </a:t>
            </a:r>
          </a:p>
          <a:p>
            <a:pPr lvl="1"/>
            <a:r>
              <a:rPr lang="sv-SE" dirty="0" smtClean="0"/>
              <a:t>Storstad</a:t>
            </a:r>
          </a:p>
          <a:p>
            <a:pPr lvl="1"/>
            <a:r>
              <a:rPr lang="sv-SE" dirty="0" smtClean="0"/>
              <a:t>Vanliga människor, vardagliga händelser</a:t>
            </a:r>
          </a:p>
        </p:txBody>
      </p:sp>
    </p:spTree>
    <p:extLst>
      <p:ext uri="{BB962C8B-B14F-4D97-AF65-F5344CB8AC3E}">
        <p14:creationId xmlns:p14="http://schemas.microsoft.com/office/powerpoint/2010/main" val="904575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024744" cy="720080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 fontScale="70000" lnSpcReduction="20000"/>
          </a:bodyPr>
          <a:lstStyle/>
          <a:p>
            <a:r>
              <a:rPr lang="sv-SE" dirty="0" smtClean="0"/>
              <a:t>Albert Einstein </a:t>
            </a:r>
          </a:p>
          <a:p>
            <a:pPr lvl="1"/>
            <a:r>
              <a:rPr lang="sv-SE" dirty="0" smtClean="0"/>
              <a:t>Fysik, relativitetsteorier</a:t>
            </a:r>
          </a:p>
          <a:p>
            <a:pPr lvl="1"/>
            <a:r>
              <a:rPr lang="sv-SE" dirty="0" smtClean="0"/>
              <a:t>Alla invanda föreställningar om världens beskaffenhet förändras</a:t>
            </a:r>
          </a:p>
          <a:p>
            <a:pPr lvl="1"/>
            <a:r>
              <a:rPr lang="sv-SE" dirty="0" smtClean="0"/>
              <a:t>Tid och rum är relativa begrepp som förändras beroende på vårt eget perspektiv</a:t>
            </a:r>
          </a:p>
          <a:p>
            <a:pPr lvl="1"/>
            <a:r>
              <a:rPr lang="sv-SE" dirty="0" smtClean="0"/>
              <a:t>Leder till en känsla av osäkerhet</a:t>
            </a:r>
            <a:endParaRPr lang="sv-SE" dirty="0"/>
          </a:p>
          <a:p>
            <a:r>
              <a:rPr lang="sv-SE" dirty="0" smtClean="0"/>
              <a:t>Sigmund Freud: 	</a:t>
            </a:r>
          </a:p>
          <a:p>
            <a:pPr lvl="1"/>
            <a:r>
              <a:rPr lang="sv-SE" dirty="0" smtClean="0"/>
              <a:t>psykologi, psykoanalys</a:t>
            </a:r>
          </a:p>
          <a:p>
            <a:pPr lvl="1"/>
            <a:r>
              <a:rPr lang="sv-SE" dirty="0" smtClean="0"/>
              <a:t>det undermedvetna (jaget</a:t>
            </a:r>
            <a:r>
              <a:rPr lang="sv-SE" dirty="0"/>
              <a:t>, </a:t>
            </a:r>
            <a:r>
              <a:rPr lang="sv-SE" dirty="0" smtClean="0"/>
              <a:t>överjaget, </a:t>
            </a:r>
            <a:r>
              <a:rPr lang="sv-SE" dirty="0" err="1" smtClean="0"/>
              <a:t>detet</a:t>
            </a:r>
            <a:r>
              <a:rPr lang="sv-SE" dirty="0" smtClean="0"/>
              <a:t>) </a:t>
            </a:r>
          </a:p>
          <a:p>
            <a:pPr lvl="1"/>
            <a:r>
              <a:rPr lang="sv-SE" dirty="0" smtClean="0"/>
              <a:t>omedvetna drifter</a:t>
            </a:r>
          </a:p>
          <a:p>
            <a:pPr lvl="1"/>
            <a:r>
              <a:rPr lang="sv-SE" dirty="0" smtClean="0"/>
              <a:t>drömtydning,</a:t>
            </a:r>
          </a:p>
          <a:p>
            <a:pPr lvl="1"/>
            <a:r>
              <a:rPr lang="sv-SE" dirty="0" smtClean="0"/>
              <a:t>Ger upphov till en ny bild av människan</a:t>
            </a:r>
            <a:endParaRPr lang="sv-SE" dirty="0"/>
          </a:p>
          <a:p>
            <a:r>
              <a:rPr lang="sv-SE" dirty="0" smtClean="0"/>
              <a:t>C.G Jung</a:t>
            </a:r>
          </a:p>
          <a:p>
            <a:pPr lvl="1"/>
            <a:r>
              <a:rPr lang="sv-SE" dirty="0" smtClean="0"/>
              <a:t>Psykologi</a:t>
            </a:r>
          </a:p>
          <a:p>
            <a:pPr lvl="1"/>
            <a:r>
              <a:rPr lang="sv-SE" dirty="0" smtClean="0"/>
              <a:t>Arketyper</a:t>
            </a:r>
          </a:p>
          <a:p>
            <a:pPr lvl="1"/>
            <a:r>
              <a:rPr lang="sv-SE" dirty="0" smtClean="0"/>
              <a:t>Ett kollektivt medvetande</a:t>
            </a:r>
          </a:p>
          <a:p>
            <a:pPr lvl="1"/>
            <a:r>
              <a:rPr lang="sv-SE" dirty="0" smtClean="0"/>
              <a:t>Det kollektiva undermedvetna</a:t>
            </a:r>
          </a:p>
          <a:p>
            <a:pPr lvl="1"/>
            <a:r>
              <a:rPr lang="sv-SE" dirty="0" smtClean="0"/>
              <a:t>Projektion</a:t>
            </a:r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8776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Modernistiska -ismer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Dadaism: obegripligt, häcklande</a:t>
            </a:r>
          </a:p>
          <a:p>
            <a:r>
              <a:rPr lang="sv-SE" dirty="0" smtClean="0"/>
              <a:t>Futurism: disharmoni och vackert, intensivt, naket, maskiner, våld, krig</a:t>
            </a:r>
          </a:p>
          <a:p>
            <a:r>
              <a:rPr lang="sv-SE" dirty="0" smtClean="0"/>
              <a:t>Surrealism: känsla istället för förnuft, dröm, tankar </a:t>
            </a:r>
          </a:p>
          <a:p>
            <a:r>
              <a:rPr lang="sv-SE" dirty="0" smtClean="0"/>
              <a:t>Expressionism: mörka, starka känslor</a:t>
            </a:r>
          </a:p>
          <a:p>
            <a:r>
              <a:rPr lang="sv-SE" dirty="0" err="1" smtClean="0"/>
              <a:t>Imagism</a:t>
            </a:r>
            <a:r>
              <a:rPr lang="sv-SE" dirty="0" smtClean="0"/>
              <a:t>: bilder, stort i anglosaxisk litteratur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9864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De autodidakta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1930-talet i Sverige</a:t>
            </a:r>
          </a:p>
          <a:p>
            <a:r>
              <a:rPr lang="sv-SE" dirty="0" smtClean="0"/>
              <a:t>Mycket enkel </a:t>
            </a:r>
            <a:r>
              <a:rPr lang="sv-SE" dirty="0" smtClean="0"/>
              <a:t>bakgrund, kort skolgång</a:t>
            </a:r>
          </a:p>
          <a:p>
            <a:r>
              <a:rPr lang="sv-SE" dirty="0"/>
              <a:t>Tematik</a:t>
            </a:r>
          </a:p>
          <a:p>
            <a:pPr lvl="1"/>
            <a:r>
              <a:rPr lang="sv-SE" dirty="0"/>
              <a:t>Arbetare, statare</a:t>
            </a:r>
          </a:p>
          <a:p>
            <a:pPr lvl="1"/>
            <a:r>
              <a:rPr lang="sv-SE" dirty="0"/>
              <a:t>Landsbygden</a:t>
            </a:r>
          </a:p>
          <a:p>
            <a:r>
              <a:rPr lang="sv-SE" dirty="0" smtClean="0"/>
              <a:t>Påverkade prosan mot det talspråkliga, folkliga</a:t>
            </a:r>
          </a:p>
          <a:p>
            <a:r>
              <a:rPr lang="sv-SE" dirty="0" smtClean="0"/>
              <a:t>Författare</a:t>
            </a:r>
          </a:p>
          <a:p>
            <a:pPr lvl="1"/>
            <a:r>
              <a:rPr lang="sv-SE" dirty="0" smtClean="0"/>
              <a:t>Vilhelm Moberg</a:t>
            </a:r>
          </a:p>
          <a:p>
            <a:pPr lvl="1"/>
            <a:r>
              <a:rPr lang="sv-SE" dirty="0" smtClean="0"/>
              <a:t>Ivar Lo-Johansson</a:t>
            </a:r>
          </a:p>
          <a:p>
            <a:pPr lvl="1"/>
            <a:r>
              <a:rPr lang="sv-SE" dirty="0" smtClean="0"/>
              <a:t>Jan Fridegård</a:t>
            </a:r>
          </a:p>
          <a:p>
            <a:pPr lvl="1"/>
            <a:r>
              <a:rPr lang="sv-SE" dirty="0" smtClean="0"/>
              <a:t>Harry Martinson</a:t>
            </a:r>
          </a:p>
          <a:p>
            <a:pPr lvl="1"/>
            <a:r>
              <a:rPr lang="sv-SE" dirty="0" smtClean="0"/>
              <a:t>Moa Martinson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926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Författare och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 fontScale="40000" lnSpcReduction="20000"/>
          </a:bodyPr>
          <a:lstStyle/>
          <a:p>
            <a:r>
              <a:rPr lang="sv-SE" dirty="0" smtClean="0"/>
              <a:t>Franz Kafka: </a:t>
            </a:r>
            <a:r>
              <a:rPr lang="sv-SE" i="1" dirty="0" smtClean="0"/>
              <a:t>Processen, Förvandlingen </a:t>
            </a:r>
          </a:p>
          <a:p>
            <a:pPr lvl="1"/>
            <a:r>
              <a:rPr lang="sv-SE" dirty="0" smtClean="0"/>
              <a:t>mardrömslikt, skrämmande logiskt</a:t>
            </a:r>
          </a:p>
          <a:p>
            <a:r>
              <a:rPr lang="sv-SE" dirty="0"/>
              <a:t>James Joyce Odysseus (Ulysses)</a:t>
            </a:r>
          </a:p>
          <a:p>
            <a:pPr lvl="1"/>
            <a:r>
              <a:rPr lang="sv-SE" dirty="0"/>
              <a:t>Det inre tankeflödet, </a:t>
            </a:r>
            <a:r>
              <a:rPr lang="sv-SE" dirty="0" err="1" smtClean="0"/>
              <a:t>Stream</a:t>
            </a:r>
            <a:r>
              <a:rPr lang="sv-SE" dirty="0" smtClean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consciousness</a:t>
            </a:r>
            <a:endParaRPr lang="sv-SE" dirty="0"/>
          </a:p>
          <a:p>
            <a:r>
              <a:rPr lang="sv-SE" dirty="0" smtClean="0"/>
              <a:t>Marcel Proust på spaning efter den tid som flytt 	</a:t>
            </a:r>
          </a:p>
          <a:p>
            <a:pPr lvl="1"/>
            <a:r>
              <a:rPr lang="sv-SE" dirty="0" smtClean="0"/>
              <a:t>minnets sätt att arbeta</a:t>
            </a:r>
          </a:p>
          <a:p>
            <a:r>
              <a:rPr lang="sv-SE" dirty="0" smtClean="0"/>
              <a:t>Virginia Woolf: Mot fyren, ett eget rum </a:t>
            </a:r>
          </a:p>
          <a:p>
            <a:pPr lvl="1"/>
            <a:r>
              <a:rPr lang="sv-SE" dirty="0" smtClean="0"/>
              <a:t>gestalternas inre liv, ingen yttre handling</a:t>
            </a:r>
          </a:p>
          <a:p>
            <a:r>
              <a:rPr lang="sv-SE" dirty="0" smtClean="0"/>
              <a:t>T.S Eliot </a:t>
            </a:r>
            <a:r>
              <a:rPr lang="sv-SE" i="1" dirty="0" smtClean="0"/>
              <a:t>The Waste Land</a:t>
            </a:r>
          </a:p>
          <a:p>
            <a:pPr lvl="1"/>
            <a:r>
              <a:rPr lang="sv-SE" dirty="0" err="1" smtClean="0"/>
              <a:t>imagism</a:t>
            </a:r>
            <a:endParaRPr lang="sv-SE" dirty="0" smtClean="0"/>
          </a:p>
          <a:p>
            <a:r>
              <a:rPr lang="sv-SE" dirty="0" smtClean="0"/>
              <a:t>Vladimir </a:t>
            </a:r>
            <a:r>
              <a:rPr lang="sv-SE" dirty="0" err="1" smtClean="0"/>
              <a:t>Majakowskij</a:t>
            </a:r>
            <a:r>
              <a:rPr lang="sv-SE" dirty="0" smtClean="0"/>
              <a:t> </a:t>
            </a:r>
          </a:p>
          <a:p>
            <a:r>
              <a:rPr lang="sv-SE" dirty="0"/>
              <a:t>Thomas Mann </a:t>
            </a:r>
            <a:r>
              <a:rPr lang="sv-SE" i="1" dirty="0"/>
              <a:t>Bergtagen, Döden i Venedig</a:t>
            </a:r>
          </a:p>
          <a:p>
            <a:r>
              <a:rPr lang="sv-SE" dirty="0"/>
              <a:t>Hermann Hesse </a:t>
            </a:r>
            <a:r>
              <a:rPr lang="sv-SE" i="1" dirty="0"/>
              <a:t>Siddharta, Stäppvargen</a:t>
            </a:r>
          </a:p>
          <a:p>
            <a:r>
              <a:rPr lang="sv-SE" dirty="0" smtClean="0"/>
              <a:t>Ernest </a:t>
            </a:r>
            <a:r>
              <a:rPr lang="sv-SE" dirty="0"/>
              <a:t>Hemingway </a:t>
            </a:r>
          </a:p>
          <a:p>
            <a:r>
              <a:rPr lang="sv-SE" dirty="0" smtClean="0"/>
              <a:t>Elmer </a:t>
            </a:r>
            <a:r>
              <a:rPr lang="sv-SE" dirty="0"/>
              <a:t>Diktonius</a:t>
            </a:r>
          </a:p>
          <a:p>
            <a:r>
              <a:rPr lang="sv-SE" dirty="0" smtClean="0"/>
              <a:t>Edith Södergran</a:t>
            </a:r>
          </a:p>
          <a:p>
            <a:r>
              <a:rPr lang="sv-SE" dirty="0"/>
              <a:t>Pär Lagerkvist</a:t>
            </a:r>
          </a:p>
          <a:p>
            <a:r>
              <a:rPr lang="sv-SE" dirty="0" smtClean="0"/>
              <a:t>Gunnar Ekelöf</a:t>
            </a:r>
          </a:p>
          <a:p>
            <a:r>
              <a:rPr lang="sv-SE" dirty="0" smtClean="0"/>
              <a:t>Harry Martinson</a:t>
            </a:r>
          </a:p>
          <a:p>
            <a:r>
              <a:rPr lang="sv-SE" dirty="0" smtClean="0"/>
              <a:t>Vilhelm Moberg </a:t>
            </a:r>
            <a:r>
              <a:rPr lang="sv-SE" i="1" dirty="0" smtClean="0"/>
              <a:t>Utvandrarna, Invandrarna, Nybyggarna</a:t>
            </a:r>
          </a:p>
          <a:p>
            <a:r>
              <a:rPr lang="sv-SE" dirty="0" smtClean="0"/>
              <a:t>Eyvind Johnson </a:t>
            </a:r>
            <a:r>
              <a:rPr lang="sv-SE" i="1" dirty="0" smtClean="0"/>
              <a:t>Strändernas svall</a:t>
            </a:r>
          </a:p>
          <a:p>
            <a:r>
              <a:rPr lang="sv-SE" dirty="0" smtClean="0"/>
              <a:t>Karin Boye </a:t>
            </a:r>
            <a:r>
              <a:rPr lang="sv-SE" i="1" dirty="0" err="1"/>
              <a:t>K</a:t>
            </a:r>
            <a:r>
              <a:rPr lang="sv-SE" i="1" dirty="0" err="1" smtClean="0"/>
              <a:t>allokain</a:t>
            </a:r>
            <a:endParaRPr lang="sv-SE" i="1" dirty="0" smtClean="0"/>
          </a:p>
          <a:p>
            <a:r>
              <a:rPr lang="sv-SE" dirty="0" smtClean="0"/>
              <a:t>Ivar Lo-Johansson</a:t>
            </a:r>
            <a:endParaRPr lang="sv-SE" dirty="0"/>
          </a:p>
          <a:p>
            <a:r>
              <a:rPr lang="sv-SE" dirty="0"/>
              <a:t>Moa </a:t>
            </a:r>
            <a:r>
              <a:rPr lang="sv-SE" dirty="0" smtClean="0"/>
              <a:t>Martinson </a:t>
            </a:r>
            <a:r>
              <a:rPr lang="sv-SE" i="1" dirty="0" smtClean="0"/>
              <a:t>Kvinnor och äppelträd, Mor gifter sig</a:t>
            </a:r>
          </a:p>
          <a:p>
            <a:r>
              <a:rPr lang="sv-SE" dirty="0" smtClean="0"/>
              <a:t>Elin Wägner </a:t>
            </a:r>
            <a:r>
              <a:rPr lang="sv-SE" i="1" dirty="0" smtClean="0"/>
              <a:t>Pennskaftet, </a:t>
            </a:r>
            <a:r>
              <a:rPr lang="sv-SE" i="1" dirty="0" err="1" smtClean="0"/>
              <a:t>Norrtullsligan</a:t>
            </a:r>
            <a:endParaRPr lang="sv-SE" i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7305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Efterkrigstid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Ca 1945-?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0363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Samhällsbakgrund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Europa år 0</a:t>
            </a:r>
          </a:p>
          <a:p>
            <a:pPr lvl="1"/>
            <a:r>
              <a:rPr lang="sv-SE" dirty="0"/>
              <a:t>Civilisationen har urartat</a:t>
            </a:r>
          </a:p>
          <a:p>
            <a:pPr lvl="1"/>
            <a:r>
              <a:rPr lang="sv-SE" dirty="0"/>
              <a:t>Massförstörelse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tomvapen</a:t>
            </a:r>
            <a:endParaRPr lang="sv-SE" dirty="0"/>
          </a:p>
          <a:p>
            <a:r>
              <a:rPr lang="sv-SE" dirty="0" smtClean="0"/>
              <a:t>Kalla kriget</a:t>
            </a:r>
          </a:p>
          <a:p>
            <a:r>
              <a:rPr lang="sv-SE" dirty="0" smtClean="0"/>
              <a:t>Snabbt </a:t>
            </a:r>
            <a:r>
              <a:rPr lang="sv-SE" dirty="0"/>
              <a:t>ekonomiskt uppsving</a:t>
            </a:r>
          </a:p>
          <a:p>
            <a:r>
              <a:rPr lang="sv-SE" dirty="0"/>
              <a:t>Levnadstandard ökar oerhört fort</a:t>
            </a:r>
          </a:p>
          <a:p>
            <a:r>
              <a:rPr lang="sv-SE" dirty="0" smtClean="0"/>
              <a:t> </a:t>
            </a:r>
            <a:r>
              <a:rPr lang="sv-SE" dirty="0" smtClean="0"/>
              <a:t>Medvetenhet om globala orättvisor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73578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Idéströmningar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43492" y="2204864"/>
            <a:ext cx="6777317" cy="3627765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Skuldkänslor</a:t>
            </a:r>
          </a:p>
          <a:p>
            <a:r>
              <a:rPr lang="sv-SE" dirty="0" smtClean="0"/>
              <a:t>Finns </a:t>
            </a:r>
            <a:r>
              <a:rPr lang="sv-SE" dirty="0" smtClean="0"/>
              <a:t>det någon framtid?</a:t>
            </a:r>
          </a:p>
          <a:p>
            <a:pPr lvl="1"/>
            <a:r>
              <a:rPr lang="sv-SE" dirty="0" smtClean="0"/>
              <a:t>Gud</a:t>
            </a:r>
          </a:p>
          <a:p>
            <a:pPr lvl="1"/>
            <a:r>
              <a:rPr lang="sv-SE" dirty="0" smtClean="0"/>
              <a:t>Politiska ideologier som samhällslösning</a:t>
            </a:r>
          </a:p>
          <a:p>
            <a:pPr lvl="1"/>
            <a:r>
              <a:rPr lang="sv-SE" dirty="0" smtClean="0"/>
              <a:t>Människan i grunden god</a:t>
            </a:r>
          </a:p>
          <a:p>
            <a:r>
              <a:rPr lang="sv-SE" dirty="0" smtClean="0"/>
              <a:t>Människan är farlig, ingen given moral</a:t>
            </a:r>
          </a:p>
          <a:p>
            <a:r>
              <a:rPr lang="sv-SE" dirty="0" smtClean="0"/>
              <a:t>Existentialism</a:t>
            </a:r>
            <a:r>
              <a:rPr lang="sv-SE" dirty="0" smtClean="0"/>
              <a:t>, ateism, ingen högre makt</a:t>
            </a:r>
          </a:p>
          <a:p>
            <a:r>
              <a:rPr lang="sv-SE" dirty="0" smtClean="0"/>
              <a:t>Konsten är samhällskritisk: vill läka såren påverka, </a:t>
            </a:r>
            <a:r>
              <a:rPr lang="sv-SE" dirty="0" smtClean="0"/>
              <a:t>förändra</a:t>
            </a:r>
          </a:p>
          <a:p>
            <a:r>
              <a:rPr lang="sv-SE" dirty="0"/>
              <a:t>Dystopier</a:t>
            </a:r>
          </a:p>
          <a:p>
            <a:r>
              <a:rPr lang="sv-SE" dirty="0" smtClean="0"/>
              <a:t>Den </a:t>
            </a:r>
            <a:r>
              <a:rPr lang="sv-SE" dirty="0"/>
              <a:t>absurda teatern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5971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Författare och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v-SE" dirty="0" smtClean="0"/>
              <a:t>Jean </a:t>
            </a:r>
            <a:r>
              <a:rPr lang="sv-SE" dirty="0"/>
              <a:t>P</a:t>
            </a:r>
            <a:r>
              <a:rPr lang="sv-SE" dirty="0" smtClean="0"/>
              <a:t>aul Sartre </a:t>
            </a:r>
            <a:r>
              <a:rPr lang="sv-SE" i="1" dirty="0" smtClean="0"/>
              <a:t>Äcklet, Muren, Flugorna</a:t>
            </a:r>
          </a:p>
          <a:p>
            <a:r>
              <a:rPr lang="sv-SE" dirty="0" smtClean="0"/>
              <a:t>Simone de Beauvoir </a:t>
            </a:r>
            <a:r>
              <a:rPr lang="sv-SE" i="1" dirty="0" smtClean="0"/>
              <a:t>Det andra könet</a:t>
            </a:r>
            <a:endParaRPr lang="sv-SE" i="1" dirty="0" smtClean="0"/>
          </a:p>
          <a:p>
            <a:r>
              <a:rPr lang="sv-SE" dirty="0" smtClean="0"/>
              <a:t>George Orwell </a:t>
            </a:r>
            <a:r>
              <a:rPr lang="sv-SE" i="1" dirty="0" smtClean="0"/>
              <a:t>1984</a:t>
            </a:r>
            <a:endParaRPr lang="sv-SE" i="1" dirty="0" smtClean="0"/>
          </a:p>
          <a:p>
            <a:r>
              <a:rPr lang="sv-SE" dirty="0" smtClean="0"/>
              <a:t>Albert Camus </a:t>
            </a:r>
            <a:r>
              <a:rPr lang="sv-SE" i="1" dirty="0" smtClean="0"/>
              <a:t>Främlingen, Pesten</a:t>
            </a:r>
            <a:endParaRPr lang="sv-SE" i="1" dirty="0" smtClean="0"/>
          </a:p>
          <a:p>
            <a:r>
              <a:rPr lang="sv-SE" dirty="0" smtClean="0"/>
              <a:t>Heinrich Böll</a:t>
            </a:r>
            <a:endParaRPr lang="sv-SE" dirty="0" smtClean="0"/>
          </a:p>
          <a:p>
            <a:r>
              <a:rPr lang="sv-SE" dirty="0" smtClean="0"/>
              <a:t>Günter Grass </a:t>
            </a:r>
            <a:r>
              <a:rPr lang="sv-SE" i="1" dirty="0" smtClean="0"/>
              <a:t>Blecktrumman</a:t>
            </a:r>
          </a:p>
          <a:p>
            <a:r>
              <a:rPr lang="sv-SE" dirty="0"/>
              <a:t>Samuel Beckett</a:t>
            </a:r>
          </a:p>
          <a:p>
            <a:r>
              <a:rPr lang="sv-SE" dirty="0"/>
              <a:t>Stig Dagerman</a:t>
            </a:r>
          </a:p>
          <a:p>
            <a:r>
              <a:rPr lang="sv-SE" dirty="0" smtClean="0"/>
              <a:t>Karin Boye </a:t>
            </a:r>
            <a:r>
              <a:rPr lang="sv-SE" i="1" dirty="0" err="1" smtClean="0"/>
              <a:t>Kallokain</a:t>
            </a:r>
            <a:endParaRPr lang="sv-SE" i="1" dirty="0" smtClean="0"/>
          </a:p>
          <a:p>
            <a:r>
              <a:rPr lang="sv-SE" dirty="0"/>
              <a:t>Erik Lindegren</a:t>
            </a:r>
          </a:p>
          <a:p>
            <a:r>
              <a:rPr lang="sv-SE" dirty="0"/>
              <a:t>Karl Vennberg</a:t>
            </a:r>
          </a:p>
          <a:p>
            <a:r>
              <a:rPr lang="sv-SE" dirty="0"/>
              <a:t>Lars Forssell  </a:t>
            </a:r>
          </a:p>
          <a:p>
            <a:r>
              <a:rPr lang="sv-SE" dirty="0" smtClean="0"/>
              <a:t>Tomas Tranströmer</a:t>
            </a:r>
          </a:p>
          <a:p>
            <a:r>
              <a:rPr lang="sv-SE" dirty="0" smtClean="0"/>
              <a:t>Göran Palm</a:t>
            </a:r>
            <a:endParaRPr lang="sv-SE" dirty="0" smtClean="0"/>
          </a:p>
          <a:p>
            <a:r>
              <a:rPr lang="sv-SE" dirty="0"/>
              <a:t>Göran Sonnevi</a:t>
            </a:r>
          </a:p>
          <a:p>
            <a:r>
              <a:rPr lang="sv-SE" dirty="0"/>
              <a:t>Sonja Åkesson</a:t>
            </a:r>
          </a:p>
          <a:p>
            <a:r>
              <a:rPr lang="sv-SE" dirty="0"/>
              <a:t>Kristina </a:t>
            </a:r>
            <a:r>
              <a:rPr lang="sv-SE" dirty="0" smtClean="0"/>
              <a:t>Lugn</a:t>
            </a:r>
          </a:p>
          <a:p>
            <a:r>
              <a:rPr lang="sv-SE" dirty="0" smtClean="0"/>
              <a:t>Evert Taube</a:t>
            </a:r>
            <a:endParaRPr lang="sv-SE" dirty="0"/>
          </a:p>
          <a:p>
            <a:r>
              <a:rPr lang="sv-SE" dirty="0" smtClean="0"/>
              <a:t>Nils Ferlin</a:t>
            </a:r>
          </a:p>
          <a:p>
            <a:r>
              <a:rPr lang="sv-SE" dirty="0" smtClean="0"/>
              <a:t>Cornelis Vreeswijk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025903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Konstströmningar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v-SE" dirty="0" smtClean="0"/>
              <a:t>Existentialism (Stig Dagerman)</a:t>
            </a:r>
          </a:p>
          <a:p>
            <a:r>
              <a:rPr lang="sv-SE" dirty="0" smtClean="0"/>
              <a:t>Dystopier (</a:t>
            </a:r>
            <a:r>
              <a:rPr lang="sv-SE" dirty="0"/>
              <a:t>K</a:t>
            </a:r>
            <a:r>
              <a:rPr lang="sv-SE" dirty="0" smtClean="0"/>
              <a:t>arin Boye)</a:t>
            </a:r>
          </a:p>
          <a:p>
            <a:r>
              <a:rPr lang="sv-SE" dirty="0" smtClean="0"/>
              <a:t>Poetisk förnyelse</a:t>
            </a:r>
          </a:p>
          <a:p>
            <a:pPr lvl="1"/>
            <a:r>
              <a:rPr lang="sv-SE" dirty="0" smtClean="0"/>
              <a:t>40-talspoeterna</a:t>
            </a:r>
          </a:p>
          <a:p>
            <a:pPr lvl="2"/>
            <a:r>
              <a:rPr lang="sv-SE" dirty="0" smtClean="0"/>
              <a:t>Opoetiskt, fri vers, uppkäftigt, pessimistiskt, nedsvärtade ideologier</a:t>
            </a:r>
          </a:p>
          <a:p>
            <a:pPr lvl="2"/>
            <a:r>
              <a:rPr lang="sv-SE" dirty="0" smtClean="0"/>
              <a:t>Erik Lindegren, Karl Vennberg</a:t>
            </a:r>
          </a:p>
          <a:p>
            <a:pPr lvl="1"/>
            <a:r>
              <a:rPr lang="sv-SE" dirty="0" smtClean="0"/>
              <a:t>Tomas Tranströmer</a:t>
            </a:r>
          </a:p>
          <a:p>
            <a:pPr lvl="1"/>
            <a:r>
              <a:rPr lang="sv-SE" dirty="0" err="1" smtClean="0"/>
              <a:t>Nyenkelheten</a:t>
            </a:r>
            <a:endParaRPr lang="sv-SE" dirty="0" smtClean="0"/>
          </a:p>
          <a:p>
            <a:pPr lvl="2"/>
            <a:r>
              <a:rPr lang="sv-SE" dirty="0" smtClean="0"/>
              <a:t>Poesi på vardagsspråk, demokratitanke, för och om vanliga människor</a:t>
            </a:r>
          </a:p>
          <a:p>
            <a:pPr lvl="2"/>
            <a:r>
              <a:rPr lang="sv-SE" dirty="0" smtClean="0"/>
              <a:t>Sonja </a:t>
            </a:r>
            <a:r>
              <a:rPr lang="sv-SE" dirty="0"/>
              <a:t>Å</a:t>
            </a:r>
            <a:r>
              <a:rPr lang="sv-SE" dirty="0" smtClean="0"/>
              <a:t>kesson, Kristina Lugn</a:t>
            </a:r>
            <a:endParaRPr lang="sv-SE" dirty="0" smtClean="0"/>
          </a:p>
          <a:p>
            <a:r>
              <a:rPr lang="sv-SE" dirty="0" smtClean="0"/>
              <a:t>60 och 70-talet</a:t>
            </a:r>
          </a:p>
          <a:p>
            <a:pPr lvl="1"/>
            <a:r>
              <a:rPr lang="sv-SE" dirty="0" smtClean="0"/>
              <a:t>Ta ställning, politisk debatt, misstänkliggörande av fiktion, finkultur, modernism</a:t>
            </a:r>
          </a:p>
          <a:p>
            <a:pPr lvl="1"/>
            <a:r>
              <a:rPr lang="sv-SE" dirty="0" smtClean="0"/>
              <a:t>Göran Palm, Sara Lidman, Göran </a:t>
            </a:r>
            <a:r>
              <a:rPr lang="sv-SE" dirty="0"/>
              <a:t>S</a:t>
            </a:r>
            <a:r>
              <a:rPr lang="sv-SE" dirty="0" smtClean="0"/>
              <a:t>onnevi</a:t>
            </a:r>
          </a:p>
          <a:p>
            <a:r>
              <a:rPr lang="sv-SE" dirty="0" smtClean="0"/>
              <a:t>Detektivromanen</a:t>
            </a:r>
          </a:p>
          <a:p>
            <a:pPr lvl="1"/>
            <a:r>
              <a:rPr lang="sv-SE" dirty="0" smtClean="0"/>
              <a:t>Samhällskritiskt, verklighetsnära, det svenska samhället underifrån</a:t>
            </a:r>
          </a:p>
          <a:p>
            <a:pPr lvl="1"/>
            <a:r>
              <a:rPr lang="sv-SE" dirty="0" smtClean="0"/>
              <a:t>Sjöwall-Wahlöö (</a:t>
            </a:r>
            <a:r>
              <a:rPr lang="sv-SE" i="1" dirty="0" smtClean="0"/>
              <a:t>Beck</a:t>
            </a:r>
            <a:r>
              <a:rPr lang="sv-SE" dirty="0" smtClean="0"/>
              <a:t>)</a:t>
            </a:r>
          </a:p>
          <a:p>
            <a:r>
              <a:rPr lang="sv-SE" dirty="0" smtClean="0"/>
              <a:t>Vislyriken </a:t>
            </a:r>
          </a:p>
          <a:p>
            <a:pPr lvl="1"/>
            <a:r>
              <a:rPr lang="sv-SE" dirty="0" smtClean="0"/>
              <a:t>Arv från C.M. Bellman, Gustaf Fröding</a:t>
            </a:r>
          </a:p>
          <a:p>
            <a:pPr lvl="1"/>
            <a:r>
              <a:rPr lang="sv-SE" dirty="0" smtClean="0"/>
              <a:t>Evert Taube, Nils Ferlin, Cornelis Vreeswijk</a:t>
            </a:r>
            <a:endParaRPr lang="sv-SE" dirty="0" smtClean="0"/>
          </a:p>
          <a:p>
            <a:pPr lvl="1"/>
            <a:endParaRPr lang="sv-SE" dirty="0" smtClean="0"/>
          </a:p>
          <a:p>
            <a:r>
              <a:rPr lang="sv-SE" dirty="0" smtClean="0"/>
              <a:t>Den absurda teatern</a:t>
            </a:r>
          </a:p>
          <a:p>
            <a:pPr lvl="1"/>
            <a:r>
              <a:rPr lang="sv-SE" dirty="0" smtClean="0"/>
              <a:t>Absurt, meningslöst, fragmentariskt, </a:t>
            </a:r>
          </a:p>
          <a:p>
            <a:pPr lvl="1"/>
            <a:r>
              <a:rPr lang="sv-SE" dirty="0" smtClean="0"/>
              <a:t>Samuel Beckett </a:t>
            </a:r>
            <a:r>
              <a:rPr lang="sv-SE" i="1" dirty="0" smtClean="0"/>
              <a:t>I väntan på Godot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400509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sv-SE" dirty="0" smtClean="0"/>
              <a:t>Idéströmningar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15616" y="2060848"/>
            <a:ext cx="6777317" cy="4176464"/>
          </a:xfrm>
        </p:spPr>
        <p:txBody>
          <a:bodyPr>
            <a:normAutofit/>
          </a:bodyPr>
          <a:lstStyle/>
          <a:p>
            <a:r>
              <a:rPr lang="sv-SE" sz="2200" dirty="0" smtClean="0"/>
              <a:t>Epik </a:t>
            </a:r>
            <a:r>
              <a:rPr lang="sv-SE" sz="2200" dirty="0"/>
              <a:t>→ berättande, litteratur</a:t>
            </a:r>
          </a:p>
          <a:p>
            <a:r>
              <a:rPr lang="sv-SE" sz="2200" dirty="0"/>
              <a:t>Dramatik → teater, film</a:t>
            </a:r>
          </a:p>
          <a:p>
            <a:r>
              <a:rPr lang="sv-SE" sz="2200" dirty="0"/>
              <a:t>Lyrik → poesi, sång, musik</a:t>
            </a:r>
          </a:p>
          <a:p>
            <a:r>
              <a:rPr lang="sv-SE" sz="2200" dirty="0"/>
              <a:t>Berättarteknik</a:t>
            </a:r>
          </a:p>
          <a:p>
            <a:pPr lvl="1"/>
            <a:r>
              <a:rPr lang="sv-SE" dirty="0"/>
              <a:t>Avancerad berättarteknik </a:t>
            </a:r>
            <a:r>
              <a:rPr lang="sv-SE" sz="1800" dirty="0"/>
              <a:t>(parallellhandling, in media res, tillbakablickar)</a:t>
            </a:r>
          </a:p>
          <a:p>
            <a:r>
              <a:rPr lang="sv-SE" sz="2200" dirty="0"/>
              <a:t>Mångfacetterade hjältar</a:t>
            </a:r>
          </a:p>
          <a:p>
            <a:pPr lvl="1"/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95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 vår tid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Samhällsbakgrund: </a:t>
            </a:r>
          </a:p>
          <a:p>
            <a:pPr lvl="1"/>
            <a:r>
              <a:rPr lang="sv-SE" dirty="0" smtClean="0"/>
              <a:t>Globalisering</a:t>
            </a:r>
          </a:p>
          <a:p>
            <a:pPr lvl="1"/>
            <a:r>
              <a:rPr lang="sv-SE" dirty="0" smtClean="0"/>
              <a:t>Pluralism</a:t>
            </a:r>
          </a:p>
          <a:p>
            <a:pPr lvl="1"/>
            <a:r>
              <a:rPr lang="sv-SE" dirty="0" smtClean="0"/>
              <a:t>Kulturmöten och kulturkonflikter</a:t>
            </a:r>
          </a:p>
          <a:p>
            <a:pPr lvl="1"/>
            <a:r>
              <a:rPr lang="sv-SE" dirty="0" smtClean="0"/>
              <a:t>Bättre balans mellan öst och väst</a:t>
            </a:r>
          </a:p>
          <a:p>
            <a:pPr lvl="1"/>
            <a:r>
              <a:rPr lang="sv-SE" dirty="0" smtClean="0"/>
              <a:t>Ifrågasättande av vedertagna sanningar</a:t>
            </a:r>
          </a:p>
          <a:p>
            <a:pPr lvl="2"/>
            <a:r>
              <a:rPr lang="sv-SE" dirty="0" smtClean="0"/>
              <a:t>Västs historiska dominans i världen</a:t>
            </a:r>
          </a:p>
          <a:p>
            <a:pPr lvl="2"/>
            <a:r>
              <a:rPr lang="sv-SE" dirty="0" smtClean="0"/>
              <a:t>Kapitalism som ekonomisk samhällskraft</a:t>
            </a:r>
          </a:p>
          <a:p>
            <a:pPr lvl="2"/>
            <a:r>
              <a:rPr lang="sv-SE" dirty="0" smtClean="0"/>
              <a:t>Människan som överordnad djuren</a:t>
            </a:r>
          </a:p>
          <a:p>
            <a:pPr lvl="2"/>
            <a:r>
              <a:rPr lang="sv-SE" dirty="0" smtClean="0"/>
              <a:t>En viss religion som svar på människans andliga behov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438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Konst</a:t>
            </a:r>
            <a:r>
              <a:rPr lang="sv-SE" dirty="0" smtClean="0"/>
              <a:t>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Magisk realism</a:t>
            </a:r>
          </a:p>
          <a:p>
            <a:r>
              <a:rPr lang="sv-SE" dirty="0" smtClean="0"/>
              <a:t>Postmodernism</a:t>
            </a:r>
          </a:p>
          <a:p>
            <a:r>
              <a:rPr lang="sv-SE" dirty="0" smtClean="0"/>
              <a:t>Feminism</a:t>
            </a:r>
          </a:p>
          <a:p>
            <a:r>
              <a:rPr lang="sv-SE" dirty="0" smtClean="0"/>
              <a:t>Postkolonialism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26423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Författare och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2418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Den moderna teatern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22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Författare och verk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971600" y="1700808"/>
            <a:ext cx="6777317" cy="4464496"/>
          </a:xfrm>
        </p:spPr>
        <p:txBody>
          <a:bodyPr>
            <a:normAutofit/>
          </a:bodyPr>
          <a:lstStyle/>
          <a:p>
            <a:r>
              <a:rPr lang="sv-SE" dirty="0" smtClean="0"/>
              <a:t>Sapfo - Gudars like</a:t>
            </a:r>
          </a:p>
          <a:p>
            <a:r>
              <a:rPr lang="sv-SE" dirty="0" smtClean="0"/>
              <a:t>Homeros - Iliaden och Odyssén</a:t>
            </a:r>
          </a:p>
          <a:p>
            <a:r>
              <a:rPr lang="sv-SE" dirty="0" smtClean="0"/>
              <a:t>Sofokles - Oidipus</a:t>
            </a:r>
          </a:p>
          <a:p>
            <a:r>
              <a:rPr lang="sv-SE" dirty="0" smtClean="0"/>
              <a:t>Euripides - Medea</a:t>
            </a:r>
            <a:endParaRPr lang="sv-SE" dirty="0"/>
          </a:p>
          <a:p>
            <a:r>
              <a:rPr lang="sv-SE" dirty="0" smtClean="0"/>
              <a:t>Vergilius - </a:t>
            </a:r>
            <a:r>
              <a:rPr lang="sv-SE" dirty="0" err="1" smtClean="0"/>
              <a:t>Aeneiden</a:t>
            </a:r>
            <a:endParaRPr lang="sv-SE" dirty="0"/>
          </a:p>
          <a:p>
            <a:r>
              <a:rPr lang="sv-SE" dirty="0" smtClean="0"/>
              <a:t>Ovidius – </a:t>
            </a:r>
            <a:r>
              <a:rPr lang="sv-SE" dirty="0" err="1" smtClean="0"/>
              <a:t>Metamorfoses</a:t>
            </a:r>
            <a:endParaRPr lang="sv-SE" dirty="0" smtClean="0"/>
          </a:p>
          <a:p>
            <a:r>
              <a:rPr lang="sv-SE" dirty="0" smtClean="0"/>
              <a:t>Bibeln</a:t>
            </a:r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7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Medeltiden 500-1500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Nordisk forntid 800-1000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74" y="3140968"/>
            <a:ext cx="3764626" cy="314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4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Samhällsbakgrund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Kyrkan</a:t>
            </a:r>
          </a:p>
          <a:p>
            <a:r>
              <a:rPr lang="sv-SE" dirty="0" smtClean="0"/>
              <a:t>Feodalism</a:t>
            </a:r>
          </a:p>
          <a:p>
            <a:r>
              <a:rPr lang="sv-SE" dirty="0" smtClean="0"/>
              <a:t>Riddare och korståg</a:t>
            </a:r>
          </a:p>
          <a:p>
            <a:r>
              <a:rPr lang="sv-SE" dirty="0" smtClean="0"/>
              <a:t>Makt genom Gud</a:t>
            </a:r>
          </a:p>
          <a:p>
            <a:r>
              <a:rPr lang="sv-SE" dirty="0" smtClean="0"/>
              <a:t>Plikten framför allt</a:t>
            </a:r>
          </a:p>
          <a:p>
            <a:r>
              <a:rPr lang="sv-SE" dirty="0" smtClean="0"/>
              <a:t>Digerdöden (pesten) 1/3 av Europa dog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679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024744" cy="1143000"/>
          </a:xfrm>
        </p:spPr>
        <p:txBody>
          <a:bodyPr/>
          <a:lstStyle/>
          <a:p>
            <a:r>
              <a:rPr lang="sv-SE" dirty="0" smtClean="0"/>
              <a:t>Idéströmningar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971600" y="1772816"/>
            <a:ext cx="6777317" cy="4032448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Konsten speglar den kristna kulturen och riddarkulturen</a:t>
            </a:r>
          </a:p>
          <a:p>
            <a:r>
              <a:rPr lang="sv-SE" dirty="0" smtClean="0"/>
              <a:t>Kyrkan har enormt inflytande över utbildning och kultur</a:t>
            </a:r>
          </a:p>
          <a:p>
            <a:r>
              <a:rPr lang="sv-SE" dirty="0" smtClean="0"/>
              <a:t>Nordisk forntid</a:t>
            </a:r>
          </a:p>
          <a:p>
            <a:pPr lvl="1"/>
            <a:r>
              <a:rPr lang="sv-SE" dirty="0" smtClean="0"/>
              <a:t>Allting</a:t>
            </a:r>
          </a:p>
          <a:p>
            <a:pPr lvl="1"/>
            <a:r>
              <a:rPr lang="sv-SE" dirty="0" smtClean="0"/>
              <a:t>Skaldekonst</a:t>
            </a:r>
          </a:p>
          <a:p>
            <a:pPr lvl="1"/>
            <a:r>
              <a:rPr lang="sv-SE" dirty="0" smtClean="0"/>
              <a:t>Kristnat ca 1000</a:t>
            </a:r>
          </a:p>
          <a:p>
            <a:pPr lvl="1"/>
            <a:r>
              <a:rPr lang="sv-SE" dirty="0" smtClean="0"/>
              <a:t>Allitteration</a:t>
            </a:r>
          </a:p>
          <a:p>
            <a:pPr lvl="1"/>
            <a:r>
              <a:rPr lang="sv-SE" dirty="0" smtClean="0"/>
              <a:t>Kenningar</a:t>
            </a:r>
          </a:p>
          <a:p>
            <a:pPr marL="365760" lvl="1" indent="0">
              <a:buNone/>
            </a:pP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07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1787</Words>
  <Application>Microsoft Office PowerPoint</Application>
  <PresentationFormat>On-screen Show (4:3)</PresentationFormat>
  <Paragraphs>498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Century Gothic</vt:lpstr>
      <vt:lpstr>Wingdings 2</vt:lpstr>
      <vt:lpstr>Austin</vt:lpstr>
      <vt:lpstr>Litterära epoker</vt:lpstr>
      <vt:lpstr>Antiken ca 800 f.Kr- 500 e.Kr.</vt:lpstr>
      <vt:lpstr>Samhällsbakgrund</vt:lpstr>
      <vt:lpstr>Idéströmningar</vt:lpstr>
      <vt:lpstr>Idéströmningar</vt:lpstr>
      <vt:lpstr>Författare och verk </vt:lpstr>
      <vt:lpstr>Medeltiden 500-1500</vt:lpstr>
      <vt:lpstr>Samhällsbakgrund</vt:lpstr>
      <vt:lpstr>Idéströmningar</vt:lpstr>
      <vt:lpstr>Berättarteknik (Nordisk forntid)</vt:lpstr>
      <vt:lpstr>Författare och verk</vt:lpstr>
      <vt:lpstr>Renässans och franskklassicism</vt:lpstr>
      <vt:lpstr>Samhällsbakgrund</vt:lpstr>
      <vt:lpstr>Idéströmningar</vt:lpstr>
      <vt:lpstr>Författare och verk</vt:lpstr>
      <vt:lpstr>Upplysningen</vt:lpstr>
      <vt:lpstr>Samhällsbakgrund</vt:lpstr>
      <vt:lpstr>Idéströmningar</vt:lpstr>
      <vt:lpstr>Författare och verk</vt:lpstr>
      <vt:lpstr>Romantiken </vt:lpstr>
      <vt:lpstr> Rörelsen märks också i den klassiska musiken </vt:lpstr>
      <vt:lpstr>Samhällsbakgrund</vt:lpstr>
      <vt:lpstr>Idéströmningar</vt:lpstr>
      <vt:lpstr>Författare och verk</vt:lpstr>
      <vt:lpstr>Realism och naturalism</vt:lpstr>
      <vt:lpstr>Samhällsbakgrund</vt:lpstr>
      <vt:lpstr>Idéströmningar</vt:lpstr>
      <vt:lpstr>Naturalismen</vt:lpstr>
      <vt:lpstr>Författare och verk</vt:lpstr>
      <vt:lpstr>Realism i Sverige</vt:lpstr>
      <vt:lpstr>80 och 90-talet i Sverige</vt:lpstr>
      <vt:lpstr>August Strindberg(1849-1912)</vt:lpstr>
      <vt:lpstr>Typiskt Strindberg</vt:lpstr>
      <vt:lpstr>Modernism</vt:lpstr>
      <vt:lpstr>Samhällsbakgrund</vt:lpstr>
      <vt:lpstr>PowerPoint Presentation</vt:lpstr>
      <vt:lpstr>PowerPoint Presentation</vt:lpstr>
      <vt:lpstr>Varför lät man sig förtrollas av en psykopat? </vt:lpstr>
      <vt:lpstr>1939-1945 WWII</vt:lpstr>
      <vt:lpstr>Ideströmningar</vt:lpstr>
      <vt:lpstr>PowerPoint Presentation</vt:lpstr>
      <vt:lpstr>Modernistiska -ismer</vt:lpstr>
      <vt:lpstr>De autodidakta </vt:lpstr>
      <vt:lpstr>Författare och verk</vt:lpstr>
      <vt:lpstr>Efterkrigstid</vt:lpstr>
      <vt:lpstr>Samhällsbakgrund</vt:lpstr>
      <vt:lpstr>Idéströmningar</vt:lpstr>
      <vt:lpstr>Författare och verk</vt:lpstr>
      <vt:lpstr>Konstströmningar</vt:lpstr>
      <vt:lpstr>I vår tid</vt:lpstr>
      <vt:lpstr>Konstströmningar</vt:lpstr>
      <vt:lpstr>Författare och verk</vt:lpstr>
      <vt:lpstr>Den moderna teatern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Marie</dc:creator>
  <cp:lastModifiedBy>Windows User</cp:lastModifiedBy>
  <cp:revision>252</cp:revision>
  <dcterms:created xsi:type="dcterms:W3CDTF">2016-09-09T14:56:55Z</dcterms:created>
  <dcterms:modified xsi:type="dcterms:W3CDTF">2018-02-19T15:27:06Z</dcterms:modified>
</cp:coreProperties>
</file>