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595"/>
  </p:normalViewPr>
  <p:slideViewPr>
    <p:cSldViewPr snapToGrid="0" snapToObjects="1">
      <p:cViewPr varScale="1">
        <p:scale>
          <a:sx n="103" d="100"/>
          <a:sy n="10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8" Type="http://schemas.openxmlformats.org/officeDocument/2006/relationships/slide" Target="slides/slide7.xml"/><Relationship Id="rId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0" Type="http://schemas.openxmlformats.org/officeDocument/2006/relationships/theme" Target="theme/theme1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customXml" Target="../customXml/item3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2E64B-2EC0-A045-B1F9-332593C0BF2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DE8A1-4784-D347-BA64-1729D638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0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3BF9-0E60-664F-8FD0-3861F637FB2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F2DF-8375-3F45-A688-BEAA7DC2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thleaks.se/utbildning/rotationskroppar/grade-1-1/solution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Volymen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rotationsvolym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Vecka</a:t>
            </a:r>
            <a:r>
              <a:rPr lang="en-US" dirty="0" smtClean="0"/>
              <a:t> 17 S7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beräkna</a:t>
            </a:r>
            <a:r>
              <a:rPr lang="en-US" dirty="0" smtClean="0"/>
              <a:t> </a:t>
            </a:r>
            <a:r>
              <a:rPr lang="en-US" dirty="0" err="1" smtClean="0"/>
              <a:t>volymen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kroppen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2">
                      <a:lumMod val="40000"/>
                      <a:lumOff val="60000"/>
                    </a:schemeClr>
                  </a:buClr>
                  <a:buFont typeface="Wingdings" charset="2"/>
                  <a:buChar char="§"/>
                </a:pPr>
                <a:r>
                  <a:rPr lang="en-US" dirty="0" smtClean="0"/>
                  <a:t>Använder man </a:t>
                </a:r>
                <a:r>
                  <a:rPr lang="en-US" dirty="0" err="1" smtClean="0"/>
                  <a:t>formeln</a:t>
                </a:r>
                <a:r>
                  <a:rPr lang="en-US" dirty="0" smtClean="0"/>
                  <a:t>: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sv-SE" b="0" i="1" smtClean="0">
                            <a:latin typeface="Cambria Math" charset="0"/>
                          </a:rPr>
                          <m:t>𝑏</m:t>
                        </m:r>
                      </m:sup>
                      <m:e>
                        <m:r>
                          <a:rPr lang="sv-SE" b="0" i="1" smtClean="0">
                            <a:latin typeface="Cambria Math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sv-S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sv-SE" b="0" i="1" smtClean="0">
                            <a:latin typeface="Cambria Math" charset="0"/>
                          </a:rPr>
                          <m:t>∗</m:t>
                        </m:r>
                        <m:r>
                          <a:rPr lang="sv-S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nary>
                    <m:r>
                      <a:rPr lang="sv-SE" b="0" i="1" smtClean="0">
                        <a:latin typeface="Cambria Math" charset="0"/>
                      </a:rPr>
                      <m:t>𝑑𝑥</m:t>
                    </m:r>
                  </m:oMath>
                </a14:m>
                <a:endParaRPr lang="sv-SE" b="0" dirty="0" smtClean="0"/>
              </a:p>
              <a:p>
                <a:pPr>
                  <a:buClr>
                    <a:schemeClr val="accent2">
                      <a:lumMod val="40000"/>
                      <a:lumOff val="60000"/>
                    </a:schemeClr>
                  </a:buClr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charset="0"/>
                      </a:rPr>
                      <m:t>−4</m:t>
                    </m:r>
                    <m:r>
                      <a:rPr lang="sv-SE" b="0" i="1" smtClean="0">
                        <a:latin typeface="Cambria Math" charset="0"/>
                      </a:rPr>
                      <m:t>𝑥</m:t>
                    </m:r>
                    <m:r>
                      <a:rPr lang="sv-SE" b="0" i="1" smtClean="0">
                        <a:latin typeface="Cambria Math" charset="0"/>
                      </a:rPr>
                      <m:t>+5</m:t>
                    </m:r>
                  </m:oMath>
                </a14:m>
                <a:endParaRPr lang="sv-SE" b="0" dirty="0" smtClean="0"/>
              </a:p>
              <a:p>
                <a:pPr>
                  <a:buClr>
                    <a:schemeClr val="accent2">
                      <a:lumMod val="40000"/>
                      <a:lumOff val="60000"/>
                    </a:schemeClr>
                  </a:buClr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 charset="0"/>
                      </a:rPr>
                      <m:t>𝑎</m:t>
                    </m:r>
                    <m:r>
                      <a:rPr lang="sv-SE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sv-SE" b="0" dirty="0" smtClean="0"/>
              </a:p>
              <a:p>
                <a:pPr>
                  <a:buClr>
                    <a:schemeClr val="accent2">
                      <a:lumMod val="40000"/>
                      <a:lumOff val="60000"/>
                    </a:schemeClr>
                  </a:buClr>
                  <a:buFont typeface="Wingdings" charset="2"/>
                  <a:buChar char="§"/>
                </a:pPr>
                <a:r>
                  <a:rPr lang="sv-SE" b="0" dirty="0" smtClean="0"/>
                  <a:t>b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charset="0"/>
                      </a:rPr>
                      <m:t>=4</m:t>
                    </m:r>
                  </m:oMath>
                </a14:m>
                <a:endParaRPr lang="sv-SE" b="0" dirty="0" smtClean="0"/>
              </a:p>
              <a:p>
                <a:pPr>
                  <a:buClr>
                    <a:schemeClr val="accent2">
                      <a:lumMod val="40000"/>
                      <a:lumOff val="60000"/>
                    </a:schemeClr>
                  </a:buCl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Clr>
                    <a:schemeClr val="accent2">
                      <a:lumMod val="40000"/>
                      <a:lumOff val="60000"/>
                    </a:schemeClr>
                  </a:buClr>
                  <a:buFont typeface="Wingdings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sv-SE" b="0" i="1" smtClean="0">
                            <a:latin typeface="Cambria Math" charset="0"/>
                          </a:rPr>
                          <m:t>4</m:t>
                        </m:r>
                      </m:sup>
                      <m:e>
                        <m:r>
                          <a:rPr lang="sv-SE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sv-SE" b="0" i="1" smtClean="0">
                            <a:latin typeface="Cambria Math" charset="0"/>
                          </a:rPr>
                          <m:t>−4</m:t>
                        </m:r>
                        <m:r>
                          <a:rPr lang="sv-SE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charset="0"/>
                          </a:rPr>
                          <m:t>+5</m:t>
                        </m:r>
                        <m:r>
                          <m:rPr>
                            <m:nor/>
                          </m:rPr>
                          <a:rPr lang="sv-SE" b="0" dirty="0" smtClean="0"/>
                          <m:t> 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sv-SE" b="0" i="1" smtClean="0">
                            <a:latin typeface="Cambria Math" charset="0"/>
                          </a:rPr>
                          <m:t>∗</m:t>
                        </m:r>
                        <m:r>
                          <a:rPr lang="sv-S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nary>
                    <m:r>
                      <a:rPr lang="sv-SE" b="0" i="1" smtClean="0">
                        <a:latin typeface="Cambria Math" charset="0"/>
                      </a:rPr>
                      <m:t>𝑑𝑥</m:t>
                    </m:r>
                  </m:oMath>
                </a14:m>
                <a:endParaRPr lang="sv-SE" b="0" dirty="0" smtClean="0"/>
              </a:p>
              <a:p>
                <a:pPr>
                  <a:buClr>
                    <a:schemeClr val="accent2">
                      <a:lumMod val="40000"/>
                      <a:lumOff val="60000"/>
                    </a:schemeClr>
                  </a:buCl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Clr>
                    <a:schemeClr val="accent2">
                      <a:lumMod val="40000"/>
                      <a:lumOff val="60000"/>
                    </a:schemeClr>
                  </a:buClr>
                  <a:buFont typeface="Wingdings" charset="2"/>
                  <a:buChar char="§"/>
                </a:pPr>
                <a:r>
                  <a:rPr lang="en-US" dirty="0" smtClean="0"/>
                  <a:t>Nu </a:t>
                </a:r>
                <a:r>
                  <a:rPr lang="en-US" dirty="0" err="1" smtClean="0"/>
                  <a:t>stoppar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miniräknaren</a:t>
                </a:r>
                <a:r>
                  <a:rPr lang="en-US" dirty="0" smtClean="0"/>
                  <a:t>. Den </a:t>
                </a:r>
                <a:r>
                  <a:rPr lang="en-US" dirty="0" err="1" smtClean="0"/>
                  <a:t>gör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resten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av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jobbet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5" t="56396" r="49403" b="10091"/>
          <a:stretch/>
        </p:blipFill>
        <p:spPr>
          <a:xfrm>
            <a:off x="9304638" y="462027"/>
            <a:ext cx="2375301" cy="27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1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Räknaren</a:t>
            </a:r>
            <a:r>
              <a:rPr lang="en-US" dirty="0" smtClean="0"/>
              <a:t> </a:t>
            </a:r>
            <a:r>
              <a:rPr lang="en-US" dirty="0" err="1" smtClean="0"/>
              <a:t>ger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volymen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kroppen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8" t="53176" r="10233" b="15870"/>
          <a:stretch/>
        </p:blipFill>
        <p:spPr bwMode="auto">
          <a:xfrm>
            <a:off x="986480" y="2167232"/>
            <a:ext cx="8862290" cy="327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5" t="56396" r="49403" b="10091"/>
          <a:stretch/>
        </p:blipFill>
        <p:spPr>
          <a:xfrm>
            <a:off x="10194760" y="462027"/>
            <a:ext cx="1485179" cy="17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5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 </a:t>
            </a:r>
            <a:r>
              <a:rPr lang="en-US" dirty="0" err="1" smtClean="0"/>
              <a:t>Glöm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ange</a:t>
            </a:r>
            <a:r>
              <a:rPr lang="en-US" dirty="0" smtClean="0"/>
              <a:t> </a:t>
            </a:r>
            <a:r>
              <a:rPr lang="en-US" dirty="0" err="1" smtClean="0"/>
              <a:t>enhet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Bacc</a:t>
            </a:r>
            <a:r>
              <a:rPr lang="en-US" dirty="0" smtClean="0"/>
              <a:t> </a:t>
            </a:r>
            <a:r>
              <a:rPr lang="en-US" dirty="0" err="1" smtClean="0"/>
              <a:t>exempel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nästa</a:t>
            </a:r>
            <a:r>
              <a:rPr lang="en-US" dirty="0" smtClean="0"/>
              <a:t> </a:t>
            </a:r>
            <a:r>
              <a:rPr lang="en-US" dirty="0" err="1" smtClean="0"/>
              <a:t>sida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Gör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väl</a:t>
            </a:r>
            <a:r>
              <a:rPr lang="en-US" dirty="0" smtClean="0"/>
              <a:t> du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lämna</a:t>
            </a:r>
            <a:r>
              <a:rPr lang="en-US" dirty="0" smtClean="0"/>
              <a:t> in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Rita </a:t>
            </a:r>
            <a:r>
              <a:rPr lang="en-US" dirty="0" err="1" smtClean="0"/>
              <a:t>tydliga</a:t>
            </a:r>
            <a:r>
              <a:rPr lang="en-US" dirty="0" smtClean="0"/>
              <a:t> </a:t>
            </a:r>
            <a:r>
              <a:rPr lang="en-US" dirty="0" err="1" smtClean="0"/>
              <a:t>skisser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/>
              <a:t> </a:t>
            </a:r>
            <a:r>
              <a:rPr lang="en-US" dirty="0" err="1" smtClean="0"/>
              <a:t>beräkningar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10296" r="12351" b="5931"/>
          <a:stretch/>
        </p:blipFill>
        <p:spPr>
          <a:xfrm>
            <a:off x="259493" y="457200"/>
            <a:ext cx="7142204" cy="578832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10296" r="12351" b="5931"/>
          <a:stretch/>
        </p:blipFill>
        <p:spPr>
          <a:xfrm>
            <a:off x="271849" y="135924"/>
            <a:ext cx="8019913" cy="64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8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11716" r="11713" b="2807"/>
          <a:stretch/>
        </p:blipFill>
        <p:spPr>
          <a:xfrm>
            <a:off x="838200" y="365125"/>
            <a:ext cx="8044249" cy="6561839"/>
          </a:xfrm>
        </p:spPr>
      </p:pic>
    </p:spTree>
    <p:extLst>
      <p:ext uri="{BB962C8B-B14F-4D97-AF65-F5344CB8AC3E}">
        <p14:creationId xmlns:p14="http://schemas.microsoft.com/office/powerpoint/2010/main" val="151228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När</a:t>
            </a:r>
            <a:r>
              <a:rPr lang="en-US" dirty="0" smtClean="0"/>
              <a:t> man tar </a:t>
            </a:r>
            <a:r>
              <a:rPr lang="en-US" dirty="0" err="1" smtClean="0"/>
              <a:t>grafen</a:t>
            </a:r>
            <a:r>
              <a:rPr lang="en-US" dirty="0" smtClean="0"/>
              <a:t> f(x)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rotera</a:t>
            </a:r>
            <a:r>
              <a:rPr lang="en-US" dirty="0" smtClean="0"/>
              <a:t> den runt x-</a:t>
            </a:r>
            <a:r>
              <a:rPr lang="en-US" dirty="0" err="1" smtClean="0"/>
              <a:t>axeln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man </a:t>
            </a:r>
            <a:r>
              <a:rPr lang="en-US" dirty="0" err="1" smtClean="0"/>
              <a:t>en</a:t>
            </a:r>
            <a:r>
              <a:rPr lang="en-US" dirty="0" smtClean="0"/>
              <a:t> slags </a:t>
            </a:r>
            <a:r>
              <a:rPr lang="en-US" dirty="0" err="1" smtClean="0"/>
              <a:t>kropp</a:t>
            </a:r>
            <a:r>
              <a:rPr lang="en-US" dirty="0" smtClean="0"/>
              <a:t> med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viss</a:t>
            </a:r>
            <a:r>
              <a:rPr lang="en-US" dirty="0" smtClean="0"/>
              <a:t> </a:t>
            </a:r>
            <a:r>
              <a:rPr lang="en-US" dirty="0" err="1" smtClean="0"/>
              <a:t>volym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7" t="18247" r="22568" b="51587"/>
          <a:stretch/>
        </p:blipFill>
        <p:spPr>
          <a:xfrm>
            <a:off x="3087130" y="2162431"/>
            <a:ext cx="3931508" cy="3509320"/>
          </a:xfrm>
        </p:spPr>
      </p:pic>
    </p:spTree>
    <p:extLst>
      <p:ext uri="{BB962C8B-B14F-4D97-AF65-F5344CB8AC3E}">
        <p14:creationId xmlns:p14="http://schemas.microsoft.com/office/powerpoint/2010/main" val="74048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lite </a:t>
            </a:r>
            <a:r>
              <a:rPr lang="en-US" dirty="0" err="1" smtClean="0"/>
              <a:t>roligare</a:t>
            </a:r>
            <a:r>
              <a:rPr lang="en-US" dirty="0" smtClean="0"/>
              <a:t> </a:t>
            </a:r>
            <a:r>
              <a:rPr lang="en-US" dirty="0" err="1" smtClean="0"/>
              <a:t>kropp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1" t="15977" r="12073" b="41995"/>
          <a:stretch/>
        </p:blipFill>
        <p:spPr>
          <a:xfrm>
            <a:off x="5857103" y="2520778"/>
            <a:ext cx="3052119" cy="182879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1" t="15977" r="12073" b="41995"/>
          <a:stretch/>
        </p:blipFill>
        <p:spPr>
          <a:xfrm>
            <a:off x="2075935" y="1690688"/>
            <a:ext cx="7265773" cy="43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beräkna</a:t>
            </a:r>
            <a:r>
              <a:rPr lang="en-US" dirty="0" smtClean="0"/>
              <a:t> </a:t>
            </a:r>
            <a:r>
              <a:rPr lang="en-US" dirty="0" err="1" smtClean="0"/>
              <a:t>volymen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kroppen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mycket</a:t>
            </a:r>
            <a:r>
              <a:rPr lang="en-US" dirty="0" smtClean="0"/>
              <a:t> </a:t>
            </a:r>
            <a:r>
              <a:rPr lang="en-US" dirty="0" err="1" smtClean="0"/>
              <a:t>enkelt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sv-SE" b="0" i="1" smtClean="0">
                            <a:latin typeface="Cambria Math" charset="0"/>
                          </a:rPr>
                          <m:t>𝑏</m:t>
                        </m:r>
                      </m:sup>
                      <m:e>
                        <m:r>
                          <a:rPr lang="sv-SE" b="0" i="1" smtClean="0">
                            <a:latin typeface="Cambria Math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sv-S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sv-SE" b="0" i="1" smtClean="0">
                            <a:latin typeface="Cambria Math" charset="0"/>
                          </a:rPr>
                          <m:t>∗</m:t>
                        </m:r>
                        <m:r>
                          <a:rPr lang="sv-S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nary>
                    <m:r>
                      <a:rPr lang="sv-SE" b="0" i="1" smtClean="0">
                        <a:latin typeface="Cambria Math" charset="0"/>
                      </a:rPr>
                      <m:t>𝑑𝑥</m:t>
                    </m:r>
                  </m:oMath>
                </a14:m>
                <a:endParaRPr lang="sv-SE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7" t="18247" r="22568" b="51587"/>
          <a:stretch/>
        </p:blipFill>
        <p:spPr>
          <a:xfrm>
            <a:off x="5457030" y="2125361"/>
            <a:ext cx="2574861" cy="22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Exempel</a:t>
            </a:r>
            <a:r>
              <a:rPr lang="en-US" dirty="0"/>
              <a:t> </a:t>
            </a:r>
            <a:r>
              <a:rPr lang="en-US" dirty="0" err="1" smtClean="0"/>
              <a:t>följ</a:t>
            </a:r>
            <a:r>
              <a:rPr lang="en-US" dirty="0" smtClean="0"/>
              <a:t> </a:t>
            </a:r>
            <a:r>
              <a:rPr lang="en-US" dirty="0" err="1" smtClean="0"/>
              <a:t>länken</a:t>
            </a:r>
            <a:r>
              <a:rPr lang="en-US" dirty="0" smtClean="0"/>
              <a:t>, </a:t>
            </a:r>
            <a:r>
              <a:rPr lang="en-US" dirty="0" err="1" smtClean="0"/>
              <a:t>scrolla</a:t>
            </a:r>
            <a:r>
              <a:rPr lang="en-US" dirty="0" smtClean="0"/>
              <a:t> </a:t>
            </a:r>
            <a:r>
              <a:rPr lang="en-US" dirty="0" err="1" smtClean="0"/>
              <a:t>ner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tryck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rotera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du </a:t>
            </a:r>
            <a:r>
              <a:rPr lang="en-US" dirty="0" err="1" smtClean="0"/>
              <a:t>hur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/>
              <a:t> </a:t>
            </a:r>
            <a:r>
              <a:rPr lang="en-US" dirty="0" err="1" smtClean="0"/>
              <a:t>rotationsvolym</a:t>
            </a:r>
            <a:r>
              <a:rPr lang="en-US" dirty="0" smtClean="0"/>
              <a:t> </a:t>
            </a:r>
            <a:r>
              <a:rPr lang="en-US" dirty="0" err="1" smtClean="0"/>
              <a:t>bildas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https://mathleaks.se/utbildning/rotationskroppar/grade-1-1/solution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r="21908" b="33366"/>
          <a:stretch/>
        </p:blipFill>
        <p:spPr>
          <a:xfrm>
            <a:off x="3793525" y="2360140"/>
            <a:ext cx="7241060" cy="41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Uppgift</a:t>
            </a:r>
            <a:r>
              <a:rPr lang="en-US" dirty="0" smtClean="0"/>
              <a:t> </a:t>
            </a:r>
            <a:r>
              <a:rPr lang="en-US" dirty="0" err="1" smtClean="0"/>
              <a:t>exempel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N</a:t>
                </a:r>
                <a:r>
                  <a:rPr lang="en-US" dirty="0" err="1" smtClean="0"/>
                  <a:t>är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grafen</a:t>
                </a:r>
                <a:r>
                  <a:rPr lang="en-US" dirty="0" smtClean="0"/>
                  <a:t> till 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charset="0"/>
                      </a:rPr>
                      <m:t>−4</m:t>
                    </m:r>
                    <m:r>
                      <a:rPr lang="sv-S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sv-SE" b="0" i="1" smtClean="0">
                        <a:latin typeface="Cambria Math" charset="0"/>
                      </a:rPr>
                      <m:t>𝑥</m:t>
                    </m:r>
                    <m:r>
                      <a:rPr lang="sv-SE" b="0" i="1" smtClean="0">
                        <a:latin typeface="Cambria Math" charset="0"/>
                      </a:rPr>
                      <m:t>+5</m:t>
                    </m:r>
                  </m:oMath>
                </a14:m>
                <a:endParaRPr lang="sv-SE" b="0" dirty="0" smtClean="0"/>
              </a:p>
              <a:p>
                <a:pPr marL="0" indent="0">
                  <a:buNone/>
                </a:pPr>
                <a:r>
                  <a:rPr lang="sv-SE" dirty="0" smtClean="0"/>
                  <a:t>snurrar runt x-axeln uppstår en rotationsvolym.  </a:t>
                </a:r>
              </a:p>
              <a:p>
                <a:pPr marL="0" indent="0">
                  <a:buNone/>
                </a:pPr>
                <a:r>
                  <a:rPr lang="sv-SE" dirty="0" smtClean="0"/>
                  <a:t>Beräkna volymen av den kroppen du får när du ”skär av ” kroppen vid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charset="0"/>
                      </a:rPr>
                      <m:t>𝑥</m:t>
                    </m:r>
                    <m:r>
                      <a:rPr lang="sv-SE" i="1" dirty="0" smtClean="0">
                        <a:latin typeface="Cambria Math" charset="0"/>
                      </a:rPr>
                      <m:t>=1 </m:t>
                    </m:r>
                  </m:oMath>
                </a14:m>
                <a:r>
                  <a:rPr lang="sv-SE" dirty="0" smtClean="0"/>
                  <a:t>och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charset="0"/>
                      </a:rPr>
                      <m:t>𝑥</m:t>
                    </m:r>
                    <m:r>
                      <a:rPr lang="sv-SE" i="1" dirty="0" smtClean="0">
                        <a:latin typeface="Cambria Math" charset="0"/>
                      </a:rPr>
                      <m:t>=4.</m:t>
                    </m:r>
                  </m:oMath>
                </a14:m>
                <a:endParaRPr lang="sv-SE" b="0" dirty="0" smtClean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b="0" dirty="0" smtClean="0"/>
              </a:p>
              <a:p>
                <a:pPr marL="0" indent="0">
                  <a:buNone/>
                </a:pPr>
                <a:endParaRPr lang="sv-SE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39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Uppgift</a:t>
            </a:r>
            <a:r>
              <a:rPr lang="en-US" dirty="0" smtClean="0"/>
              <a:t> </a:t>
            </a:r>
            <a:r>
              <a:rPr lang="en-US" dirty="0" err="1" smtClean="0"/>
              <a:t>exempel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200" dirty="0" smtClean="0"/>
                  <a:t>N</a:t>
                </a:r>
                <a:r>
                  <a:rPr lang="en-US" sz="1200" dirty="0" err="1" smtClean="0"/>
                  <a:t>är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grafen</a:t>
                </a:r>
                <a:r>
                  <a:rPr lang="en-US" sz="1200" dirty="0" smtClean="0"/>
                  <a:t> till  </a:t>
                </a:r>
                <a14:m>
                  <m:oMath xmlns:m="http://schemas.openxmlformats.org/officeDocument/2006/math">
                    <m:r>
                      <a:rPr lang="sv-SE" sz="12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sv-SE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sz="12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sv-SE" sz="12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sz="12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sv-SE" sz="1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sz="1200" b="0" i="1" smtClean="0">
                        <a:latin typeface="Cambria Math" charset="0"/>
                      </a:rPr>
                      <m:t>−4</m:t>
                    </m:r>
                    <m:r>
                      <a:rPr lang="sv-SE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sv-SE" sz="1200" b="0" i="1" smtClean="0">
                        <a:latin typeface="Cambria Math" charset="0"/>
                      </a:rPr>
                      <m:t>𝑥</m:t>
                    </m:r>
                    <m:r>
                      <a:rPr lang="sv-SE" sz="1200" b="0" i="1" smtClean="0">
                        <a:latin typeface="Cambria Math" charset="0"/>
                      </a:rPr>
                      <m:t>+5</m:t>
                    </m:r>
                    <m:r>
                      <a:rPr lang="sv-SE" sz="1200" b="0" i="0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sv-SE" sz="1200" dirty="0" smtClean="0"/>
                  <a:t>snurrar runt x-axeln uppstår en rotationsvolym.  </a:t>
                </a:r>
              </a:p>
              <a:p>
                <a:pPr marL="0" indent="0">
                  <a:buNone/>
                </a:pPr>
                <a:r>
                  <a:rPr lang="sv-SE" sz="1200" dirty="0" smtClean="0"/>
                  <a:t>Beräkna volymen av den kroppen du får när du ”skär av ” kroppen vid 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charset="0"/>
                      </a:rPr>
                      <m:t>𝑥</m:t>
                    </m:r>
                    <m:r>
                      <a:rPr lang="sv-SE" sz="1200" i="1" dirty="0" smtClean="0">
                        <a:latin typeface="Cambria Math" charset="0"/>
                      </a:rPr>
                      <m:t>=1 </m:t>
                    </m:r>
                  </m:oMath>
                </a14:m>
                <a:r>
                  <a:rPr lang="sv-SE" sz="1200" dirty="0" smtClean="0"/>
                  <a:t>och 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charset="0"/>
                      </a:rPr>
                      <m:t>𝑥</m:t>
                    </m:r>
                    <m:r>
                      <a:rPr lang="sv-SE" sz="1200" i="1" dirty="0" smtClean="0">
                        <a:latin typeface="Cambria Math" charset="0"/>
                      </a:rPr>
                      <m:t>=4.</m:t>
                    </m:r>
                  </m:oMath>
                </a14:m>
                <a:endParaRPr lang="sv-SE" sz="1200" b="0" dirty="0" smtClean="0"/>
              </a:p>
              <a:p>
                <a:pPr marL="0" indent="0">
                  <a:buNone/>
                </a:pPr>
                <a:r>
                  <a:rPr lang="sv-SE" dirty="0" smtClean="0"/>
                  <a:t>Grafen till f(x) visas i bilden nedan. 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b="0" dirty="0" smtClean="0"/>
              </a:p>
              <a:p>
                <a:pPr marL="0" indent="0">
                  <a:buNone/>
                </a:pPr>
                <a:endParaRPr lang="sv-SE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24652" r="47208" b="49910"/>
          <a:stretch/>
        </p:blipFill>
        <p:spPr>
          <a:xfrm>
            <a:off x="838199" y="2864579"/>
            <a:ext cx="4722341" cy="32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3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Uppgift</a:t>
            </a:r>
            <a:r>
              <a:rPr lang="en-US" dirty="0" smtClean="0"/>
              <a:t> </a:t>
            </a:r>
            <a:r>
              <a:rPr lang="en-US" dirty="0" err="1" smtClean="0"/>
              <a:t>exempel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200" dirty="0" smtClean="0"/>
                  <a:t>N</a:t>
                </a:r>
                <a:r>
                  <a:rPr lang="en-US" sz="1200" dirty="0" err="1" smtClean="0"/>
                  <a:t>är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grafen</a:t>
                </a:r>
                <a:r>
                  <a:rPr lang="en-US" sz="1200" dirty="0" smtClean="0"/>
                  <a:t> till  </a:t>
                </a:r>
                <a14:m>
                  <m:oMath xmlns:m="http://schemas.openxmlformats.org/officeDocument/2006/math">
                    <m:r>
                      <a:rPr lang="sv-SE" sz="12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sv-SE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sz="12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sv-SE" sz="12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sz="12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sv-SE" sz="1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sz="1200" b="0" i="1" smtClean="0">
                        <a:latin typeface="Cambria Math" charset="0"/>
                      </a:rPr>
                      <m:t>−4</m:t>
                    </m:r>
                    <m:r>
                      <a:rPr lang="sv-SE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sv-SE" sz="1200" b="0" i="1" smtClean="0">
                        <a:latin typeface="Cambria Math" charset="0"/>
                      </a:rPr>
                      <m:t>𝑥</m:t>
                    </m:r>
                    <m:r>
                      <a:rPr lang="sv-SE" sz="1200" b="0" i="1" smtClean="0">
                        <a:latin typeface="Cambria Math" charset="0"/>
                      </a:rPr>
                      <m:t>+5</m:t>
                    </m:r>
                    <m:r>
                      <a:rPr lang="sv-SE" sz="1200" b="0" i="0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sv-SE" sz="1200" dirty="0" smtClean="0"/>
                  <a:t>snurrar runt x-axeln uppstår en rotationsvolym.  </a:t>
                </a:r>
              </a:p>
              <a:p>
                <a:pPr marL="0" indent="0">
                  <a:buNone/>
                </a:pPr>
                <a:r>
                  <a:rPr lang="sv-SE" sz="1200" dirty="0" smtClean="0"/>
                  <a:t>Beräkna volymen av den kroppen du får när du ”skär av ” kroppen vid 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charset="0"/>
                      </a:rPr>
                      <m:t>𝑥</m:t>
                    </m:r>
                    <m:r>
                      <a:rPr lang="sv-SE" sz="1200" i="1" dirty="0" smtClean="0">
                        <a:latin typeface="Cambria Math" charset="0"/>
                      </a:rPr>
                      <m:t>=1 </m:t>
                    </m:r>
                  </m:oMath>
                </a14:m>
                <a:r>
                  <a:rPr lang="sv-SE" sz="1200" dirty="0" smtClean="0"/>
                  <a:t>och 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charset="0"/>
                      </a:rPr>
                      <m:t>𝑥</m:t>
                    </m:r>
                    <m:r>
                      <a:rPr lang="sv-SE" sz="1200" i="1" dirty="0" smtClean="0">
                        <a:latin typeface="Cambria Math" charset="0"/>
                      </a:rPr>
                      <m:t>=4.</m:t>
                    </m:r>
                  </m:oMath>
                </a14:m>
                <a:endParaRPr lang="sv-SE" sz="1200" b="0" dirty="0" smtClean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b="0" dirty="0" smtClean="0"/>
                  <a:t>Om man roterar f(x) runt x-axeln så får man </a:t>
                </a:r>
              </a:p>
              <a:p>
                <a:pPr marL="0" indent="0">
                  <a:buNone/>
                </a:pPr>
                <a:r>
                  <a:rPr lang="sv-SE" b="0" dirty="0" smtClean="0"/>
                  <a:t>En kropp som till höger. </a:t>
                </a:r>
              </a:p>
              <a:p>
                <a:pPr marL="0" indent="0">
                  <a:buNone/>
                </a:pPr>
                <a:endParaRPr lang="sv-SE" b="0" dirty="0" smtClean="0"/>
              </a:p>
              <a:p>
                <a:pPr marL="0" indent="0">
                  <a:buNone/>
                </a:pPr>
                <a:endParaRPr lang="sv-SE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24652" r="47208" b="49910"/>
          <a:stretch/>
        </p:blipFill>
        <p:spPr>
          <a:xfrm>
            <a:off x="961766" y="4210050"/>
            <a:ext cx="2828247" cy="196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5" t="56396" r="49403" b="10091"/>
          <a:stretch/>
        </p:blipFill>
        <p:spPr>
          <a:xfrm>
            <a:off x="7352269" y="1690688"/>
            <a:ext cx="3882827" cy="4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8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beräkna</a:t>
            </a:r>
            <a:r>
              <a:rPr lang="en-US" dirty="0" smtClean="0"/>
              <a:t> </a:t>
            </a:r>
            <a:r>
              <a:rPr lang="en-US" dirty="0" err="1" smtClean="0"/>
              <a:t>volymen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kroppen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/>
                  <a:t>Använder</a:t>
                </a:r>
                <a:r>
                  <a:rPr lang="en-US" dirty="0" smtClean="0"/>
                  <a:t> man </a:t>
                </a:r>
                <a:r>
                  <a:rPr lang="en-US" dirty="0" err="1" smtClean="0"/>
                  <a:t>formeln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sv-SE" b="0" i="1" smtClean="0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a:rPr lang="sv-S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sv-SE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</m:nary>
                      <m:r>
                        <a:rPr lang="sv-SE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sv-SE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5" t="56396" r="49403" b="10091"/>
          <a:stretch/>
        </p:blipFill>
        <p:spPr>
          <a:xfrm>
            <a:off x="9304638" y="462027"/>
            <a:ext cx="2375301" cy="27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3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DAA69D8D7C145A24F8996AA420B19" ma:contentTypeVersion="2" ma:contentTypeDescription="Create a new document." ma:contentTypeScope="" ma:versionID="c473379818accd84466a0834ea90ea77">
  <xsd:schema xmlns:xsd="http://www.w3.org/2001/XMLSchema" xmlns:xs="http://www.w3.org/2001/XMLSchema" xmlns:p="http://schemas.microsoft.com/office/2006/metadata/properties" xmlns:ns2="0e433618-88a1-4991-8e56-fd7ec008a1f1" targetNamespace="http://schemas.microsoft.com/office/2006/metadata/properties" ma:root="true" ma:fieldsID="d92a78e3ef7dae67afdf0f03cc5aefcd" ns2:_="">
    <xsd:import namespace="0e433618-88a1-4991-8e56-fd7ec008a1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33618-88a1-4991-8e56-fd7ec008a1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F2CD07-92F2-45F4-91C8-262DF812EF7A}"/>
</file>

<file path=customXml/itemProps2.xml><?xml version="1.0" encoding="utf-8"?>
<ds:datastoreItem xmlns:ds="http://schemas.openxmlformats.org/officeDocument/2006/customXml" ds:itemID="{34E53E3B-49AD-409A-91F3-D1FB4E09C4E7}"/>
</file>

<file path=customXml/itemProps3.xml><?xml version="1.0" encoding="utf-8"?>
<ds:datastoreItem xmlns:ds="http://schemas.openxmlformats.org/officeDocument/2006/customXml" ds:itemID="{663B8B90-2747-4D35-89D6-A2A31FCAFEC1}"/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394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Arial</vt:lpstr>
      <vt:lpstr>Office Theme</vt:lpstr>
      <vt:lpstr>Volymen av en rotationsvolym</vt:lpstr>
      <vt:lpstr>När man tar grafen f(x) och rotera den runt x-axeln får man en slags kropp med en viss volym.</vt:lpstr>
      <vt:lpstr>En lite roligare kropp. </vt:lpstr>
      <vt:lpstr>Att beräkna volymen på kroppen är mycket enkelt.</vt:lpstr>
      <vt:lpstr>Exempel följ länken, scrolla ner och tryck på rotera så ser du hur en rotationsvolym bildas.</vt:lpstr>
      <vt:lpstr>Uppgift exempel.</vt:lpstr>
      <vt:lpstr>Uppgift exempel.</vt:lpstr>
      <vt:lpstr>Uppgift exempel.</vt:lpstr>
      <vt:lpstr>För att beräkna volymen av kroppen </vt:lpstr>
      <vt:lpstr>För att beräkna volymen av kroppen </vt:lpstr>
      <vt:lpstr>Räknaren ger att volymen av kroppen är:</vt:lpstr>
      <vt:lpstr>OBS Glöm inte ange enhet.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Volymen av en rotationsvolym</dc:title>
  <dc:creator>Microsoft Office User</dc:creator>
  <cp:lastModifiedBy>Microsoft Office User</cp:lastModifiedBy>
  <cp:revision>9</cp:revision>
  <dcterms:created xsi:type="dcterms:W3CDTF">2020-04-11T08:47:43Z</dcterms:created>
  <dcterms:modified xsi:type="dcterms:W3CDTF">2020-04-11T20:16:45Z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0x010100846DAA69D8D7C145A24F8996AA420B19</vt:lpwstr>
  </property>
</Properties>
</file>