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6"/>
    <p:restoredTop sz="94729"/>
  </p:normalViewPr>
  <p:slideViewPr>
    <p:cSldViewPr snapToGrid="0" snapToObjects="1">
      <p:cViewPr varScale="1">
        <p:scale>
          <a:sx n="114" d="100"/>
          <a:sy n="114"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8" Type="http://schemas.openxmlformats.org/officeDocument/2006/relationships/slide" Target="slides/slide7.xml"/><Relationship Id="rId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25" Type="http://schemas.openxmlformats.org/officeDocument/2006/relationships/customXml" Target="../customXml/item3.xml"/><Relationship Id="rId20" Type="http://schemas.openxmlformats.org/officeDocument/2006/relationships/viewProps" Target="viewProps.xml"/><Relationship Id="rId16" Type="http://schemas.openxmlformats.org/officeDocument/2006/relationships/slide" Target="slides/slide15.xml"/><Relationship Id="rId2" Type="http://schemas.openxmlformats.org/officeDocument/2006/relationships/slide" Target="slides/slide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customXml" Target="../customXml/item2.xml"/><Relationship Id="rId15" Type="http://schemas.openxmlformats.org/officeDocument/2006/relationships/slide" Target="slides/slide14.xml"/><Relationship Id="rId5" Type="http://schemas.openxmlformats.org/officeDocument/2006/relationships/slide" Target="slides/slide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9" Type="http://schemas.openxmlformats.org/officeDocument/2006/relationships/slide" Target="slides/slide8.xml"/><Relationship Id="rId22" Type="http://schemas.openxmlformats.org/officeDocument/2006/relationships/tableStyles" Target="tableStyles.xml"/><Relationship Id="rId14" Type="http://schemas.openxmlformats.org/officeDocument/2006/relationships/slide" Target="slides/slide13.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2D5C9-ABA0-244D-9A0D-91B7FB86F060}" type="datetimeFigureOut">
              <a:rPr lang="en-US" smtClean="0"/>
              <a:t>5/5/20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1DBF7-B684-0341-ADD4-F221D5FC834F}" type="slidenum">
              <a:rPr lang="en-US" smtClean="0"/>
              <a:t>‹#›</a:t>
            </a:fld>
            <a:endParaRPr lang="en-US"/>
          </a:p>
        </p:txBody>
      </p:sp>
    </p:spTree>
    <p:extLst>
      <p:ext uri="{BB962C8B-B14F-4D97-AF65-F5344CB8AC3E}">
        <p14:creationId xmlns:p14="http://schemas.microsoft.com/office/powerpoint/2010/main" val="173403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32C8F9-946B-D243-B165-00958E535A5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188888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2C8F9-946B-D243-B165-00958E535A5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22974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2C8F9-946B-D243-B165-00958E535A5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15530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2C8F9-946B-D243-B165-00958E535A5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22777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2C8F9-946B-D243-B165-00958E535A5F}"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143791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32C8F9-946B-D243-B165-00958E535A5F}"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134061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32C8F9-946B-D243-B165-00958E535A5F}" type="datetimeFigureOut">
              <a:rPr lang="en-US" smtClean="0"/>
              <a:t>5/5/20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28998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32C8F9-946B-D243-B165-00958E535A5F}" type="datetimeFigureOut">
              <a:rPr lang="en-US" smtClean="0"/>
              <a:t>5/5/20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107121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2C8F9-946B-D243-B165-00958E535A5F}" type="datetimeFigureOut">
              <a:rPr lang="en-US" smtClean="0"/>
              <a:t>5/5/20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152398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2C8F9-946B-D243-B165-00958E535A5F}"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5354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2C8F9-946B-D243-B165-00958E535A5F}"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64805-5CE9-4041-95F1-46C38AC37733}" type="slidenum">
              <a:rPr lang="en-US" smtClean="0"/>
              <a:t>‹#›</a:t>
            </a:fld>
            <a:endParaRPr lang="en-US"/>
          </a:p>
        </p:txBody>
      </p:sp>
    </p:spTree>
    <p:extLst>
      <p:ext uri="{BB962C8B-B14F-4D97-AF65-F5344CB8AC3E}">
        <p14:creationId xmlns:p14="http://schemas.microsoft.com/office/powerpoint/2010/main" val="12663735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2C8F9-946B-D243-B165-00958E535A5F}" type="datetimeFigureOut">
              <a:rPr lang="en-US" smtClean="0"/>
              <a:t>5/5/20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64805-5CE9-4041-95F1-46C38AC37733}" type="slidenum">
              <a:rPr lang="en-US" smtClean="0"/>
              <a:t>‹#›</a:t>
            </a:fld>
            <a:endParaRPr lang="en-US"/>
          </a:p>
        </p:txBody>
      </p:sp>
    </p:spTree>
    <p:extLst>
      <p:ext uri="{BB962C8B-B14F-4D97-AF65-F5344CB8AC3E}">
        <p14:creationId xmlns:p14="http://schemas.microsoft.com/office/powerpoint/2010/main" val="66171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Betingad</a:t>
            </a:r>
            <a:r>
              <a:rPr lang="en-US" dirty="0" smtClean="0"/>
              <a:t> </a:t>
            </a:r>
            <a:r>
              <a:rPr lang="en-US" dirty="0" err="1" smtClean="0"/>
              <a:t>sannolikhet</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err="1" smtClean="0"/>
              <a:t>Detta</a:t>
            </a:r>
            <a:r>
              <a:rPr lang="en-US" dirty="0" smtClean="0"/>
              <a:t> </a:t>
            </a:r>
            <a:r>
              <a:rPr lang="en-US" dirty="0" err="1" smtClean="0"/>
              <a:t>behöver</a:t>
            </a:r>
            <a:r>
              <a:rPr lang="en-US" dirty="0" smtClean="0"/>
              <a:t> </a:t>
            </a:r>
            <a:r>
              <a:rPr lang="en-US" dirty="0" err="1" smtClean="0"/>
              <a:t>alla</a:t>
            </a:r>
            <a:r>
              <a:rPr lang="en-US" dirty="0" smtClean="0"/>
              <a:t> </a:t>
            </a:r>
            <a:r>
              <a:rPr lang="en-US" dirty="0" err="1" smtClean="0"/>
              <a:t>träna</a:t>
            </a:r>
            <a:r>
              <a:rPr lang="en-US" dirty="0" smtClean="0"/>
              <a:t> </a:t>
            </a:r>
            <a:r>
              <a:rPr lang="en-US" dirty="0" err="1" smtClean="0"/>
              <a:t>på</a:t>
            </a:r>
            <a:r>
              <a:rPr lang="en-US" dirty="0" smtClean="0"/>
              <a:t> lite till.</a:t>
            </a:r>
          </a:p>
          <a:p>
            <a:r>
              <a:rPr lang="en-US" dirty="0" smtClean="0"/>
              <a:t>Se </a:t>
            </a:r>
            <a:r>
              <a:rPr lang="en-US" dirty="0" err="1" smtClean="0"/>
              <a:t>det</a:t>
            </a:r>
            <a:r>
              <a:rPr lang="en-US" dirty="0" smtClean="0"/>
              <a:t> </a:t>
            </a:r>
            <a:r>
              <a:rPr lang="en-US" dirty="0" err="1" smtClean="0"/>
              <a:t>här</a:t>
            </a:r>
            <a:r>
              <a:rPr lang="en-US" dirty="0" smtClean="0"/>
              <a:t> </a:t>
            </a:r>
            <a:r>
              <a:rPr lang="en-US" dirty="0" err="1" smtClean="0"/>
              <a:t>som</a:t>
            </a:r>
            <a:r>
              <a:rPr lang="en-US" dirty="0" smtClean="0"/>
              <a:t> </a:t>
            </a:r>
            <a:r>
              <a:rPr lang="en-US" dirty="0" err="1" smtClean="0"/>
              <a:t>ett</a:t>
            </a:r>
            <a:r>
              <a:rPr lang="en-US" dirty="0" smtClean="0"/>
              <a:t> </a:t>
            </a:r>
            <a:r>
              <a:rPr lang="en-US" dirty="0" err="1" smtClean="0"/>
              <a:t>litet</a:t>
            </a:r>
            <a:r>
              <a:rPr lang="en-US" dirty="0" smtClean="0"/>
              <a:t> </a:t>
            </a:r>
            <a:r>
              <a:rPr lang="en-US" dirty="0" err="1" smtClean="0"/>
              <a:t>omprov</a:t>
            </a:r>
            <a:r>
              <a:rPr lang="en-US" dirty="0" smtClean="0"/>
              <a:t> </a:t>
            </a:r>
            <a:r>
              <a:rPr lang="en-US" dirty="0" err="1" smtClean="0"/>
              <a:t>på</a:t>
            </a:r>
            <a:r>
              <a:rPr lang="en-US" dirty="0" smtClean="0"/>
              <a:t> </a:t>
            </a:r>
            <a:r>
              <a:rPr lang="en-US" dirty="0" err="1" smtClean="0"/>
              <a:t>begreppet</a:t>
            </a:r>
            <a:r>
              <a:rPr lang="en-US" dirty="0" smtClean="0"/>
              <a:t> </a:t>
            </a:r>
            <a:r>
              <a:rPr lang="en-US" dirty="0" err="1" smtClean="0"/>
              <a:t>betingad</a:t>
            </a:r>
            <a:r>
              <a:rPr lang="en-US" dirty="0" smtClean="0"/>
              <a:t> </a:t>
            </a:r>
            <a:r>
              <a:rPr lang="en-US" dirty="0" err="1" smtClean="0"/>
              <a:t>sannolikhet</a:t>
            </a:r>
            <a:r>
              <a:rPr lang="en-US" smtClean="0"/>
              <a:t>.</a:t>
            </a:r>
            <a:endParaRPr lang="en-US" dirty="0"/>
          </a:p>
        </p:txBody>
      </p:sp>
    </p:spTree>
    <p:extLst>
      <p:ext uri="{BB962C8B-B14F-4D97-AF65-F5344CB8AC3E}">
        <p14:creationId xmlns:p14="http://schemas.microsoft.com/office/powerpoint/2010/main" val="105010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Titta</a:t>
            </a:r>
            <a:r>
              <a:rPr lang="en-US" dirty="0" smtClean="0"/>
              <a:t> nu </a:t>
            </a:r>
            <a:r>
              <a:rPr lang="en-US" dirty="0" err="1" smtClean="0"/>
              <a:t>på</a:t>
            </a:r>
            <a:r>
              <a:rPr lang="en-US" dirty="0" smtClean="0"/>
              <a:t> </a:t>
            </a:r>
            <a:r>
              <a:rPr lang="en-US" dirty="0" err="1" smtClean="0"/>
              <a:t>tabellen</a:t>
            </a:r>
            <a:r>
              <a:rPr lang="en-US" dirty="0" smtClean="0"/>
              <a:t>.  Om vi vet </a:t>
            </a:r>
            <a:r>
              <a:rPr lang="en-US" dirty="0" err="1" smtClean="0"/>
              <a:t>att</a:t>
            </a:r>
            <a:r>
              <a:rPr lang="en-US" dirty="0" smtClean="0"/>
              <a:t> </a:t>
            </a:r>
            <a:r>
              <a:rPr lang="en-US" dirty="0" err="1" smtClean="0"/>
              <a:t>det</a:t>
            </a:r>
            <a:r>
              <a:rPr lang="en-US" dirty="0" smtClean="0"/>
              <a:t> </a:t>
            </a:r>
            <a:r>
              <a:rPr lang="en-US" dirty="0" err="1" smtClean="0"/>
              <a:t>är</a:t>
            </a:r>
            <a:r>
              <a:rPr lang="en-US" dirty="0" smtClean="0"/>
              <a:t> </a:t>
            </a:r>
            <a:r>
              <a:rPr lang="en-US" dirty="0" err="1" smtClean="0"/>
              <a:t>minst</a:t>
            </a:r>
            <a:r>
              <a:rPr lang="en-US" dirty="0" smtClean="0"/>
              <a:t> </a:t>
            </a:r>
            <a:r>
              <a:rPr lang="en-US" dirty="0" err="1" smtClean="0"/>
              <a:t>ett</a:t>
            </a:r>
            <a:r>
              <a:rPr lang="en-US" dirty="0" smtClean="0"/>
              <a:t> </a:t>
            </a:r>
            <a:r>
              <a:rPr lang="en-US" dirty="0" err="1" smtClean="0"/>
              <a:t>fel</a:t>
            </a:r>
            <a:r>
              <a:rPr lang="en-US" dirty="0" smtClean="0"/>
              <a:t> </a:t>
            </a:r>
            <a:r>
              <a:rPr lang="en-US" dirty="0" err="1" smtClean="0"/>
              <a:t>på</a:t>
            </a:r>
            <a:r>
              <a:rPr lang="en-US" dirty="0" smtClean="0"/>
              <a:t> </a:t>
            </a:r>
            <a:r>
              <a:rPr lang="en-US" dirty="0" err="1" smtClean="0"/>
              <a:t>chippet</a:t>
            </a:r>
            <a:r>
              <a:rPr lang="en-US" dirty="0" smtClean="0"/>
              <a:t> </a:t>
            </a:r>
            <a:r>
              <a:rPr lang="en-US" dirty="0" err="1" smtClean="0"/>
              <a:t>hur</a:t>
            </a:r>
            <a:r>
              <a:rPr lang="en-US" dirty="0" smtClean="0"/>
              <a:t> </a:t>
            </a:r>
            <a:r>
              <a:rPr lang="en-US" dirty="0" err="1" smtClean="0"/>
              <a:t>många</a:t>
            </a:r>
            <a:r>
              <a:rPr lang="en-US" dirty="0" smtClean="0"/>
              <a:t> chip </a:t>
            </a:r>
            <a:r>
              <a:rPr lang="en-US" dirty="0" err="1" smtClean="0"/>
              <a:t>har</a:t>
            </a:r>
            <a:r>
              <a:rPr lang="en-US" dirty="0" smtClean="0"/>
              <a:t> vi </a:t>
            </a:r>
            <a:r>
              <a:rPr lang="en-US" dirty="0" err="1" smtClean="0"/>
              <a:t>då</a:t>
            </a:r>
            <a:r>
              <a:rPr lang="en-US" dirty="0" smtClean="0"/>
              <a:t>? </a:t>
            </a:r>
            <a:r>
              <a:rPr lang="en-US" dirty="0" err="1" smtClean="0"/>
              <a:t>Alla</a:t>
            </a:r>
            <a:r>
              <a:rPr lang="en-US" dirty="0" smtClean="0"/>
              <a:t> </a:t>
            </a:r>
            <a:r>
              <a:rPr lang="en-US" dirty="0" err="1" smtClean="0"/>
              <a:t>hela</a:t>
            </a:r>
            <a:r>
              <a:rPr lang="en-US" dirty="0" smtClean="0"/>
              <a:t> </a:t>
            </a:r>
            <a:r>
              <a:rPr lang="en-US" dirty="0" err="1" smtClean="0"/>
              <a:t>måste</a:t>
            </a:r>
            <a:r>
              <a:rPr lang="en-US" dirty="0" smtClean="0"/>
              <a:t> </a:t>
            </a:r>
            <a:r>
              <a:rPr lang="en-US" dirty="0" err="1" smtClean="0"/>
              <a:t>bort</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9778546"/>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endParaRPr lang="en-US" dirty="0"/>
                    </a:p>
                  </a:txBody>
                  <a:tcPr/>
                </a:tc>
                <a:tc>
                  <a:txBody>
                    <a:bodyPr/>
                    <a:lstStyle/>
                    <a:p>
                      <a:r>
                        <a:rPr lang="en-US" dirty="0" err="1" smtClean="0"/>
                        <a:t>Fel</a:t>
                      </a:r>
                      <a:r>
                        <a:rPr lang="en-US" dirty="0" smtClean="0"/>
                        <a:t> A</a:t>
                      </a:r>
                      <a:endParaRPr lang="en-US" dirty="0"/>
                    </a:p>
                  </a:txBody>
                  <a:tcPr/>
                </a:tc>
                <a:tc>
                  <a:txBody>
                    <a:bodyPr/>
                    <a:lstStyle/>
                    <a:p>
                      <a:r>
                        <a:rPr lang="en-US" dirty="0" err="1" smtClean="0"/>
                        <a:t>Inte</a:t>
                      </a:r>
                      <a:r>
                        <a:rPr lang="en-US" dirty="0" smtClean="0"/>
                        <a:t> </a:t>
                      </a:r>
                      <a:r>
                        <a:rPr lang="en-US" dirty="0" err="1" smtClean="0"/>
                        <a:t>fel</a:t>
                      </a:r>
                      <a:r>
                        <a:rPr lang="en-US" dirty="0" smtClean="0"/>
                        <a:t> A</a:t>
                      </a:r>
                      <a:endParaRPr lang="en-US" dirty="0"/>
                    </a:p>
                  </a:txBody>
                  <a:tcPr/>
                </a:tc>
                <a:tc>
                  <a:txBody>
                    <a:bodyPr/>
                    <a:lstStyle/>
                    <a:p>
                      <a:r>
                        <a:rPr lang="en-US" dirty="0" err="1" smtClean="0"/>
                        <a:t>totalt</a:t>
                      </a:r>
                      <a:endParaRPr lang="en-US" dirty="0"/>
                    </a:p>
                  </a:txBody>
                  <a:tcPr/>
                </a:tc>
              </a:tr>
              <a:tr h="370840">
                <a:tc>
                  <a:txBody>
                    <a:bodyPr/>
                    <a:lstStyle/>
                    <a:p>
                      <a:r>
                        <a:rPr lang="en-US" dirty="0" err="1" smtClean="0"/>
                        <a:t>Fel</a:t>
                      </a:r>
                      <a:r>
                        <a:rPr lang="en-US" dirty="0" smtClean="0"/>
                        <a:t> B</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100</a:t>
                      </a:r>
                      <a:endParaRPr lang="en-US" dirty="0"/>
                    </a:p>
                  </a:txBody>
                  <a:tcPr/>
                </a:tc>
              </a:tr>
              <a:tr h="370840">
                <a:tc>
                  <a:txBody>
                    <a:bodyPr/>
                    <a:lstStyle/>
                    <a:p>
                      <a:r>
                        <a:rPr lang="en-US" dirty="0" err="1" smtClean="0"/>
                        <a:t>Inte</a:t>
                      </a:r>
                      <a:r>
                        <a:rPr lang="en-US" dirty="0" smtClean="0"/>
                        <a:t> </a:t>
                      </a:r>
                      <a:r>
                        <a:rPr lang="en-US" dirty="0" err="1" smtClean="0"/>
                        <a:t>Fel</a:t>
                      </a:r>
                      <a:r>
                        <a:rPr lang="en-US" dirty="0" smtClean="0"/>
                        <a:t> B</a:t>
                      </a:r>
                      <a:endParaRPr lang="en-US" dirty="0"/>
                    </a:p>
                  </a:txBody>
                  <a:tcPr/>
                </a:tc>
                <a:tc>
                  <a:txBody>
                    <a:bodyPr/>
                    <a:lstStyle/>
                    <a:p>
                      <a:endParaRPr lang="en-US" dirty="0"/>
                    </a:p>
                  </a:txBody>
                  <a:tcPr/>
                </a:tc>
                <a:tc>
                  <a:txBody>
                    <a:bodyPr/>
                    <a:lstStyle/>
                    <a:p>
                      <a:r>
                        <a:rPr lang="en-US" dirty="0" smtClean="0"/>
                        <a:t>9702 (</a:t>
                      </a:r>
                      <a:r>
                        <a:rPr lang="en-US" dirty="0" err="1" smtClean="0"/>
                        <a:t>dessa</a:t>
                      </a:r>
                      <a:r>
                        <a:rPr lang="en-US" dirty="0" smtClean="0"/>
                        <a:t> </a:t>
                      </a:r>
                      <a:r>
                        <a:rPr lang="en-US" dirty="0" err="1" smtClean="0"/>
                        <a:t>är</a:t>
                      </a:r>
                      <a:r>
                        <a:rPr lang="en-US" dirty="0" smtClean="0"/>
                        <a:t> de </a:t>
                      </a:r>
                      <a:r>
                        <a:rPr lang="en-US" dirty="0" err="1" smtClean="0"/>
                        <a:t>helt</a:t>
                      </a:r>
                      <a:r>
                        <a:rPr lang="en-US" dirty="0" smtClean="0"/>
                        <a:t> </a:t>
                      </a:r>
                      <a:r>
                        <a:rPr lang="en-US" dirty="0" err="1" smtClean="0"/>
                        <a:t>felfria</a:t>
                      </a:r>
                      <a:r>
                        <a:rPr lang="en-US" dirty="0" smtClean="0"/>
                        <a:t>)</a:t>
                      </a:r>
                      <a:endParaRPr lang="en-US" dirty="0"/>
                    </a:p>
                  </a:txBody>
                  <a:tcPr/>
                </a:tc>
                <a:tc>
                  <a:txBody>
                    <a:bodyPr/>
                    <a:lstStyle/>
                    <a:p>
                      <a:endParaRPr lang="en-US"/>
                    </a:p>
                  </a:txBody>
                  <a:tcPr/>
                </a:tc>
              </a:tr>
              <a:tr h="370840">
                <a:tc>
                  <a:txBody>
                    <a:bodyPr/>
                    <a:lstStyle/>
                    <a:p>
                      <a:r>
                        <a:rPr lang="en-US" dirty="0" err="1" smtClean="0"/>
                        <a:t>totalt</a:t>
                      </a:r>
                      <a:endParaRPr lang="en-US" dirty="0"/>
                    </a:p>
                  </a:txBody>
                  <a:tcPr/>
                </a:tc>
                <a:tc>
                  <a:txBody>
                    <a:bodyPr/>
                    <a:lstStyle/>
                    <a:p>
                      <a:r>
                        <a:rPr lang="en-US" dirty="0" smtClean="0"/>
                        <a:t>200</a:t>
                      </a:r>
                      <a:endParaRPr lang="en-US" dirty="0"/>
                    </a:p>
                  </a:txBody>
                  <a:tcPr/>
                </a:tc>
                <a:tc>
                  <a:txBody>
                    <a:bodyPr/>
                    <a:lstStyle/>
                    <a:p>
                      <a:endParaRPr lang="en-US"/>
                    </a:p>
                  </a:txBody>
                  <a:tcPr/>
                </a:tc>
                <a:tc>
                  <a:txBody>
                    <a:bodyPr/>
                    <a:lstStyle/>
                    <a:p>
                      <a:r>
                        <a:rPr lang="en-US" dirty="0" smtClean="0"/>
                        <a:t>10 </a:t>
                      </a:r>
                      <a:r>
                        <a:rPr lang="en-US" dirty="0" smtClean="0"/>
                        <a:t>000</a:t>
                      </a:r>
                      <a:endParaRPr lang="en-US" dirty="0"/>
                    </a:p>
                  </a:txBody>
                  <a:tcPr/>
                </a:tc>
              </a:tr>
            </a:tbl>
          </a:graphicData>
        </a:graphic>
      </p:graphicFrame>
    </p:spTree>
    <p:extLst>
      <p:ext uri="{BB962C8B-B14F-4D97-AF65-F5344CB8AC3E}">
        <p14:creationId xmlns:p14="http://schemas.microsoft.com/office/powerpoint/2010/main" val="99249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Hur</a:t>
            </a:r>
            <a:r>
              <a:rPr lang="en-US" dirty="0" smtClean="0"/>
              <a:t> </a:t>
            </a:r>
            <a:r>
              <a:rPr lang="en-US" dirty="0" err="1" smtClean="0"/>
              <a:t>många</a:t>
            </a:r>
            <a:r>
              <a:rPr lang="en-US" dirty="0" smtClean="0"/>
              <a:t> chip </a:t>
            </a:r>
            <a:r>
              <a:rPr lang="en-US" dirty="0" err="1" smtClean="0"/>
              <a:t>har</a:t>
            </a:r>
            <a:r>
              <a:rPr lang="en-US" dirty="0" smtClean="0"/>
              <a:t> </a:t>
            </a:r>
            <a:r>
              <a:rPr lang="en-US" dirty="0" err="1" smtClean="0"/>
              <a:t>båda</a:t>
            </a:r>
            <a:r>
              <a:rPr lang="en-US" dirty="0" smtClean="0"/>
              <a:t> </a:t>
            </a:r>
            <a:r>
              <a:rPr lang="en-US" dirty="0" err="1" smtClean="0"/>
              <a:t>felen</a:t>
            </a: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259769"/>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endParaRPr lang="en-US" dirty="0"/>
                    </a:p>
                  </a:txBody>
                  <a:tcPr/>
                </a:tc>
                <a:tc>
                  <a:txBody>
                    <a:bodyPr/>
                    <a:lstStyle/>
                    <a:p>
                      <a:r>
                        <a:rPr lang="en-US" dirty="0" err="1" smtClean="0"/>
                        <a:t>Fel</a:t>
                      </a:r>
                      <a:r>
                        <a:rPr lang="en-US" dirty="0" smtClean="0"/>
                        <a:t> A</a:t>
                      </a:r>
                      <a:endParaRPr lang="en-US" dirty="0"/>
                    </a:p>
                  </a:txBody>
                  <a:tcPr/>
                </a:tc>
                <a:tc>
                  <a:txBody>
                    <a:bodyPr/>
                    <a:lstStyle/>
                    <a:p>
                      <a:r>
                        <a:rPr lang="en-US" dirty="0" err="1" smtClean="0"/>
                        <a:t>Inte</a:t>
                      </a:r>
                      <a:r>
                        <a:rPr lang="en-US" dirty="0" smtClean="0"/>
                        <a:t> </a:t>
                      </a:r>
                      <a:r>
                        <a:rPr lang="en-US" dirty="0" err="1" smtClean="0"/>
                        <a:t>fel</a:t>
                      </a:r>
                      <a:r>
                        <a:rPr lang="en-US" dirty="0" smtClean="0"/>
                        <a:t> A</a:t>
                      </a:r>
                      <a:endParaRPr lang="en-US" dirty="0"/>
                    </a:p>
                  </a:txBody>
                  <a:tcPr/>
                </a:tc>
                <a:tc>
                  <a:txBody>
                    <a:bodyPr/>
                    <a:lstStyle/>
                    <a:p>
                      <a:r>
                        <a:rPr lang="en-US" dirty="0" err="1" smtClean="0"/>
                        <a:t>totalt</a:t>
                      </a:r>
                      <a:endParaRPr lang="en-US" dirty="0"/>
                    </a:p>
                  </a:txBody>
                  <a:tcPr/>
                </a:tc>
              </a:tr>
              <a:tr h="370840">
                <a:tc>
                  <a:txBody>
                    <a:bodyPr/>
                    <a:lstStyle/>
                    <a:p>
                      <a:r>
                        <a:rPr lang="en-US" dirty="0" err="1" smtClean="0"/>
                        <a:t>Fel</a:t>
                      </a:r>
                      <a:r>
                        <a:rPr lang="en-US" dirty="0" smtClean="0"/>
                        <a:t> B</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100</a:t>
                      </a:r>
                      <a:endParaRPr lang="en-US" dirty="0"/>
                    </a:p>
                  </a:txBody>
                  <a:tcPr/>
                </a:tc>
              </a:tr>
              <a:tr h="370840">
                <a:tc>
                  <a:txBody>
                    <a:bodyPr/>
                    <a:lstStyle/>
                    <a:p>
                      <a:r>
                        <a:rPr lang="en-US" dirty="0" err="1" smtClean="0"/>
                        <a:t>Inte</a:t>
                      </a:r>
                      <a:r>
                        <a:rPr lang="en-US" dirty="0" smtClean="0"/>
                        <a:t> </a:t>
                      </a:r>
                      <a:r>
                        <a:rPr lang="en-US" dirty="0" err="1" smtClean="0"/>
                        <a:t>Fel</a:t>
                      </a:r>
                      <a:r>
                        <a:rPr lang="en-US" dirty="0" smtClean="0"/>
                        <a:t> B</a:t>
                      </a:r>
                      <a:endParaRPr lang="en-US" dirty="0"/>
                    </a:p>
                  </a:txBody>
                  <a:tcPr/>
                </a:tc>
                <a:tc>
                  <a:txBody>
                    <a:bodyPr/>
                    <a:lstStyle/>
                    <a:p>
                      <a:endParaRPr lang="en-US" dirty="0"/>
                    </a:p>
                  </a:txBody>
                  <a:tcPr/>
                </a:tc>
                <a:tc>
                  <a:txBody>
                    <a:bodyPr/>
                    <a:lstStyle/>
                    <a:p>
                      <a:r>
                        <a:rPr lang="en-US" dirty="0" smtClean="0"/>
                        <a:t>9702 (</a:t>
                      </a:r>
                      <a:r>
                        <a:rPr lang="en-US" dirty="0" err="1" smtClean="0"/>
                        <a:t>dessa</a:t>
                      </a:r>
                      <a:r>
                        <a:rPr lang="en-US" dirty="0" smtClean="0"/>
                        <a:t> </a:t>
                      </a:r>
                      <a:r>
                        <a:rPr lang="en-US" dirty="0" err="1" smtClean="0"/>
                        <a:t>är</a:t>
                      </a:r>
                      <a:r>
                        <a:rPr lang="en-US" dirty="0" smtClean="0"/>
                        <a:t> de </a:t>
                      </a:r>
                      <a:r>
                        <a:rPr lang="en-US" dirty="0" err="1" smtClean="0"/>
                        <a:t>helt</a:t>
                      </a:r>
                      <a:r>
                        <a:rPr lang="en-US" dirty="0" smtClean="0"/>
                        <a:t> </a:t>
                      </a:r>
                      <a:r>
                        <a:rPr lang="en-US" dirty="0" err="1" smtClean="0"/>
                        <a:t>felfria</a:t>
                      </a:r>
                      <a:r>
                        <a:rPr lang="en-US" dirty="0" smtClean="0"/>
                        <a:t>)</a:t>
                      </a:r>
                      <a:endParaRPr lang="en-US" dirty="0"/>
                    </a:p>
                  </a:txBody>
                  <a:tcPr/>
                </a:tc>
                <a:tc>
                  <a:txBody>
                    <a:bodyPr/>
                    <a:lstStyle/>
                    <a:p>
                      <a:endParaRPr lang="en-US"/>
                    </a:p>
                  </a:txBody>
                  <a:tcPr/>
                </a:tc>
              </a:tr>
              <a:tr h="370840">
                <a:tc>
                  <a:txBody>
                    <a:bodyPr/>
                    <a:lstStyle/>
                    <a:p>
                      <a:r>
                        <a:rPr lang="en-US" dirty="0" err="1" smtClean="0"/>
                        <a:t>totalt</a:t>
                      </a:r>
                      <a:endParaRPr lang="en-US" dirty="0"/>
                    </a:p>
                  </a:txBody>
                  <a:tcPr/>
                </a:tc>
                <a:tc>
                  <a:txBody>
                    <a:bodyPr/>
                    <a:lstStyle/>
                    <a:p>
                      <a:r>
                        <a:rPr lang="en-US" dirty="0" smtClean="0"/>
                        <a:t>200</a:t>
                      </a:r>
                      <a:endParaRPr lang="en-US" dirty="0"/>
                    </a:p>
                  </a:txBody>
                  <a:tcPr/>
                </a:tc>
                <a:tc>
                  <a:txBody>
                    <a:bodyPr/>
                    <a:lstStyle/>
                    <a:p>
                      <a:endParaRPr lang="en-US"/>
                    </a:p>
                  </a:txBody>
                  <a:tcPr/>
                </a:tc>
                <a:tc>
                  <a:txBody>
                    <a:bodyPr/>
                    <a:lstStyle/>
                    <a:p>
                      <a:r>
                        <a:rPr lang="en-US" dirty="0" smtClean="0"/>
                        <a:t>10 </a:t>
                      </a:r>
                      <a:r>
                        <a:rPr lang="en-US" dirty="0" smtClean="0"/>
                        <a:t>000</a:t>
                      </a:r>
                      <a:endParaRPr lang="en-US" dirty="0"/>
                    </a:p>
                  </a:txBody>
                  <a:tcPr/>
                </a:tc>
              </a:tr>
            </a:tbl>
          </a:graphicData>
        </a:graphic>
      </p:graphicFrame>
    </p:spTree>
    <p:extLst>
      <p:ext uri="{BB962C8B-B14F-4D97-AF65-F5344CB8AC3E}">
        <p14:creationId xmlns:p14="http://schemas.microsoft.com/office/powerpoint/2010/main" val="113175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Minns</a:t>
            </a:r>
            <a:r>
              <a:rPr lang="en-US" dirty="0" smtClean="0"/>
              <a:t> </a:t>
            </a:r>
            <a:r>
              <a:rPr lang="en-US" dirty="0" err="1" smtClean="0"/>
              <a:t>ni</a:t>
            </a:r>
            <a:r>
              <a:rPr lang="en-US" dirty="0" smtClean="0"/>
              <a:t> </a:t>
            </a:r>
            <a:r>
              <a:rPr lang="en-US" dirty="0" err="1" smtClean="0"/>
              <a:t>definitionen</a:t>
            </a:r>
            <a:r>
              <a:rPr lang="en-US" dirty="0" smtClean="0"/>
              <a:t> </a:t>
            </a:r>
            <a:r>
              <a:rPr lang="en-US" dirty="0" err="1" smtClean="0"/>
              <a:t>av</a:t>
            </a:r>
            <a:r>
              <a:rPr lang="en-US" dirty="0" smtClean="0"/>
              <a:t> </a:t>
            </a:r>
            <a:r>
              <a:rPr lang="en-US" dirty="0" err="1" smtClean="0"/>
              <a:t>sannolikhet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Antalet</a:t>
            </a:r>
            <a:r>
              <a:rPr lang="en-US" dirty="0" smtClean="0"/>
              <a:t> </a:t>
            </a:r>
            <a:r>
              <a:rPr lang="en-US" dirty="0" err="1" smtClean="0"/>
              <a:t>gynsamma</a:t>
            </a:r>
            <a:r>
              <a:rPr lang="en-US" dirty="0" smtClean="0"/>
              <a:t> fall </a:t>
            </a:r>
            <a:r>
              <a:rPr lang="en-US" dirty="0" err="1" smtClean="0"/>
              <a:t>delat</a:t>
            </a:r>
            <a:r>
              <a:rPr lang="en-US" dirty="0" smtClean="0"/>
              <a:t> med </a:t>
            </a:r>
            <a:r>
              <a:rPr lang="en-US" dirty="0" err="1" smtClean="0"/>
              <a:t>det</a:t>
            </a:r>
            <a:r>
              <a:rPr lang="en-US" dirty="0" smtClean="0"/>
              <a:t> </a:t>
            </a:r>
            <a:r>
              <a:rPr lang="en-US" dirty="0" err="1" smtClean="0"/>
              <a:t>totala</a:t>
            </a:r>
            <a:r>
              <a:rPr lang="en-US" dirty="0" smtClean="0"/>
              <a:t> </a:t>
            </a:r>
            <a:r>
              <a:rPr lang="en-US" dirty="0" err="1" smtClean="0"/>
              <a:t>antalet</a:t>
            </a:r>
            <a:r>
              <a:rPr lang="en-US" dirty="0" smtClean="0"/>
              <a:t> </a:t>
            </a:r>
            <a:r>
              <a:rPr lang="en-US" dirty="0" err="1" smtClean="0"/>
              <a:t>utfall</a:t>
            </a:r>
            <a:r>
              <a:rPr lang="en-US" dirty="0" smtClean="0"/>
              <a:t>.</a:t>
            </a:r>
          </a:p>
          <a:p>
            <a:r>
              <a:rPr lang="en-US" dirty="0" err="1" smtClean="0"/>
              <a:t>Så</a:t>
            </a:r>
            <a:r>
              <a:rPr lang="en-US" dirty="0" smtClean="0"/>
              <a:t> </a:t>
            </a:r>
            <a:r>
              <a:rPr lang="en-US" dirty="0" err="1" smtClean="0"/>
              <a:t>vad</a:t>
            </a:r>
            <a:r>
              <a:rPr lang="en-US" dirty="0" smtClean="0"/>
              <a:t> </a:t>
            </a:r>
            <a:r>
              <a:rPr lang="en-US" dirty="0" err="1" smtClean="0"/>
              <a:t>blir</a:t>
            </a:r>
            <a:r>
              <a:rPr lang="en-US" dirty="0" smtClean="0"/>
              <a:t> </a:t>
            </a:r>
            <a:r>
              <a:rPr lang="en-US" dirty="0" err="1" smtClean="0"/>
              <a:t>då</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ett</a:t>
            </a:r>
            <a:r>
              <a:rPr lang="en-US" dirty="0" smtClean="0"/>
              <a:t> chip </a:t>
            </a:r>
            <a:r>
              <a:rPr lang="en-US" dirty="0" err="1" smtClean="0"/>
              <a:t>har</a:t>
            </a:r>
            <a:r>
              <a:rPr lang="en-US" dirty="0" smtClean="0"/>
              <a:t> </a:t>
            </a:r>
            <a:r>
              <a:rPr lang="en-US" dirty="0" err="1" smtClean="0"/>
              <a:t>båda</a:t>
            </a:r>
            <a:r>
              <a:rPr lang="en-US" dirty="0" smtClean="0"/>
              <a:t> </a:t>
            </a:r>
            <a:r>
              <a:rPr lang="en-US" dirty="0" err="1" smtClean="0"/>
              <a:t>felen</a:t>
            </a:r>
            <a:r>
              <a:rPr lang="en-US" dirty="0" smtClean="0"/>
              <a:t> </a:t>
            </a:r>
            <a:r>
              <a:rPr lang="en-US" dirty="0" err="1" smtClean="0"/>
              <a:t>givet</a:t>
            </a:r>
            <a:r>
              <a:rPr lang="en-US" dirty="0" smtClean="0"/>
              <a:t> </a:t>
            </a:r>
            <a:r>
              <a:rPr lang="en-US" dirty="0" err="1" smtClean="0"/>
              <a:t>att</a:t>
            </a:r>
            <a:r>
              <a:rPr lang="en-US" dirty="0" smtClean="0"/>
              <a:t> vi vet </a:t>
            </a:r>
            <a:r>
              <a:rPr lang="en-US" dirty="0" err="1" smtClean="0"/>
              <a:t>att</a:t>
            </a:r>
            <a:r>
              <a:rPr lang="en-US" dirty="0" smtClean="0"/>
              <a:t> </a:t>
            </a:r>
            <a:r>
              <a:rPr lang="en-US" dirty="0" err="1" smtClean="0"/>
              <a:t>det</a:t>
            </a:r>
            <a:r>
              <a:rPr lang="en-US" dirty="0" smtClean="0"/>
              <a:t> </a:t>
            </a:r>
            <a:r>
              <a:rPr lang="en-US" dirty="0" err="1" smtClean="0"/>
              <a:t>har</a:t>
            </a:r>
            <a:r>
              <a:rPr lang="en-US" dirty="0" smtClean="0"/>
              <a:t> </a:t>
            </a:r>
            <a:r>
              <a:rPr lang="en-US" dirty="0" err="1" smtClean="0"/>
              <a:t>minst</a:t>
            </a:r>
            <a:r>
              <a:rPr lang="en-US" dirty="0" smtClean="0"/>
              <a:t> </a:t>
            </a:r>
            <a:r>
              <a:rPr lang="en-US" dirty="0" err="1" smtClean="0"/>
              <a:t>ett</a:t>
            </a:r>
            <a:r>
              <a:rPr lang="en-US" dirty="0" smtClean="0"/>
              <a:t> </a:t>
            </a:r>
            <a:r>
              <a:rPr lang="en-US" dirty="0" err="1" smtClean="0"/>
              <a:t>fel</a:t>
            </a:r>
            <a:r>
              <a:rPr lang="en-US" dirty="0" smtClean="0"/>
              <a:t>.</a:t>
            </a:r>
          </a:p>
          <a:p>
            <a:endParaRPr lang="en-US" dirty="0" smtClean="0"/>
          </a:p>
          <a:p>
            <a:r>
              <a:rPr lang="en-US" dirty="0" err="1" smtClean="0"/>
              <a:t>Totala</a:t>
            </a:r>
            <a:r>
              <a:rPr lang="en-US" dirty="0" smtClean="0"/>
              <a:t> </a:t>
            </a:r>
            <a:r>
              <a:rPr lang="en-US" dirty="0" err="1" smtClean="0"/>
              <a:t>antalet</a:t>
            </a:r>
            <a:r>
              <a:rPr lang="en-US" dirty="0" smtClean="0"/>
              <a:t> chip </a:t>
            </a:r>
            <a:r>
              <a:rPr lang="en-US" dirty="0" err="1" smtClean="0"/>
              <a:t>är</a:t>
            </a:r>
            <a:r>
              <a:rPr lang="en-US" dirty="0" smtClean="0"/>
              <a:t> nu:  </a:t>
            </a:r>
          </a:p>
          <a:p>
            <a:endParaRPr lang="en-US" dirty="0" smtClean="0"/>
          </a:p>
          <a:p>
            <a:endParaRPr lang="en-US" dirty="0"/>
          </a:p>
          <a:p>
            <a:endParaRPr lang="en-US" dirty="0"/>
          </a:p>
          <a:p>
            <a:r>
              <a:rPr lang="en-US" dirty="0" smtClean="0"/>
              <a:t>De </a:t>
            </a:r>
            <a:r>
              <a:rPr lang="en-US" dirty="0" err="1" smtClean="0"/>
              <a:t>gynsamma</a:t>
            </a:r>
            <a:r>
              <a:rPr lang="en-US" dirty="0" smtClean="0"/>
              <a:t> fallen </a:t>
            </a:r>
            <a:r>
              <a:rPr lang="en-US" dirty="0" err="1" smtClean="0"/>
              <a:t>är</a:t>
            </a:r>
            <a:r>
              <a:rPr lang="en-US" dirty="0" smtClean="0"/>
              <a:t> nu:</a:t>
            </a:r>
            <a:endParaRPr lang="en-US" dirty="0"/>
          </a:p>
        </p:txBody>
      </p:sp>
    </p:spTree>
    <p:extLst>
      <p:ext uri="{BB962C8B-B14F-4D97-AF65-F5344CB8AC3E}">
        <p14:creationId xmlns:p14="http://schemas.microsoft.com/office/powerpoint/2010/main" val="607953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Uppgift</a:t>
            </a:r>
            <a:r>
              <a:rPr lang="en-US" dirty="0" smtClean="0"/>
              <a:t> 3</a:t>
            </a:r>
            <a:endParaRPr lang="en-US" dirty="0"/>
          </a:p>
        </p:txBody>
      </p:sp>
      <p:sp>
        <p:nvSpPr>
          <p:cNvPr id="3" name="Content Placeholder 2"/>
          <p:cNvSpPr>
            <a:spLocks noGrp="1"/>
          </p:cNvSpPr>
          <p:nvPr>
            <p:ph idx="1"/>
          </p:nvPr>
        </p:nvSpPr>
        <p:spPr/>
        <p:txBody>
          <a:bodyPr/>
          <a:lstStyle/>
          <a:p>
            <a:r>
              <a:rPr lang="en-US" dirty="0" err="1" smtClean="0"/>
              <a:t>Beräkna</a:t>
            </a:r>
            <a:r>
              <a:rPr lang="en-US" dirty="0" smtClean="0"/>
              <a:t> nu </a:t>
            </a:r>
            <a:r>
              <a:rPr lang="en-US" dirty="0" err="1" smtClean="0"/>
              <a:t>sannolikheten</a:t>
            </a:r>
            <a:r>
              <a:rPr lang="en-US" dirty="0" smtClean="0"/>
              <a:t> </a:t>
            </a:r>
            <a:r>
              <a:rPr lang="en-US" dirty="0" err="1" smtClean="0"/>
              <a:t>att</a:t>
            </a:r>
            <a:r>
              <a:rPr lang="en-US" dirty="0" smtClean="0"/>
              <a:t> </a:t>
            </a:r>
            <a:r>
              <a:rPr lang="en-US" dirty="0" err="1" smtClean="0"/>
              <a:t>chippet</a:t>
            </a:r>
            <a:r>
              <a:rPr lang="en-US" dirty="0" smtClean="0"/>
              <a:t> </a:t>
            </a:r>
            <a:r>
              <a:rPr lang="en-US" dirty="0" err="1" smtClean="0"/>
              <a:t>har</a:t>
            </a:r>
            <a:r>
              <a:rPr lang="en-US" dirty="0" smtClean="0"/>
              <a:t> </a:t>
            </a:r>
            <a:r>
              <a:rPr lang="en-US" dirty="0" err="1" smtClean="0"/>
              <a:t>båda</a:t>
            </a:r>
            <a:r>
              <a:rPr lang="en-US" dirty="0" smtClean="0"/>
              <a:t> </a:t>
            </a:r>
            <a:r>
              <a:rPr lang="en-US" dirty="0" err="1" smtClean="0"/>
              <a:t>felen</a:t>
            </a:r>
            <a:r>
              <a:rPr lang="en-US" dirty="0" smtClean="0"/>
              <a:t> </a:t>
            </a:r>
            <a:r>
              <a:rPr lang="en-US" b="1" dirty="0" err="1" smtClean="0"/>
              <a:t>givet</a:t>
            </a:r>
            <a:r>
              <a:rPr lang="en-US" dirty="0" smtClean="0"/>
              <a:t> </a:t>
            </a:r>
            <a:r>
              <a:rPr lang="en-US" dirty="0" err="1" smtClean="0"/>
              <a:t>att</a:t>
            </a:r>
            <a:r>
              <a:rPr lang="en-US" dirty="0" smtClean="0"/>
              <a:t> </a:t>
            </a:r>
            <a:r>
              <a:rPr lang="en-US" dirty="0" err="1" smtClean="0"/>
              <a:t>det</a:t>
            </a:r>
            <a:r>
              <a:rPr lang="en-US" dirty="0" smtClean="0"/>
              <a:t> </a:t>
            </a:r>
            <a:r>
              <a:rPr lang="en-US" dirty="0" err="1" smtClean="0"/>
              <a:t>har</a:t>
            </a:r>
            <a:r>
              <a:rPr lang="en-US" dirty="0" smtClean="0"/>
              <a:t> </a:t>
            </a:r>
            <a:r>
              <a:rPr lang="en-US" dirty="0" err="1" smtClean="0"/>
              <a:t>minst</a:t>
            </a:r>
            <a:r>
              <a:rPr lang="en-US" dirty="0" smtClean="0"/>
              <a:t> </a:t>
            </a:r>
            <a:r>
              <a:rPr lang="en-US" dirty="0" err="1" smtClean="0"/>
              <a:t>ett</a:t>
            </a:r>
            <a:r>
              <a:rPr lang="en-US" dirty="0" smtClean="0"/>
              <a:t> </a:t>
            </a:r>
            <a:r>
              <a:rPr lang="en-US" dirty="0" err="1" smtClean="0"/>
              <a:t>fel</a:t>
            </a:r>
            <a:r>
              <a:rPr lang="en-US" dirty="0" smtClean="0"/>
              <a:t>.</a:t>
            </a:r>
          </a:p>
          <a:p>
            <a:endParaRPr lang="en-US" dirty="0"/>
          </a:p>
          <a:p>
            <a:endParaRPr lang="en-US" dirty="0" smtClean="0"/>
          </a:p>
          <a:p>
            <a:endParaRPr lang="en-GB" dirty="0"/>
          </a:p>
        </p:txBody>
      </p:sp>
    </p:spTree>
    <p:extLst>
      <p:ext uri="{BB962C8B-B14F-4D97-AF65-F5344CB8AC3E}">
        <p14:creationId xmlns:p14="http://schemas.microsoft.com/office/powerpoint/2010/main" val="188762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Uppgift</a:t>
            </a:r>
            <a:r>
              <a:rPr lang="en-US" dirty="0" smtClean="0"/>
              <a:t> 4. </a:t>
            </a:r>
            <a:r>
              <a:rPr lang="en-US" dirty="0" err="1" smtClean="0"/>
              <a:t>Sista</a:t>
            </a:r>
            <a:r>
              <a:rPr lang="en-US" dirty="0" smtClean="0"/>
              <a:t> </a:t>
            </a:r>
            <a:r>
              <a:rPr lang="en-US" dirty="0" err="1" smtClean="0"/>
              <a:t>uppgiften</a:t>
            </a:r>
            <a:r>
              <a:rPr lang="sv-SE" dirty="0" smtClean="0"/>
              <a:t>.</a:t>
            </a:r>
            <a:br>
              <a:rPr lang="sv-SE" dirty="0" smtClean="0"/>
            </a:br>
            <a:r>
              <a:rPr lang="sv-SE" dirty="0" smtClean="0"/>
              <a:t>Ni minns väl </a:t>
            </a:r>
            <a:r>
              <a:rPr lang="sv-SE" dirty="0" err="1" smtClean="0"/>
              <a:t>Venn</a:t>
            </a:r>
            <a:r>
              <a:rPr lang="sv-SE" dirty="0" smtClean="0"/>
              <a:t>-diagrammen?  </a:t>
            </a:r>
            <a:endParaRPr lang="en-US" dirty="0"/>
          </a:p>
        </p:txBody>
      </p:sp>
      <p:pic>
        <p:nvPicPr>
          <p:cNvPr id="4" name="Content Placeholder 3" descr="order"/>
          <p:cNvPicPr>
            <a:picLocks noGrp="1"/>
          </p:cNvPicPr>
          <p:nvPr>
            <p:ph idx="1"/>
          </p:nvPr>
        </p:nvPicPr>
        <p:blipFill rotWithShape="1">
          <a:blip r:embed="rId2">
            <a:extLst>
              <a:ext uri="{28A0092B-C50C-407E-A947-70E740481C1C}">
                <a14:useLocalDpi xmlns:a14="http://schemas.microsoft.com/office/drawing/2010/main" val="0"/>
              </a:ext>
            </a:extLst>
          </a:blip>
          <a:srcRect l="3262" t="7762" r="5391" b="4336"/>
          <a:stretch/>
        </p:blipFill>
        <p:spPr bwMode="auto">
          <a:xfrm>
            <a:off x="2772999" y="1825625"/>
            <a:ext cx="6646001" cy="43513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739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Översätt</a:t>
            </a:r>
            <a:r>
              <a:rPr lang="en-US" dirty="0" smtClean="0"/>
              <a:t> nu two-way </a:t>
            </a:r>
            <a:r>
              <a:rPr lang="en-US" dirty="0" err="1" smtClean="0"/>
              <a:t>tabellen</a:t>
            </a:r>
            <a:r>
              <a:rPr lang="en-US" dirty="0" smtClean="0"/>
              <a:t> till </a:t>
            </a:r>
            <a:r>
              <a:rPr lang="en-US" dirty="0" err="1" smtClean="0"/>
              <a:t>ett</a:t>
            </a:r>
            <a:r>
              <a:rPr lang="en-US" dirty="0" smtClean="0"/>
              <a:t> </a:t>
            </a:r>
            <a:r>
              <a:rPr lang="en-US" dirty="0" err="1" smtClean="0"/>
              <a:t>Venndiagram</a:t>
            </a:r>
            <a:r>
              <a:rPr lang="en-US" dirty="0" smtClean="0"/>
              <a:t>. </a:t>
            </a:r>
            <a:r>
              <a:rPr lang="en-US" dirty="0" err="1" smtClean="0"/>
              <a:t>Utgå</a:t>
            </a:r>
            <a:r>
              <a:rPr lang="en-US" dirty="0" smtClean="0"/>
              <a:t> </a:t>
            </a:r>
            <a:r>
              <a:rPr lang="en-US" dirty="0" err="1" smtClean="0"/>
              <a:t>ifrån</a:t>
            </a:r>
            <a:r>
              <a:rPr lang="en-US" dirty="0" smtClean="0"/>
              <a:t> </a:t>
            </a:r>
            <a:r>
              <a:rPr lang="en-US" dirty="0" err="1" smtClean="0"/>
              <a:t>att</a:t>
            </a:r>
            <a:r>
              <a:rPr lang="en-US" dirty="0" smtClean="0"/>
              <a:t> </a:t>
            </a:r>
            <a:r>
              <a:rPr lang="en-US" dirty="0" err="1" smtClean="0"/>
              <a:t>ni</a:t>
            </a:r>
            <a:r>
              <a:rPr lang="en-US" dirty="0" smtClean="0"/>
              <a:t> </a:t>
            </a:r>
            <a:r>
              <a:rPr lang="en-US" dirty="0" err="1" smtClean="0"/>
              <a:t>har</a:t>
            </a:r>
            <a:r>
              <a:rPr lang="en-US" dirty="0" smtClean="0"/>
              <a:t> 100 000 chip. </a:t>
            </a:r>
            <a:r>
              <a:rPr lang="en-US" dirty="0" err="1" smtClean="0"/>
              <a:t>Stoppa</a:t>
            </a:r>
            <a:r>
              <a:rPr lang="en-US" dirty="0" smtClean="0"/>
              <a:t> in </a:t>
            </a:r>
            <a:r>
              <a:rPr lang="en-US" dirty="0" err="1" smtClean="0"/>
              <a:t>dom</a:t>
            </a:r>
            <a:r>
              <a:rPr lang="en-US" dirty="0" smtClean="0"/>
              <a:t> </a:t>
            </a:r>
            <a:r>
              <a:rPr lang="en-US" dirty="0" err="1" smtClean="0"/>
              <a:t>på</a:t>
            </a:r>
            <a:r>
              <a:rPr lang="en-US" dirty="0" smtClean="0"/>
              <a:t> </a:t>
            </a:r>
            <a:r>
              <a:rPr lang="en-US" dirty="0" err="1" smtClean="0"/>
              <a:t>rätt</a:t>
            </a:r>
            <a:r>
              <a:rPr lang="en-US" dirty="0" smtClean="0"/>
              <a:t> </a:t>
            </a:r>
            <a:r>
              <a:rPr lang="en-US" dirty="0" err="1" smtClean="0"/>
              <a:t>ställe</a:t>
            </a:r>
            <a:r>
              <a:rPr lang="en-US" dirty="0" smtClean="0"/>
              <a:t>. I </a:t>
            </a:r>
            <a:r>
              <a:rPr lang="en-US" dirty="0" err="1" smtClean="0"/>
              <a:t>snittet</a:t>
            </a:r>
            <a:r>
              <a:rPr lang="en-US" dirty="0" smtClean="0"/>
              <a:t> </a:t>
            </a:r>
            <a:r>
              <a:rPr lang="en-US" dirty="0" err="1" smtClean="0"/>
              <a:t>finns</a:t>
            </a:r>
            <a:r>
              <a:rPr lang="en-US" dirty="0" smtClean="0"/>
              <a:t> de </a:t>
            </a:r>
            <a:r>
              <a:rPr lang="en-US" dirty="0" err="1" smtClean="0"/>
              <a:t>som</a:t>
            </a:r>
            <a:r>
              <a:rPr lang="en-US" dirty="0" smtClean="0"/>
              <a:t> </a:t>
            </a:r>
            <a:r>
              <a:rPr lang="en-US" dirty="0" err="1" smtClean="0"/>
              <a:t>har</a:t>
            </a:r>
            <a:r>
              <a:rPr lang="en-US" dirty="0" smtClean="0"/>
              <a:t> </a:t>
            </a:r>
            <a:r>
              <a:rPr lang="en-US" dirty="0" err="1" smtClean="0"/>
              <a:t>båda</a:t>
            </a:r>
            <a:r>
              <a:rPr lang="en-US" dirty="0" smtClean="0"/>
              <a:t> </a:t>
            </a:r>
            <a:r>
              <a:rPr lang="en-US" dirty="0" err="1" smtClean="0"/>
              <a:t>felen</a:t>
            </a:r>
            <a:r>
              <a:rPr lang="en-US" dirty="0" smtClean="0"/>
              <a:t>.</a:t>
            </a:r>
            <a:endParaRPr lang="en-US" dirty="0"/>
          </a:p>
        </p:txBody>
      </p:sp>
      <p:pic>
        <p:nvPicPr>
          <p:cNvPr id="4" name="Content Placeholder 3" descr="order"/>
          <p:cNvPicPr>
            <a:picLocks noGrp="1"/>
          </p:cNvPicPr>
          <p:nvPr>
            <p:ph idx="1"/>
          </p:nvPr>
        </p:nvPicPr>
        <p:blipFill rotWithShape="1">
          <a:blip r:embed="rId2">
            <a:extLst>
              <a:ext uri="{28A0092B-C50C-407E-A947-70E740481C1C}">
                <a14:useLocalDpi xmlns:a14="http://schemas.microsoft.com/office/drawing/2010/main" val="0"/>
              </a:ext>
            </a:extLst>
          </a:blip>
          <a:srcRect l="3262" t="7762" r="5391" b="4336"/>
          <a:stretch/>
        </p:blipFill>
        <p:spPr bwMode="auto">
          <a:xfrm>
            <a:off x="2667491" y="2282825"/>
            <a:ext cx="6646001" cy="43513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765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 vi vet </a:t>
            </a:r>
            <a:r>
              <a:rPr lang="en-US" dirty="0" err="1" smtClean="0"/>
              <a:t>att</a:t>
            </a:r>
            <a:r>
              <a:rPr lang="en-US" dirty="0" smtClean="0"/>
              <a:t> </a:t>
            </a:r>
            <a:r>
              <a:rPr lang="en-US" dirty="0" err="1" smtClean="0"/>
              <a:t>chippet</a:t>
            </a:r>
            <a:r>
              <a:rPr lang="en-US" dirty="0" smtClean="0"/>
              <a:t> </a:t>
            </a:r>
            <a:r>
              <a:rPr lang="en-US" dirty="0" err="1" smtClean="0"/>
              <a:t>har</a:t>
            </a:r>
            <a:r>
              <a:rPr lang="en-US" dirty="0" smtClean="0"/>
              <a:t> </a:t>
            </a:r>
            <a:r>
              <a:rPr lang="en-US" dirty="0" err="1" smtClean="0"/>
              <a:t>minst</a:t>
            </a:r>
            <a:r>
              <a:rPr lang="en-US" dirty="0" smtClean="0"/>
              <a:t> </a:t>
            </a:r>
            <a:r>
              <a:rPr lang="en-US" dirty="0" err="1" smtClean="0"/>
              <a:t>ett</a:t>
            </a:r>
            <a:r>
              <a:rPr lang="en-US" dirty="0" smtClean="0"/>
              <a:t> </a:t>
            </a:r>
            <a:r>
              <a:rPr lang="en-US" dirty="0" err="1" smtClean="0"/>
              <a:t>fel</a:t>
            </a:r>
            <a:endParaRPr lang="en-US" dirty="0"/>
          </a:p>
        </p:txBody>
      </p:sp>
      <p:sp>
        <p:nvSpPr>
          <p:cNvPr id="3" name="Content Placeholder 2"/>
          <p:cNvSpPr>
            <a:spLocks noGrp="1"/>
          </p:cNvSpPr>
          <p:nvPr>
            <p:ph idx="1"/>
          </p:nvPr>
        </p:nvSpPr>
        <p:spPr/>
        <p:txBody>
          <a:bodyPr/>
          <a:lstStyle/>
          <a:p>
            <a:r>
              <a:rPr lang="en-US" dirty="0" err="1" smtClean="0"/>
              <a:t>Vilken</a:t>
            </a:r>
            <a:r>
              <a:rPr lang="en-US" dirty="0" smtClean="0"/>
              <a:t> </a:t>
            </a:r>
            <a:r>
              <a:rPr lang="en-US" dirty="0" err="1" smtClean="0"/>
              <a:t>deL</a:t>
            </a:r>
            <a:r>
              <a:rPr lang="en-US" dirty="0" smtClean="0"/>
              <a:t> </a:t>
            </a:r>
            <a:r>
              <a:rPr lang="en-US" dirty="0" err="1" smtClean="0"/>
              <a:t>av</a:t>
            </a:r>
            <a:r>
              <a:rPr lang="en-US" dirty="0" smtClean="0"/>
              <a:t> </a:t>
            </a:r>
            <a:r>
              <a:rPr lang="en-US" dirty="0" err="1" smtClean="0"/>
              <a:t>venndiagrammet</a:t>
            </a:r>
            <a:r>
              <a:rPr lang="en-US" dirty="0" smtClean="0"/>
              <a:t> </a:t>
            </a:r>
            <a:r>
              <a:rPr lang="en-US" dirty="0" err="1" smtClean="0"/>
              <a:t>är</a:t>
            </a:r>
            <a:r>
              <a:rPr lang="en-US" dirty="0" smtClean="0"/>
              <a:t> </a:t>
            </a:r>
            <a:r>
              <a:rPr lang="en-US" dirty="0" err="1" smtClean="0"/>
              <a:t>det</a:t>
            </a:r>
            <a:r>
              <a:rPr lang="en-US" dirty="0" smtClean="0"/>
              <a:t> man tar </a:t>
            </a:r>
            <a:r>
              <a:rPr lang="en-US" dirty="0" err="1" smtClean="0"/>
              <a:t>bort</a:t>
            </a:r>
            <a:r>
              <a:rPr lang="en-US" dirty="0" smtClean="0"/>
              <a:t> </a:t>
            </a:r>
            <a:r>
              <a:rPr lang="en-US" dirty="0" err="1" smtClean="0"/>
              <a:t>då</a:t>
            </a:r>
            <a:r>
              <a:rPr lang="en-US" dirty="0" smtClean="0"/>
              <a:t> </a:t>
            </a:r>
            <a:r>
              <a:rPr lang="en-US" dirty="0" err="1" smtClean="0"/>
              <a:t>när</a:t>
            </a:r>
            <a:r>
              <a:rPr lang="en-US" dirty="0" smtClean="0"/>
              <a:t> man </a:t>
            </a:r>
            <a:r>
              <a:rPr lang="en-US" dirty="0" err="1" smtClean="0"/>
              <a:t>ska</a:t>
            </a:r>
            <a:r>
              <a:rPr lang="en-US" dirty="0" smtClean="0"/>
              <a:t> </a:t>
            </a:r>
            <a:r>
              <a:rPr lang="en-US" dirty="0" err="1" smtClean="0"/>
              <a:t>räkna</a:t>
            </a:r>
            <a:r>
              <a:rPr lang="en-US" dirty="0" smtClean="0"/>
              <a:t> </a:t>
            </a:r>
            <a:r>
              <a:rPr lang="en-US" dirty="0" err="1" smtClean="0"/>
              <a:t>på</a:t>
            </a:r>
            <a:r>
              <a:rPr lang="en-US" dirty="0" smtClean="0"/>
              <a:t> den </a:t>
            </a:r>
            <a:r>
              <a:rPr lang="en-US" dirty="0" err="1" smtClean="0"/>
              <a:t>betingade</a:t>
            </a:r>
            <a:r>
              <a:rPr lang="en-US" dirty="0" smtClean="0"/>
              <a:t> </a:t>
            </a:r>
            <a:r>
              <a:rPr lang="en-US" dirty="0" err="1" smtClean="0"/>
              <a:t>sannolikheten</a:t>
            </a:r>
            <a:r>
              <a:rPr lang="en-US" dirty="0" smtClean="0"/>
              <a:t>.</a:t>
            </a:r>
          </a:p>
          <a:p>
            <a:endParaRPr lang="en-US" dirty="0"/>
          </a:p>
          <a:p>
            <a:r>
              <a:rPr lang="en-US" dirty="0" err="1" smtClean="0"/>
              <a:t>Räkna</a:t>
            </a:r>
            <a:r>
              <a:rPr lang="en-US" dirty="0" smtClean="0"/>
              <a:t> </a:t>
            </a:r>
            <a:r>
              <a:rPr lang="en-US" dirty="0" err="1" smtClean="0"/>
              <a:t>ut</a:t>
            </a:r>
            <a:r>
              <a:rPr lang="en-US" dirty="0" smtClean="0"/>
              <a:t> den </a:t>
            </a:r>
            <a:r>
              <a:rPr lang="en-US" dirty="0" err="1" smtClean="0"/>
              <a:t>betingada</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chippet</a:t>
            </a:r>
            <a:r>
              <a:rPr lang="en-US" dirty="0" smtClean="0"/>
              <a:t> </a:t>
            </a:r>
            <a:r>
              <a:rPr lang="en-US" dirty="0" err="1" smtClean="0"/>
              <a:t>har</a:t>
            </a:r>
            <a:r>
              <a:rPr lang="en-US" dirty="0" smtClean="0"/>
              <a:t> </a:t>
            </a:r>
            <a:r>
              <a:rPr lang="en-US" dirty="0" err="1" smtClean="0"/>
              <a:t>två</a:t>
            </a:r>
            <a:r>
              <a:rPr lang="en-US" dirty="0" smtClean="0"/>
              <a:t> </a:t>
            </a:r>
            <a:r>
              <a:rPr lang="en-US" dirty="0" err="1" smtClean="0"/>
              <a:t>fel</a:t>
            </a:r>
            <a:r>
              <a:rPr lang="en-US" dirty="0" smtClean="0"/>
              <a:t> </a:t>
            </a:r>
            <a:r>
              <a:rPr lang="en-US" dirty="0" err="1" smtClean="0"/>
              <a:t>givet</a:t>
            </a:r>
            <a:r>
              <a:rPr lang="en-US" dirty="0" smtClean="0"/>
              <a:t> </a:t>
            </a:r>
            <a:r>
              <a:rPr lang="en-US" dirty="0" err="1" smtClean="0"/>
              <a:t>att</a:t>
            </a:r>
            <a:r>
              <a:rPr lang="en-US" dirty="0" smtClean="0"/>
              <a:t> </a:t>
            </a:r>
            <a:r>
              <a:rPr lang="en-US" dirty="0" err="1" smtClean="0"/>
              <a:t>det</a:t>
            </a:r>
            <a:r>
              <a:rPr lang="en-US" dirty="0" smtClean="0"/>
              <a:t> </a:t>
            </a:r>
            <a:r>
              <a:rPr lang="en-US" dirty="0" err="1" smtClean="0"/>
              <a:t>har</a:t>
            </a:r>
            <a:r>
              <a:rPr lang="en-US" dirty="0" smtClean="0"/>
              <a:t> </a:t>
            </a:r>
            <a:r>
              <a:rPr lang="en-US" dirty="0" err="1" smtClean="0"/>
              <a:t>ett</a:t>
            </a:r>
            <a:r>
              <a:rPr lang="en-US" dirty="0" smtClean="0"/>
              <a:t> </a:t>
            </a:r>
            <a:r>
              <a:rPr lang="en-US" dirty="0" err="1" smtClean="0"/>
              <a:t>genom</a:t>
            </a:r>
            <a:r>
              <a:rPr lang="en-US" dirty="0" smtClean="0"/>
              <a:t> </a:t>
            </a:r>
            <a:r>
              <a:rPr lang="en-US" dirty="0" err="1" smtClean="0"/>
              <a:t>att</a:t>
            </a:r>
            <a:r>
              <a:rPr lang="en-US" dirty="0" smtClean="0"/>
              <a:t> </a:t>
            </a:r>
            <a:r>
              <a:rPr lang="en-US" dirty="0" err="1" smtClean="0"/>
              <a:t>använda</a:t>
            </a:r>
            <a:r>
              <a:rPr lang="en-US" dirty="0" smtClean="0"/>
              <a:t> </a:t>
            </a:r>
            <a:r>
              <a:rPr lang="en-US" dirty="0" err="1" smtClean="0"/>
              <a:t>venn</a:t>
            </a:r>
            <a:r>
              <a:rPr lang="en-US" dirty="0" smtClean="0"/>
              <a:t> </a:t>
            </a:r>
            <a:r>
              <a:rPr lang="en-US" dirty="0" err="1" smtClean="0"/>
              <a:t>diagrammet</a:t>
            </a:r>
            <a:r>
              <a:rPr lang="en-US" dirty="0" smtClean="0"/>
              <a:t>.</a:t>
            </a:r>
            <a:endParaRPr lang="en-US" dirty="0"/>
          </a:p>
        </p:txBody>
      </p:sp>
    </p:spTree>
    <p:extLst>
      <p:ext uri="{BB962C8B-B14F-4D97-AF65-F5344CB8AC3E}">
        <p14:creationId xmlns:p14="http://schemas.microsoft.com/office/powerpoint/2010/main" val="175759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Det</a:t>
            </a:r>
            <a:r>
              <a:rPr lang="en-US" dirty="0" smtClean="0"/>
              <a:t> </a:t>
            </a:r>
            <a:r>
              <a:rPr lang="en-US" dirty="0" err="1" smtClean="0"/>
              <a:t>var</a:t>
            </a:r>
            <a:r>
              <a:rPr lang="en-US" dirty="0" smtClean="0"/>
              <a:t> </a:t>
            </a:r>
            <a:r>
              <a:rPr lang="en-US" dirty="0" err="1" smtClean="0"/>
              <a:t>ju</a:t>
            </a:r>
            <a:r>
              <a:rPr lang="en-US" dirty="0" smtClean="0"/>
              <a:t> </a:t>
            </a:r>
            <a:r>
              <a:rPr lang="en-US" dirty="0" err="1" smtClean="0"/>
              <a:t>det</a:t>
            </a:r>
            <a:r>
              <a:rPr lang="en-US" dirty="0" smtClean="0"/>
              <a:t> </a:t>
            </a:r>
            <a:r>
              <a:rPr lang="en-US" dirty="0" err="1" smtClean="0"/>
              <a:t>här</a:t>
            </a:r>
            <a:r>
              <a:rPr lang="en-US" dirty="0" smtClean="0"/>
              <a:t> </a:t>
            </a:r>
            <a:r>
              <a:rPr lang="en-US" dirty="0" err="1" smtClean="0"/>
              <a:t>trädet</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descr="order"/>
          <p:cNvPicPr/>
          <p:nvPr/>
        </p:nvPicPr>
        <p:blipFill rotWithShape="1">
          <a:blip r:embed="rId2">
            <a:extLst>
              <a:ext uri="{28A0092B-C50C-407E-A947-70E740481C1C}">
                <a14:useLocalDpi xmlns:a14="http://schemas.microsoft.com/office/drawing/2010/main" val="0"/>
              </a:ext>
            </a:extLst>
          </a:blip>
          <a:srcRect l="2260" t="2973" r="1322" b="11545"/>
          <a:stretch/>
        </p:blipFill>
        <p:spPr bwMode="auto">
          <a:xfrm>
            <a:off x="2098431" y="2118335"/>
            <a:ext cx="6951785" cy="37659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68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558" t="20009" r="5928" b="29116"/>
          <a:stretch/>
        </p:blipFill>
        <p:spPr>
          <a:xfrm>
            <a:off x="422031" y="0"/>
            <a:ext cx="10672732" cy="6494586"/>
          </a:xfrm>
        </p:spPr>
      </p:pic>
    </p:spTree>
    <p:extLst>
      <p:ext uri="{BB962C8B-B14F-4D97-AF65-F5344CB8AC3E}">
        <p14:creationId xmlns:p14="http://schemas.microsoft.com/office/powerpoint/2010/main" val="155518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err="1" smtClean="0"/>
              <a:t>Chippet</a:t>
            </a:r>
            <a:r>
              <a:rPr lang="en-US" sz="2700" dirty="0" smtClean="0"/>
              <a:t> </a:t>
            </a:r>
            <a:r>
              <a:rPr lang="en-US" sz="2700" dirty="0" err="1" smtClean="0"/>
              <a:t>är</a:t>
            </a:r>
            <a:r>
              <a:rPr lang="en-US" sz="2700" dirty="0" smtClean="0"/>
              <a:t> </a:t>
            </a:r>
            <a:r>
              <a:rPr lang="en-US" sz="2700" dirty="0" err="1" smtClean="0"/>
              <a:t>felfritt</a:t>
            </a:r>
            <a:r>
              <a:rPr lang="en-US" sz="2700" dirty="0" smtClean="0"/>
              <a:t> </a:t>
            </a:r>
            <a:r>
              <a:rPr lang="en-US" sz="2700" dirty="0" err="1" smtClean="0"/>
              <a:t>då</a:t>
            </a:r>
            <a:r>
              <a:rPr lang="en-US" sz="2700" dirty="0" smtClean="0"/>
              <a:t> </a:t>
            </a:r>
            <a:r>
              <a:rPr lang="en-US" sz="2700" dirty="0" err="1" smtClean="0"/>
              <a:t>gäller</a:t>
            </a:r>
            <a:r>
              <a:rPr lang="en-US" sz="2700" dirty="0" smtClean="0"/>
              <a:t>    </a:t>
            </a:r>
            <a:r>
              <a:rPr lang="en-US" sz="2700" dirty="0" err="1" smtClean="0"/>
              <a:t>inteB</a:t>
            </a:r>
            <a:r>
              <a:rPr lang="en-US" sz="2700" dirty="0" smtClean="0"/>
              <a:t> </a:t>
            </a:r>
            <a:r>
              <a:rPr lang="en-US" sz="2700" dirty="0" err="1" smtClean="0"/>
              <a:t>och</a:t>
            </a:r>
            <a:r>
              <a:rPr lang="en-US" sz="2700" dirty="0" smtClean="0"/>
              <a:t> </a:t>
            </a:r>
            <a:r>
              <a:rPr lang="en-US" sz="2700" dirty="0" err="1" smtClean="0"/>
              <a:t>inteA</a:t>
            </a:r>
            <a:r>
              <a:rPr lang="en-US" sz="2700" dirty="0" smtClean="0"/>
              <a:t/>
            </a:r>
            <a:br>
              <a:rPr lang="en-US" sz="2700" dirty="0" smtClean="0"/>
            </a:br>
            <a:r>
              <a:rPr lang="en-US" sz="2700" dirty="0" err="1" smtClean="0"/>
              <a:t>då</a:t>
            </a:r>
            <a:r>
              <a:rPr lang="en-US" sz="2700" dirty="0" smtClean="0"/>
              <a:t> </a:t>
            </a:r>
            <a:r>
              <a:rPr lang="en-US" sz="2700" dirty="0" err="1" smtClean="0"/>
              <a:t>är</a:t>
            </a:r>
            <a:r>
              <a:rPr lang="en-US" sz="2700" dirty="0" smtClean="0"/>
              <a:t> </a:t>
            </a:r>
            <a:r>
              <a:rPr lang="en-US" sz="2700" dirty="0" err="1" smtClean="0"/>
              <a:t>det</a:t>
            </a:r>
            <a:r>
              <a:rPr lang="en-US" sz="2700" dirty="0" smtClean="0"/>
              <a:t> bara </a:t>
            </a:r>
            <a:r>
              <a:rPr lang="en-US" sz="2700" dirty="0" err="1" smtClean="0"/>
              <a:t>att</a:t>
            </a:r>
            <a:r>
              <a:rPr lang="en-US" sz="2700" dirty="0" smtClean="0"/>
              <a:t> </a:t>
            </a:r>
            <a:r>
              <a:rPr lang="en-US" sz="2700" dirty="0" err="1" smtClean="0"/>
              <a:t>multiplicera</a:t>
            </a:r>
            <a:r>
              <a:rPr lang="en-US" sz="2700" dirty="0" smtClean="0"/>
              <a:t> </a:t>
            </a:r>
            <a:r>
              <a:rPr lang="en-US" sz="2700" dirty="0" err="1" smtClean="0"/>
              <a:t>längs</a:t>
            </a:r>
            <a:r>
              <a:rPr lang="en-US" sz="2700" dirty="0" smtClean="0"/>
              <a:t> </a:t>
            </a:r>
            <a:r>
              <a:rPr lang="en-US" sz="2700" dirty="0" err="1" smtClean="0"/>
              <a:t>det</a:t>
            </a:r>
            <a:r>
              <a:rPr lang="en-US" sz="2700" dirty="0" smtClean="0"/>
              <a:t> </a:t>
            </a:r>
            <a:r>
              <a:rPr lang="en-US" sz="2700" dirty="0" err="1" smtClean="0"/>
              <a:t>högra</a:t>
            </a:r>
            <a:r>
              <a:rPr lang="en-US" sz="2700" dirty="0" smtClean="0"/>
              <a:t> </a:t>
            </a:r>
            <a:r>
              <a:rPr lang="en-US" sz="2700" dirty="0" err="1" smtClean="0"/>
              <a:t>benet</a:t>
            </a:r>
            <a:r>
              <a:rPr lang="en-US" sz="2700" dirty="0" smtClean="0"/>
              <a:t>. </a:t>
            </a:r>
            <a:br>
              <a:rPr lang="en-US" sz="2700" dirty="0" smtClean="0"/>
            </a:br>
            <a:r>
              <a:rPr lang="en-US" sz="2700" dirty="0" err="1" smtClean="0"/>
              <a:t>Det</a:t>
            </a:r>
            <a:r>
              <a:rPr lang="en-US" sz="2700" dirty="0" smtClean="0"/>
              <a:t> </a:t>
            </a:r>
            <a:r>
              <a:rPr lang="en-US" sz="2700" dirty="0" err="1" smtClean="0"/>
              <a:t>är</a:t>
            </a:r>
            <a:r>
              <a:rPr lang="en-US" sz="2700" dirty="0" smtClean="0"/>
              <a:t> bara </a:t>
            </a:r>
            <a:r>
              <a:rPr lang="en-US" sz="2700" dirty="0" err="1" smtClean="0"/>
              <a:t>längst</a:t>
            </a:r>
            <a:r>
              <a:rPr lang="en-US" sz="2700" dirty="0" smtClean="0"/>
              <a:t> </a:t>
            </a:r>
            <a:r>
              <a:rPr lang="en-US" sz="2700" dirty="0" err="1" smtClean="0"/>
              <a:t>ner</a:t>
            </a:r>
            <a:r>
              <a:rPr lang="en-US" sz="2700" dirty="0" smtClean="0"/>
              <a:t> till </a:t>
            </a:r>
            <a:r>
              <a:rPr lang="en-US" sz="2700" dirty="0" err="1" smtClean="0"/>
              <a:t>höger</a:t>
            </a:r>
            <a:r>
              <a:rPr lang="en-US" sz="2700" dirty="0" smtClean="0"/>
              <a:t> </a:t>
            </a:r>
            <a:r>
              <a:rPr lang="en-US" sz="2700" dirty="0" err="1" smtClean="0"/>
              <a:t>som</a:t>
            </a:r>
            <a:r>
              <a:rPr lang="en-US" sz="2700" dirty="0" smtClean="0"/>
              <a:t> </a:t>
            </a:r>
            <a:r>
              <a:rPr lang="en-US" sz="2700" dirty="0" err="1" smtClean="0"/>
              <a:t>inget</a:t>
            </a:r>
            <a:r>
              <a:rPr lang="en-US" sz="2700" dirty="0" smtClean="0"/>
              <a:t> </a:t>
            </a:r>
            <a:r>
              <a:rPr lang="en-US" sz="2700" dirty="0" err="1" smtClean="0"/>
              <a:t>fel</a:t>
            </a:r>
            <a:r>
              <a:rPr lang="en-US" sz="2700" dirty="0" smtClean="0"/>
              <a:t> </a:t>
            </a:r>
            <a:r>
              <a:rPr lang="en-US" sz="2700" dirty="0" err="1" smtClean="0"/>
              <a:t>finns</a:t>
            </a:r>
            <a:r>
              <a:rPr lang="en-US" sz="2700" dirty="0" smtClean="0"/>
              <a:t> </a:t>
            </a:r>
            <a:r>
              <a:rPr lang="en-US" sz="2700" dirty="0" err="1" smtClean="0"/>
              <a:t>och</a:t>
            </a:r>
            <a:r>
              <a:rPr lang="en-US" sz="2700" dirty="0" smtClean="0"/>
              <a:t> </a:t>
            </a:r>
            <a:r>
              <a:rPr lang="en-US" sz="2700" dirty="0" err="1" smtClean="0"/>
              <a:t>chippen</a:t>
            </a:r>
            <a:r>
              <a:rPr lang="en-US" sz="2700" dirty="0" smtClean="0"/>
              <a:t> </a:t>
            </a:r>
            <a:r>
              <a:rPr lang="en-US" sz="2700" dirty="0" err="1" smtClean="0"/>
              <a:t>är</a:t>
            </a:r>
            <a:r>
              <a:rPr lang="en-US" sz="2700" dirty="0" smtClean="0"/>
              <a:t> </a:t>
            </a:r>
            <a:r>
              <a:rPr lang="en-US" sz="2700" dirty="0" err="1" smtClean="0"/>
              <a:t>felfria</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descr="order"/>
          <p:cNvPicPr/>
          <p:nvPr/>
        </p:nvPicPr>
        <p:blipFill rotWithShape="1">
          <a:blip r:embed="rId2">
            <a:extLst>
              <a:ext uri="{28A0092B-C50C-407E-A947-70E740481C1C}">
                <a14:useLocalDpi xmlns:a14="http://schemas.microsoft.com/office/drawing/2010/main" val="0"/>
              </a:ext>
            </a:extLst>
          </a:blip>
          <a:srcRect l="2260" t="2973" r="1322" b="11545"/>
          <a:stretch/>
        </p:blipFill>
        <p:spPr bwMode="auto">
          <a:xfrm>
            <a:off x="2098431" y="2118335"/>
            <a:ext cx="6951785" cy="37659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75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Dvs </a:t>
                </a:r>
                <a:r>
                  <a:rPr lang="en-US" dirty="0" err="1" smtClean="0"/>
                  <a:t>sannolikheten</a:t>
                </a:r>
                <a:r>
                  <a:rPr lang="en-US" dirty="0" smtClean="0"/>
                  <a:t> </a:t>
                </a:r>
                <a:r>
                  <a:rPr lang="en-US" dirty="0" err="1" smtClean="0"/>
                  <a:t>för</a:t>
                </a:r>
                <a:r>
                  <a:rPr lang="en-US" dirty="0" smtClean="0"/>
                  <a:t> </a:t>
                </a:r>
                <a:r>
                  <a:rPr lang="en-US" dirty="0" err="1" smtClean="0"/>
                  <a:t>att</a:t>
                </a:r>
                <a:r>
                  <a:rPr lang="en-US" dirty="0" smtClean="0"/>
                  <a:t> </a:t>
                </a:r>
                <a:r>
                  <a:rPr lang="en-US" dirty="0" err="1" smtClean="0"/>
                  <a:t>chippet</a:t>
                </a:r>
                <a:r>
                  <a:rPr lang="en-US" dirty="0" smtClean="0"/>
                  <a:t> </a:t>
                </a:r>
                <a:r>
                  <a:rPr lang="en-US" dirty="0" err="1" smtClean="0"/>
                  <a:t>är</a:t>
                </a:r>
                <a:r>
                  <a:rPr lang="en-US" dirty="0" smtClean="0"/>
                  <a:t> </a:t>
                </a:r>
                <a:r>
                  <a:rPr lang="en-US" dirty="0" err="1" smtClean="0"/>
                  <a:t>felfritt</a:t>
                </a:r>
                <a:r>
                  <a:rPr lang="en-US" dirty="0" smtClean="0"/>
                  <a:t> </a:t>
                </a:r>
                <a:r>
                  <a:rPr lang="en-US" dirty="0" err="1" smtClean="0"/>
                  <a:t>ges</a:t>
                </a:r>
                <a:r>
                  <a:rPr lang="en-US" dirty="0" smtClean="0"/>
                  <a:t> </a:t>
                </a:r>
                <a:r>
                  <a:rPr lang="en-US" dirty="0" err="1" smtClean="0"/>
                  <a:t>genom</a:t>
                </a:r>
                <a:endParaRPr lang="en-US" dirty="0" smtClean="0"/>
              </a:p>
              <a:p>
                <a:endParaRPr lang="en-US" dirty="0"/>
              </a:p>
              <a:p>
                <a14:m>
                  <m:oMath xmlns:m="http://schemas.openxmlformats.org/officeDocument/2006/math">
                    <m:r>
                      <a:rPr lang="sv-SE" b="0" i="1" smtClean="0">
                        <a:latin typeface="Cambria Math" charset="0"/>
                      </a:rPr>
                      <m:t>𝑃</m:t>
                    </m:r>
                    <m:d>
                      <m:dPr>
                        <m:ctrlPr>
                          <a:rPr lang="sv-SE" b="0" i="1" smtClean="0">
                            <a:latin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𝐵</m:t>
                        </m:r>
                      </m:e>
                    </m:d>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𝑃</m:t>
                    </m:r>
                    <m:d>
                      <m:dPr>
                        <m:ctrlPr>
                          <a:rPr lang="sv-SE" b="0" i="1" smtClean="0">
                            <a:latin typeface="Cambria Math" charset="0"/>
                            <a:ea typeface="Cambria Math" charset="0"/>
                            <a:cs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e>
                    </m:d>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𝑃</m:t>
                    </m:r>
                    <m:d>
                      <m:dPr>
                        <m:ctrlPr>
                          <a:rPr lang="sv-SE" b="0" i="1" smtClean="0">
                            <a:latin typeface="Cambria Math" charset="0"/>
                            <a:ea typeface="Cambria Math" charset="0"/>
                            <a:cs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𝐵</m:t>
                        </m:r>
                      </m:e>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e>
                    </m:d>
                  </m:oMath>
                </a14:m>
                <a:endParaRPr lang="sv-SE" b="0" dirty="0" smtClean="0">
                  <a:ea typeface="Cambria Math" charset="0"/>
                  <a:cs typeface="Cambria Math" charset="0"/>
                </a:endParaRPr>
              </a:p>
              <a:p>
                <a:endParaRPr lang="en-US" dirty="0" smtClean="0"/>
              </a:p>
              <a:p>
                <a:r>
                  <a:rPr lang="en-US" dirty="0" err="1" smtClean="0"/>
                  <a:t>Eftersom</a:t>
                </a:r>
                <a:r>
                  <a:rPr lang="en-US" dirty="0" smtClean="0"/>
                  <a:t> A </a:t>
                </a:r>
                <a:r>
                  <a:rPr lang="en-US" dirty="0" err="1" smtClean="0"/>
                  <a:t>och</a:t>
                </a:r>
                <a:r>
                  <a:rPr lang="en-US" dirty="0" smtClean="0"/>
                  <a:t> B </a:t>
                </a:r>
                <a:r>
                  <a:rPr lang="en-US" dirty="0" err="1" smtClean="0"/>
                  <a:t>är</a:t>
                </a:r>
                <a:r>
                  <a:rPr lang="en-US" dirty="0" smtClean="0"/>
                  <a:t> </a:t>
                </a:r>
                <a:r>
                  <a:rPr lang="en-US" dirty="0" err="1" smtClean="0"/>
                  <a:t>oberoende</a:t>
                </a:r>
                <a:r>
                  <a:rPr lang="en-US" dirty="0" smtClean="0"/>
                  <a:t> </a:t>
                </a:r>
                <a:r>
                  <a:rPr lang="en-US" dirty="0" err="1" smtClean="0"/>
                  <a:t>så</a:t>
                </a:r>
                <a:r>
                  <a:rPr lang="en-US" dirty="0" smtClean="0"/>
                  <a:t> </a:t>
                </a:r>
                <a:r>
                  <a:rPr lang="en-US" dirty="0" err="1" smtClean="0"/>
                  <a:t>gäller</a:t>
                </a:r>
                <a:r>
                  <a:rPr lang="en-US" dirty="0" smtClean="0"/>
                  <a:t> </a:t>
                </a:r>
                <a14:m>
                  <m:oMath xmlns:m="http://schemas.openxmlformats.org/officeDocument/2006/math">
                    <m:r>
                      <a:rPr lang="sv-SE" b="0" i="1" smtClean="0">
                        <a:latin typeface="Cambria Math" charset="0"/>
                        <a:ea typeface="Cambria Math" charset="0"/>
                        <a:cs typeface="Cambria Math" charset="0"/>
                      </a:rPr>
                      <m:t>𝑃</m:t>
                    </m:r>
                    <m:d>
                      <m:dPr>
                        <m:ctrlPr>
                          <a:rPr lang="sv-SE" b="0" i="1" smtClean="0">
                            <a:latin typeface="Cambria Math" charset="0"/>
                            <a:ea typeface="Cambria Math" charset="0"/>
                            <a:cs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𝐵</m:t>
                        </m:r>
                      </m:e>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e>
                    </m:d>
                  </m:oMath>
                </a14:m>
                <a:r>
                  <a:rPr lang="en-US" dirty="0" smtClean="0"/>
                  <a:t>= </a:t>
                </a:r>
                <a14:m>
                  <m:oMath xmlns:m="http://schemas.openxmlformats.org/officeDocument/2006/math">
                    <m:r>
                      <a:rPr lang="sv-SE" b="0" i="1" smtClean="0">
                        <a:latin typeface="Cambria Math" charset="0"/>
                      </a:rPr>
                      <m:t>𝑃</m:t>
                    </m:r>
                    <m:r>
                      <a:rPr lang="sv-SE" b="0" i="1" smtClean="0">
                        <a:latin typeface="Cambria Math" charset="0"/>
                      </a:rPr>
                      <m:t>(¬</m:t>
                    </m:r>
                    <m:r>
                      <a:rPr lang="sv-SE" b="0" i="1" smtClean="0">
                        <a:latin typeface="Cambria Math" charset="0"/>
                        <a:ea typeface="Cambria Math" charset="0"/>
                        <a:cs typeface="Cambria Math" charset="0"/>
                      </a:rPr>
                      <m:t>𝐵</m:t>
                    </m:r>
                    <m:r>
                      <a:rPr lang="sv-SE" b="0" i="1" smtClean="0">
                        <a:latin typeface="Cambria Math" charset="0"/>
                        <a:ea typeface="Cambria Math" charset="0"/>
                        <a:cs typeface="Cambria Math" charset="0"/>
                      </a:rPr>
                      <m:t>)</m:t>
                    </m:r>
                  </m:oMath>
                </a14:m>
                <a:endParaRPr lang="en-US" dirty="0" smtClean="0"/>
              </a:p>
              <a:p>
                <a:r>
                  <a:rPr lang="en-US" dirty="0" err="1" smtClean="0"/>
                  <a:t>Så</a:t>
                </a:r>
                <a:r>
                  <a:rPr lang="en-US" dirty="0" smtClean="0"/>
                  <a:t> </a:t>
                </a:r>
                <a:r>
                  <a:rPr lang="en-US" dirty="0" err="1" smtClean="0"/>
                  <a:t>formeln</a:t>
                </a:r>
                <a:r>
                  <a:rPr lang="en-US" dirty="0" smtClean="0"/>
                  <a:t> vi </a:t>
                </a:r>
                <a:r>
                  <a:rPr lang="en-US" dirty="0" err="1" smtClean="0"/>
                  <a:t>ska</a:t>
                </a:r>
                <a:r>
                  <a:rPr lang="en-US" dirty="0" smtClean="0"/>
                  <a:t> </a:t>
                </a:r>
                <a:r>
                  <a:rPr lang="en-US" dirty="0" err="1" smtClean="0"/>
                  <a:t>använda</a:t>
                </a:r>
                <a:r>
                  <a:rPr lang="en-US" dirty="0" smtClean="0"/>
                  <a:t> </a:t>
                </a:r>
                <a:r>
                  <a:rPr lang="en-US" dirty="0" err="1" smtClean="0"/>
                  <a:t>blir</a:t>
                </a:r>
                <a:r>
                  <a:rPr lang="en-US" dirty="0" smtClean="0"/>
                  <a:t> vid </a:t>
                </a:r>
                <a:r>
                  <a:rPr lang="en-US" dirty="0" err="1" smtClean="0"/>
                  <a:t>obereoende</a:t>
                </a:r>
                <a:r>
                  <a:rPr lang="en-US" dirty="0" smtClean="0"/>
                  <a:t>:</a:t>
                </a:r>
              </a:p>
              <a:p>
                <a:endParaRPr lang="en-US" dirty="0"/>
              </a:p>
              <a:p>
                <a14:m>
                  <m:oMath xmlns:m="http://schemas.openxmlformats.org/officeDocument/2006/math">
                    <m:r>
                      <a:rPr lang="sv-SE" b="0" i="1" smtClean="0">
                        <a:latin typeface="Cambria Math" charset="0"/>
                      </a:rPr>
                      <m:t>𝑃</m:t>
                    </m:r>
                    <m:d>
                      <m:dPr>
                        <m:ctrlPr>
                          <a:rPr lang="sv-SE" b="0" i="1" smtClean="0">
                            <a:latin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𝐵</m:t>
                        </m:r>
                      </m:e>
                    </m:d>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𝑃</m:t>
                    </m:r>
                    <m:d>
                      <m:dPr>
                        <m:ctrlPr>
                          <a:rPr lang="sv-SE" b="0" i="1" smtClean="0">
                            <a:latin typeface="Cambria Math" charset="0"/>
                            <a:ea typeface="Cambria Math" charset="0"/>
                            <a:cs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e>
                    </m:d>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𝑃</m:t>
                    </m:r>
                    <m:d>
                      <m:dPr>
                        <m:ctrlPr>
                          <a:rPr lang="sv-SE" b="0" i="1" smtClean="0">
                            <a:latin typeface="Cambria Math" charset="0"/>
                            <a:ea typeface="Cambria Math" charset="0"/>
                            <a:cs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𝐵</m:t>
                        </m:r>
                      </m:e>
                    </m:d>
                    <m:r>
                      <a:rPr lang="sv-SE" b="0" i="1" smtClean="0">
                        <a:latin typeface="Cambria Math" charset="0"/>
                        <a:ea typeface="Cambria Math" charset="0"/>
                        <a:cs typeface="Cambria Math" charset="0"/>
                      </a:rPr>
                      <m:t>                               </m:t>
                    </m:r>
                  </m:oMath>
                </a14:m>
                <a:endParaRPr lang="sv-SE" b="0" i="1" dirty="0" smtClean="0">
                  <a:latin typeface="Cambria Math" charset="0"/>
                  <a:ea typeface="Cambria Math" charset="0"/>
                  <a:cs typeface="Cambria Math" charset="0"/>
                </a:endParaRPr>
              </a:p>
              <a:p>
                <a:r>
                  <a:rPr lang="sv-SE" b="0" dirty="0" smtClean="0">
                    <a:ea typeface="Cambria Math" charset="0"/>
                    <a:cs typeface="Cambria Math" charset="0"/>
                  </a:rPr>
                  <a:t>P(</a:t>
                </a:r>
                <a14:m>
                  <m:oMath xmlns:m="http://schemas.openxmlformats.org/officeDocument/2006/math">
                    <m:r>
                      <a:rPr lang="sv-SE" b="0" i="1" smtClean="0">
                        <a:latin typeface="Cambria Math" charset="0"/>
                        <a:ea typeface="Cambria Math" charset="0"/>
                        <a:cs typeface="Cambria Math" charset="0"/>
                      </a:rPr>
                      <m:t>𝐴</m:t>
                    </m:r>
                    <m:r>
                      <a:rPr lang="sv-SE" b="0" i="1" smtClean="0">
                        <a:latin typeface="Cambria Math" charset="0"/>
                        <a:ea typeface="Cambria Math" charset="0"/>
                        <a:cs typeface="Cambria Math" charset="0"/>
                      </a:rPr>
                      <m:t>)=0.02→</m:t>
                    </m:r>
                    <m:r>
                      <a:rPr lang="sv-SE" b="0" i="1" smtClean="0">
                        <a:latin typeface="Cambria Math" charset="0"/>
                        <a:ea typeface="Cambria Math" charset="0"/>
                        <a:cs typeface="Cambria Math" charset="0"/>
                      </a:rPr>
                      <m:t>𝑃</m:t>
                    </m:r>
                    <m:d>
                      <m:dPr>
                        <m:ctrlPr>
                          <a:rPr lang="sv-SE" b="0" i="1" smtClean="0">
                            <a:latin typeface="Cambria Math" charset="0"/>
                            <a:ea typeface="Cambria Math" charset="0"/>
                            <a:cs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e>
                    </m:d>
                    <m:r>
                      <a:rPr lang="sv-SE" b="0" i="1" smtClean="0">
                        <a:latin typeface="Cambria Math" charset="0"/>
                        <a:ea typeface="Cambria Math" charset="0"/>
                        <a:cs typeface="Cambria Math" charset="0"/>
                      </a:rPr>
                      <m:t>=1−</m:t>
                    </m:r>
                    <m:r>
                      <a:rPr lang="sv-SE" b="0" i="1" smtClean="0">
                        <a:latin typeface="Cambria Math" charset="0"/>
                        <a:ea typeface="Cambria Math" charset="0"/>
                        <a:cs typeface="Cambria Math" charset="0"/>
                      </a:rPr>
                      <m:t>𝑃</m:t>
                    </m:r>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𝐴</m:t>
                    </m:r>
                    <m:r>
                      <a:rPr lang="sv-SE" b="0" i="0" smtClean="0">
                        <a:latin typeface="Cambria Math" charset="0"/>
                        <a:ea typeface="Cambria Math" charset="0"/>
                        <a:cs typeface="Cambria Math" charset="0"/>
                      </a:rPr>
                      <m:t>)</m:t>
                    </m:r>
                  </m:oMath>
                </a14:m>
                <a:r>
                  <a:rPr lang="en-US" dirty="0" smtClean="0"/>
                  <a:t>      </a:t>
                </a:r>
              </a:p>
              <a:p>
                <a:r>
                  <a:rPr lang="en-US" dirty="0" smtClean="0"/>
                  <a:t>P(B)=0.01 </a:t>
                </a:r>
                <a:r>
                  <a:rPr lang="en-US" dirty="0" err="1" smtClean="0"/>
                  <a:t>så</a:t>
                </a:r>
                <a:r>
                  <a:rPr lang="en-US" dirty="0" smtClean="0"/>
                  <a:t> </a:t>
                </a:r>
                <a:r>
                  <a:rPr lang="en-US" dirty="0" err="1" smtClean="0"/>
                  <a:t>vad</a:t>
                </a:r>
                <a:r>
                  <a:rPr lang="en-US" dirty="0" smtClean="0"/>
                  <a:t> </a:t>
                </a:r>
                <a:r>
                  <a:rPr lang="en-US" dirty="0" err="1" smtClean="0"/>
                  <a:t>blir</a:t>
                </a:r>
                <a:r>
                  <a:rPr lang="en-US" dirty="0" smtClean="0"/>
                  <a:t>  </a:t>
                </a:r>
                <a14:m>
                  <m:oMath xmlns:m="http://schemas.openxmlformats.org/officeDocument/2006/math">
                    <m:r>
                      <a:rPr lang="sv-SE" b="0" i="1" smtClean="0">
                        <a:latin typeface="Cambria Math" charset="0"/>
                        <a:ea typeface="Cambria Math" charset="0"/>
                        <a:cs typeface="Cambria Math" charset="0"/>
                      </a:rPr>
                      <m:t>𝑃</m:t>
                    </m:r>
                    <m:d>
                      <m:dPr>
                        <m:ctrlPr>
                          <a:rPr lang="sv-SE" b="0" i="1" smtClean="0">
                            <a:latin typeface="Cambria Math" charset="0"/>
                            <a:ea typeface="Cambria Math" charset="0"/>
                            <a:cs typeface="Cambria Math" charset="0"/>
                          </a:rPr>
                        </m:ctrlPr>
                      </m:dPr>
                      <m:e>
                        <m:r>
                          <a:rPr lang="sv-SE" b="0" i="1" smtClean="0">
                            <a:latin typeface="Cambria Math" charset="0"/>
                            <a:ea typeface="Cambria Math" charset="0"/>
                            <a:cs typeface="Cambria Math" charset="0"/>
                          </a:rPr>
                          <m:t>¬</m:t>
                        </m:r>
                        <m:r>
                          <a:rPr lang="sv-SE" b="0" i="1" smtClean="0">
                            <a:latin typeface="Cambria Math" charset="0"/>
                            <a:ea typeface="Cambria Math" charset="0"/>
                            <a:cs typeface="Cambria Math" charset="0"/>
                          </a:rPr>
                          <m:t>𝐵</m:t>
                        </m:r>
                      </m:e>
                    </m:d>
                    <m:r>
                      <a:rPr lang="sv-SE" b="0" i="1" smtClean="0">
                        <a:latin typeface="Cambria Math" charset="0"/>
                        <a:ea typeface="Cambria Math" charset="0"/>
                        <a:cs typeface="Cambria Math"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170441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Uppgift</a:t>
            </a:r>
            <a:r>
              <a:rPr lang="en-US" dirty="0" smtClean="0"/>
              <a:t> 1 </a:t>
            </a:r>
            <a:endParaRPr lang="en-US" dirty="0"/>
          </a:p>
        </p:txBody>
      </p:sp>
      <p:sp>
        <p:nvSpPr>
          <p:cNvPr id="3" name="Content Placeholder 2"/>
          <p:cNvSpPr>
            <a:spLocks noGrp="1"/>
          </p:cNvSpPr>
          <p:nvPr>
            <p:ph idx="1"/>
          </p:nvPr>
        </p:nvSpPr>
        <p:spPr/>
        <p:txBody>
          <a:bodyPr/>
          <a:lstStyle/>
          <a:p>
            <a:r>
              <a:rPr lang="en-US" dirty="0" err="1" smtClean="0"/>
              <a:t>Beräkna</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chippet</a:t>
            </a:r>
            <a:r>
              <a:rPr lang="en-US" dirty="0" smtClean="0"/>
              <a:t> </a:t>
            </a:r>
            <a:r>
              <a:rPr lang="en-US" dirty="0" err="1" smtClean="0"/>
              <a:t>är</a:t>
            </a:r>
            <a:r>
              <a:rPr lang="en-US" dirty="0" smtClean="0"/>
              <a:t> </a:t>
            </a:r>
            <a:r>
              <a:rPr lang="en-US" dirty="0" err="1" smtClean="0"/>
              <a:t>felfritt</a:t>
            </a:r>
            <a:r>
              <a:rPr lang="en-US" dirty="0" smtClean="0"/>
              <a:t>.</a:t>
            </a:r>
            <a:endParaRPr lang="en-US" dirty="0"/>
          </a:p>
        </p:txBody>
      </p:sp>
    </p:spTree>
    <p:extLst>
      <p:ext uri="{BB962C8B-B14F-4D97-AF65-F5344CB8AC3E}">
        <p14:creationId xmlns:p14="http://schemas.microsoft.com/office/powerpoint/2010/main" val="82641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 </a:t>
            </a:r>
            <a:r>
              <a:rPr lang="en-US" dirty="0" err="1" smtClean="0"/>
              <a:t>kan</a:t>
            </a:r>
            <a:r>
              <a:rPr lang="en-US" dirty="0" smtClean="0"/>
              <a:t> vi </a:t>
            </a:r>
            <a:r>
              <a:rPr lang="en-US" dirty="0" err="1" smtClean="0"/>
              <a:t>översätta</a:t>
            </a:r>
            <a:r>
              <a:rPr lang="en-US" dirty="0" smtClean="0"/>
              <a:t> </a:t>
            </a:r>
            <a:r>
              <a:rPr lang="en-US" dirty="0" err="1" smtClean="0"/>
              <a:t>detta</a:t>
            </a:r>
            <a:r>
              <a:rPr lang="en-US" dirty="0" smtClean="0"/>
              <a:t> till two way tables.</a:t>
            </a:r>
            <a:br>
              <a:rPr lang="en-US" dirty="0" smtClean="0"/>
            </a:br>
            <a:r>
              <a:rPr lang="en-US" dirty="0" smtClean="0"/>
              <a:t>Jag </a:t>
            </a:r>
            <a:r>
              <a:rPr lang="en-US" dirty="0" err="1" smtClean="0"/>
              <a:t>väljer</a:t>
            </a:r>
            <a:r>
              <a:rPr lang="en-US" dirty="0" smtClean="0"/>
              <a:t> </a:t>
            </a:r>
            <a:r>
              <a:rPr lang="en-US" dirty="0" smtClean="0"/>
              <a:t>10 </a:t>
            </a:r>
            <a:r>
              <a:rPr lang="en-US" dirty="0" smtClean="0"/>
              <a:t>000 </a:t>
            </a:r>
            <a:r>
              <a:rPr lang="en-US" dirty="0" err="1" smtClean="0"/>
              <a:t>som</a:t>
            </a:r>
            <a:r>
              <a:rPr lang="en-US" dirty="0" smtClean="0"/>
              <a:t> </a:t>
            </a:r>
            <a:r>
              <a:rPr lang="en-US" dirty="0" err="1" smtClean="0"/>
              <a:t>det</a:t>
            </a:r>
            <a:r>
              <a:rPr lang="en-US" dirty="0" smtClean="0"/>
              <a:t> </a:t>
            </a:r>
            <a:r>
              <a:rPr lang="en-US" dirty="0" err="1" smtClean="0"/>
              <a:t>totala</a:t>
            </a:r>
            <a:r>
              <a:rPr lang="en-US" dirty="0" smtClean="0"/>
              <a:t> </a:t>
            </a:r>
            <a:r>
              <a:rPr lang="en-US" dirty="0" err="1" smtClean="0"/>
              <a:t>antalet</a:t>
            </a:r>
            <a:r>
              <a:rPr lang="en-US" dirty="0" smtClean="0"/>
              <a:t> chip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5738180"/>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endParaRPr lang="en-US" dirty="0"/>
                    </a:p>
                  </a:txBody>
                  <a:tcPr/>
                </a:tc>
                <a:tc>
                  <a:txBody>
                    <a:bodyPr/>
                    <a:lstStyle/>
                    <a:p>
                      <a:r>
                        <a:rPr lang="en-US" dirty="0" err="1" smtClean="0"/>
                        <a:t>Fel</a:t>
                      </a:r>
                      <a:r>
                        <a:rPr lang="en-US" dirty="0" smtClean="0"/>
                        <a:t> A</a:t>
                      </a:r>
                      <a:endParaRPr lang="en-US" dirty="0"/>
                    </a:p>
                  </a:txBody>
                  <a:tcPr/>
                </a:tc>
                <a:tc>
                  <a:txBody>
                    <a:bodyPr/>
                    <a:lstStyle/>
                    <a:p>
                      <a:r>
                        <a:rPr lang="en-US" dirty="0" err="1" smtClean="0"/>
                        <a:t>Inte</a:t>
                      </a:r>
                      <a:r>
                        <a:rPr lang="en-US" dirty="0" smtClean="0"/>
                        <a:t> </a:t>
                      </a:r>
                      <a:r>
                        <a:rPr lang="en-US" dirty="0" err="1" smtClean="0"/>
                        <a:t>fel</a:t>
                      </a:r>
                      <a:r>
                        <a:rPr lang="en-US" dirty="0" smtClean="0"/>
                        <a:t> A</a:t>
                      </a:r>
                      <a:endParaRPr lang="en-US" dirty="0"/>
                    </a:p>
                  </a:txBody>
                  <a:tcPr/>
                </a:tc>
                <a:tc>
                  <a:txBody>
                    <a:bodyPr/>
                    <a:lstStyle/>
                    <a:p>
                      <a:r>
                        <a:rPr lang="en-US" dirty="0" err="1" smtClean="0"/>
                        <a:t>totalt</a:t>
                      </a:r>
                      <a:endParaRPr lang="en-US" dirty="0"/>
                    </a:p>
                  </a:txBody>
                  <a:tcPr/>
                </a:tc>
              </a:tr>
              <a:tr h="370840">
                <a:tc>
                  <a:txBody>
                    <a:bodyPr/>
                    <a:lstStyle/>
                    <a:p>
                      <a:r>
                        <a:rPr lang="en-US" dirty="0" err="1" smtClean="0"/>
                        <a:t>Fel</a:t>
                      </a:r>
                      <a:r>
                        <a:rPr lang="en-US" dirty="0" smtClean="0"/>
                        <a:t> B</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100</a:t>
                      </a:r>
                      <a:endParaRPr lang="en-US" dirty="0"/>
                    </a:p>
                  </a:txBody>
                  <a:tcPr/>
                </a:tc>
              </a:tr>
              <a:tr h="370840">
                <a:tc>
                  <a:txBody>
                    <a:bodyPr/>
                    <a:lstStyle/>
                    <a:p>
                      <a:r>
                        <a:rPr lang="en-US" dirty="0" err="1" smtClean="0"/>
                        <a:t>Inte</a:t>
                      </a:r>
                      <a:r>
                        <a:rPr lang="en-US" dirty="0" smtClean="0"/>
                        <a:t> </a:t>
                      </a:r>
                      <a:r>
                        <a:rPr lang="en-US" dirty="0" err="1" smtClean="0"/>
                        <a:t>Fel</a:t>
                      </a:r>
                      <a:r>
                        <a:rPr lang="en-US" dirty="0" smtClean="0"/>
                        <a:t> B</a:t>
                      </a:r>
                      <a:endParaRPr lang="en-US" dirty="0"/>
                    </a:p>
                  </a:txBody>
                  <a:tcPr/>
                </a:tc>
                <a:tc>
                  <a:txBody>
                    <a:bodyPr/>
                    <a:lstStyle/>
                    <a:p>
                      <a:endParaRPr lang="en-US" dirty="0"/>
                    </a:p>
                  </a:txBody>
                  <a:tcPr/>
                </a:tc>
                <a:tc>
                  <a:txBody>
                    <a:bodyPr/>
                    <a:lstStyle/>
                    <a:p>
                      <a:r>
                        <a:rPr lang="en-US" dirty="0" smtClean="0"/>
                        <a:t>9702 (</a:t>
                      </a:r>
                      <a:r>
                        <a:rPr lang="en-US" dirty="0" err="1" smtClean="0"/>
                        <a:t>dessa</a:t>
                      </a:r>
                      <a:r>
                        <a:rPr lang="en-US" dirty="0" smtClean="0"/>
                        <a:t> </a:t>
                      </a:r>
                      <a:r>
                        <a:rPr lang="en-US" dirty="0" err="1" smtClean="0"/>
                        <a:t>är</a:t>
                      </a:r>
                      <a:r>
                        <a:rPr lang="en-US" dirty="0" smtClean="0"/>
                        <a:t> de </a:t>
                      </a:r>
                      <a:r>
                        <a:rPr lang="en-US" dirty="0" err="1" smtClean="0"/>
                        <a:t>helt</a:t>
                      </a:r>
                      <a:r>
                        <a:rPr lang="en-US" dirty="0" smtClean="0"/>
                        <a:t> </a:t>
                      </a:r>
                      <a:r>
                        <a:rPr lang="en-US" dirty="0" err="1" smtClean="0"/>
                        <a:t>felfria</a:t>
                      </a:r>
                      <a:r>
                        <a:rPr lang="en-US" dirty="0" smtClean="0"/>
                        <a:t>)</a:t>
                      </a:r>
                      <a:endParaRPr lang="en-US" dirty="0"/>
                    </a:p>
                  </a:txBody>
                  <a:tcPr/>
                </a:tc>
                <a:tc>
                  <a:txBody>
                    <a:bodyPr/>
                    <a:lstStyle/>
                    <a:p>
                      <a:endParaRPr lang="en-US" dirty="0"/>
                    </a:p>
                  </a:txBody>
                  <a:tcPr/>
                </a:tc>
              </a:tr>
              <a:tr h="370840">
                <a:tc>
                  <a:txBody>
                    <a:bodyPr/>
                    <a:lstStyle/>
                    <a:p>
                      <a:r>
                        <a:rPr lang="en-US" dirty="0" err="1" smtClean="0"/>
                        <a:t>totalt</a:t>
                      </a:r>
                      <a:endParaRPr lang="en-US" dirty="0"/>
                    </a:p>
                  </a:txBody>
                  <a:tcPr/>
                </a:tc>
                <a:tc>
                  <a:txBody>
                    <a:bodyPr/>
                    <a:lstStyle/>
                    <a:p>
                      <a:r>
                        <a:rPr lang="en-US" dirty="0" smtClean="0"/>
                        <a:t>200</a:t>
                      </a:r>
                      <a:endParaRPr lang="en-US" dirty="0"/>
                    </a:p>
                  </a:txBody>
                  <a:tcPr/>
                </a:tc>
                <a:tc>
                  <a:txBody>
                    <a:bodyPr/>
                    <a:lstStyle/>
                    <a:p>
                      <a:endParaRPr lang="en-US" dirty="0"/>
                    </a:p>
                  </a:txBody>
                  <a:tcPr/>
                </a:tc>
                <a:tc>
                  <a:txBody>
                    <a:bodyPr/>
                    <a:lstStyle/>
                    <a:p>
                      <a:r>
                        <a:rPr lang="en-US" dirty="0" smtClean="0"/>
                        <a:t>100 </a:t>
                      </a:r>
                      <a:r>
                        <a:rPr lang="en-US" dirty="0" smtClean="0"/>
                        <a:t>00</a:t>
                      </a:r>
                      <a:endParaRPr lang="en-US" dirty="0"/>
                    </a:p>
                  </a:txBody>
                  <a:tcPr/>
                </a:tc>
              </a:tr>
            </a:tbl>
          </a:graphicData>
        </a:graphic>
      </p:graphicFrame>
    </p:spTree>
    <p:extLst>
      <p:ext uri="{BB962C8B-B14F-4D97-AF65-F5344CB8AC3E}">
        <p14:creationId xmlns:p14="http://schemas.microsoft.com/office/powerpoint/2010/main" val="167242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Uppgift</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Fyll</a:t>
            </a:r>
            <a:r>
              <a:rPr lang="en-US" dirty="0" smtClean="0"/>
              <a:t> </a:t>
            </a:r>
            <a:r>
              <a:rPr lang="en-US" dirty="0" err="1" smtClean="0"/>
              <a:t>i</a:t>
            </a:r>
            <a:r>
              <a:rPr lang="en-US" dirty="0" smtClean="0"/>
              <a:t> two way </a:t>
            </a:r>
            <a:r>
              <a:rPr lang="en-US" dirty="0" err="1" smtClean="0"/>
              <a:t>tabellen</a:t>
            </a:r>
            <a:r>
              <a:rPr lang="en-US" dirty="0" smtClean="0"/>
              <a:t>. </a:t>
            </a:r>
            <a:endParaRPr lang="en-US" dirty="0"/>
          </a:p>
        </p:txBody>
      </p:sp>
    </p:spTree>
    <p:extLst>
      <p:ext uri="{BB962C8B-B14F-4D97-AF65-F5344CB8AC3E}">
        <p14:creationId xmlns:p14="http://schemas.microsoft.com/office/powerpoint/2010/main" val="43911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 </a:t>
            </a:r>
            <a:r>
              <a:rPr lang="en-US" dirty="0" err="1" smtClean="0"/>
              <a:t>var</a:t>
            </a:r>
            <a:r>
              <a:rPr lang="en-US" dirty="0" smtClean="0"/>
              <a:t> </a:t>
            </a:r>
            <a:r>
              <a:rPr lang="en-US" dirty="0" err="1" smtClean="0"/>
              <a:t>det</a:t>
            </a:r>
            <a:r>
              <a:rPr lang="en-US" dirty="0" smtClean="0"/>
              <a:t> den </a:t>
            </a:r>
            <a:r>
              <a:rPr lang="en-US" dirty="0" err="1" smtClean="0"/>
              <a:t>betingade</a:t>
            </a:r>
            <a:r>
              <a:rPr lang="en-US" dirty="0" smtClean="0"/>
              <a:t> </a:t>
            </a:r>
            <a:r>
              <a:rPr lang="en-US" dirty="0" err="1" smtClean="0"/>
              <a:t>sannolikheten</a:t>
            </a:r>
            <a:r>
              <a:rPr lang="en-US" dirty="0" smtClean="0"/>
              <a:t>.</a:t>
            </a:r>
            <a:endParaRPr lang="en-US" dirty="0"/>
          </a:p>
        </p:txBody>
      </p:sp>
      <p:sp>
        <p:nvSpPr>
          <p:cNvPr id="3" name="Content Placeholder 2"/>
          <p:cNvSpPr>
            <a:spLocks noGrp="1"/>
          </p:cNvSpPr>
          <p:nvPr>
            <p:ph idx="1"/>
          </p:nvPr>
        </p:nvSpPr>
        <p:spPr/>
        <p:txBody>
          <a:bodyPr/>
          <a:lstStyle/>
          <a:p>
            <a:r>
              <a:rPr lang="en-US" dirty="0" err="1" smtClean="0"/>
              <a:t>Beräkna</a:t>
            </a:r>
            <a:r>
              <a:rPr lang="en-US" dirty="0" smtClean="0"/>
              <a:t> </a:t>
            </a:r>
            <a:r>
              <a:rPr lang="en-US" dirty="0" err="1" smtClean="0"/>
              <a:t>sannolikheten</a:t>
            </a:r>
            <a:r>
              <a:rPr lang="en-US" dirty="0" smtClean="0"/>
              <a:t> </a:t>
            </a:r>
            <a:r>
              <a:rPr lang="en-US" dirty="0" err="1" smtClean="0"/>
              <a:t>för</a:t>
            </a:r>
            <a:r>
              <a:rPr lang="en-US" dirty="0" smtClean="0"/>
              <a:t> </a:t>
            </a:r>
            <a:r>
              <a:rPr lang="en-US" dirty="0" err="1" smtClean="0"/>
              <a:t>att</a:t>
            </a:r>
            <a:r>
              <a:rPr lang="en-US" dirty="0" smtClean="0"/>
              <a:t> </a:t>
            </a:r>
            <a:r>
              <a:rPr lang="en-US" dirty="0" err="1" smtClean="0"/>
              <a:t>ett</a:t>
            </a:r>
            <a:r>
              <a:rPr lang="en-US" dirty="0" smtClean="0"/>
              <a:t> chip </a:t>
            </a:r>
            <a:r>
              <a:rPr lang="en-US" dirty="0" err="1" smtClean="0"/>
              <a:t>har</a:t>
            </a:r>
            <a:r>
              <a:rPr lang="en-US" dirty="0" smtClean="0"/>
              <a:t> </a:t>
            </a:r>
            <a:r>
              <a:rPr lang="en-US" dirty="0" err="1" smtClean="0"/>
              <a:t>båda</a:t>
            </a:r>
            <a:r>
              <a:rPr lang="en-US" dirty="0" smtClean="0"/>
              <a:t> </a:t>
            </a:r>
            <a:r>
              <a:rPr lang="en-US" dirty="0" err="1" smtClean="0"/>
              <a:t>felen</a:t>
            </a:r>
            <a:r>
              <a:rPr lang="en-US" dirty="0" smtClean="0"/>
              <a:t> </a:t>
            </a:r>
            <a:r>
              <a:rPr lang="en-US" dirty="0" err="1" smtClean="0"/>
              <a:t>givet</a:t>
            </a:r>
            <a:r>
              <a:rPr lang="en-US" dirty="0" smtClean="0"/>
              <a:t> </a:t>
            </a:r>
            <a:r>
              <a:rPr lang="en-US" dirty="0" err="1" smtClean="0"/>
              <a:t>att</a:t>
            </a:r>
            <a:r>
              <a:rPr lang="en-US" dirty="0" smtClean="0"/>
              <a:t> vi vet </a:t>
            </a:r>
            <a:r>
              <a:rPr lang="en-US" dirty="0" err="1" smtClean="0"/>
              <a:t>att</a:t>
            </a:r>
            <a:r>
              <a:rPr lang="en-US" dirty="0" smtClean="0"/>
              <a:t> </a:t>
            </a:r>
            <a:r>
              <a:rPr lang="en-US" dirty="0" err="1" smtClean="0"/>
              <a:t>chippet</a:t>
            </a:r>
            <a:r>
              <a:rPr lang="en-US" dirty="0" smtClean="0"/>
              <a:t> </a:t>
            </a:r>
            <a:r>
              <a:rPr lang="en-US" dirty="0" err="1" smtClean="0"/>
              <a:t>har</a:t>
            </a:r>
            <a:r>
              <a:rPr lang="en-US" dirty="0" smtClean="0"/>
              <a:t> </a:t>
            </a:r>
            <a:r>
              <a:rPr lang="en-US" dirty="0" err="1" smtClean="0"/>
              <a:t>något</a:t>
            </a:r>
            <a:r>
              <a:rPr lang="en-US" dirty="0" smtClean="0"/>
              <a:t> </a:t>
            </a:r>
            <a:r>
              <a:rPr lang="en-US" dirty="0" err="1" smtClean="0"/>
              <a:t>fel</a:t>
            </a:r>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214037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414BA46536DC4FA41D8C23E4E39EF0" ma:contentTypeVersion="9" ma:contentTypeDescription="Create a new document." ma:contentTypeScope="" ma:versionID="b0b251b68a9154a7a86ff4e8d095f976">
  <xsd:schema xmlns:xsd="http://www.w3.org/2001/XMLSchema" xmlns:xs="http://www.w3.org/2001/XMLSchema" xmlns:p="http://schemas.microsoft.com/office/2006/metadata/properties" xmlns:ns2="48230366-685e-4808-aa67-6f84ba6dc5be" targetNamespace="http://schemas.microsoft.com/office/2006/metadata/properties" ma:root="true" ma:fieldsID="c61d270a070a9bcc37da8d64297b113b" ns2:_="">
    <xsd:import namespace="48230366-685e-4808-aa67-6f84ba6dc5b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Location" minOccurs="0"/>
                <xsd:element ref="ns2:MediaServiceGenerationTime" minOccurs="0"/>
                <xsd:element ref="ns2:MediaServiceEventHashCod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230366-685e-4808-aa67-6f84ba6dc5b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48230366-685e-4808-aa67-6f84ba6dc5be" xsi:nil="true"/>
  </documentManagement>
</p:properties>
</file>

<file path=customXml/itemProps1.xml><?xml version="1.0" encoding="utf-8"?>
<ds:datastoreItem xmlns:ds="http://schemas.openxmlformats.org/officeDocument/2006/customXml" ds:itemID="{50B16072-33AC-4914-836E-3AAB50E0AA42}"/>
</file>

<file path=customXml/itemProps2.xml><?xml version="1.0" encoding="utf-8"?>
<ds:datastoreItem xmlns:ds="http://schemas.openxmlformats.org/officeDocument/2006/customXml" ds:itemID="{C072F5E0-2753-4959-ADF1-EBDE46015994}"/>
</file>

<file path=customXml/itemProps3.xml><?xml version="1.0" encoding="utf-8"?>
<ds:datastoreItem xmlns:ds="http://schemas.openxmlformats.org/officeDocument/2006/customXml" ds:itemID="{16A5B437-D381-48BD-964A-8E7BACE6A523}"/>
</file>

<file path=docProps/app.xml><?xml version="1.0" encoding="utf-8"?>
<Properties xmlns="http://schemas.openxmlformats.org/officeDocument/2006/extended-properties" xmlns:vt="http://schemas.openxmlformats.org/officeDocument/2006/docPropsVTypes">
  <TotalTime>96</TotalTime>
  <Words>451</Words>
  <Application>Microsoft Macintosh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Cambria Math</vt:lpstr>
      <vt:lpstr>Arial</vt:lpstr>
      <vt:lpstr>Office Theme</vt:lpstr>
      <vt:lpstr>Betingad sannolikhet </vt:lpstr>
      <vt:lpstr>Det var ju det här trädet.</vt:lpstr>
      <vt:lpstr>PowerPoint Presentation</vt:lpstr>
      <vt:lpstr>Chippet är felfritt då gäller    inteB och inteA då är det bara att multiplicera längs det högra benet.  Det är bara längst ner till höger som inget fel finns och chippen är felfria.</vt:lpstr>
      <vt:lpstr>PowerPoint Presentation</vt:lpstr>
      <vt:lpstr>Uppgift 1 </vt:lpstr>
      <vt:lpstr>Sen kan vi översätta detta till two way tables. Jag väljer 10 000 som det totala antalet chip</vt:lpstr>
      <vt:lpstr>Uppgift 2</vt:lpstr>
      <vt:lpstr>Sen var det den betingade sannolikheten.</vt:lpstr>
      <vt:lpstr>Titta nu på tabellen.  Om vi vet att det är minst ett fel på chippet hur många chip har vi då? Alla hela måste bort.</vt:lpstr>
      <vt:lpstr>Hur många chip har båda felen?  </vt:lpstr>
      <vt:lpstr>Minns ni definitionen av sannolikhet?</vt:lpstr>
      <vt:lpstr>Uppgift 3</vt:lpstr>
      <vt:lpstr>Uppgift 4. Sista uppgiften. Ni minns väl Venn-diagrammen?  </vt:lpstr>
      <vt:lpstr>Översätt nu two-way tabellen till ett Venndiagram. Utgå ifrån att ni har 100 000 chip. Stoppa in dom på rätt ställe. I snittet finns de som har båda felen.</vt:lpstr>
      <vt:lpstr>Om vi vet att chippet har minst ett fel</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Betingad sannolikhet </dc:title>
  <dc:creator>Microsoft Office User</dc:creator>
  <cp:lastModifiedBy>Microsoft Office User</cp:lastModifiedBy>
  <cp:revision>11</cp:revision>
  <dcterms:created xsi:type="dcterms:W3CDTF">2020-05-02T19:57:28Z</dcterms:created>
  <dcterms:modified xsi:type="dcterms:W3CDTF">2020-05-05T13:00:58Z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0x01010078414BA46536DC4FA41D8C23E4E39EF0</vt:lpwstr>
  </property>
</Properties>
</file>