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0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1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5789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3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178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00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51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0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6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1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1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7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4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9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8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1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7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Der Mensch </a:t>
            </a:r>
            <a:r>
              <a:rPr lang="en-US" b="1" dirty="0" err="1"/>
              <a:t>aus</a:t>
            </a:r>
            <a:r>
              <a:rPr lang="en-US" b="1" dirty="0"/>
              <a:t> </a:t>
            </a:r>
            <a:r>
              <a:rPr lang="en-US" b="1" dirty="0" err="1"/>
              <a:t>psychoanalytischer</a:t>
            </a:r>
            <a:r>
              <a:rPr lang="en-US" b="1" dirty="0"/>
              <a:t> </a:t>
            </a:r>
            <a:r>
              <a:rPr lang="en-US" b="1" dirty="0" err="1"/>
              <a:t>Sicht</a:t>
            </a:r>
            <a:r>
              <a:rPr lang="en-US" b="1" dirty="0"/>
              <a:t>: Sigmund Freud (1856-1939)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r>
              <a:rPr lang="en-US" b="1">
                <a:solidFill>
                  <a:srgbClr val="C00000"/>
                </a:solidFill>
              </a:rPr>
              <a:t>Themenbereich:  Anthropologie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8ECFC-4AAE-49C3-90D5-F9FC74C8B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/>
              <a:t>1. Menschenbilder im Vergleich</a:t>
            </a:r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1D4F-73ED-4E45-AF89-DB49CD277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1"/>
              <a:t>A) Mittelalter (5.Jh. - 15.Jh.)</a:t>
            </a:r>
          </a:p>
          <a:p>
            <a:pPr>
              <a:lnSpc>
                <a:spcPct val="90000"/>
              </a:lnSpc>
            </a:pPr>
            <a:r>
              <a:rPr lang="en-US" sz="1700"/>
              <a:t>Feste göttliche Ordnung, Mensch als Teil dieser Ordnung hat festen Platz von Geburt an --&gt; Ständegesellschaft</a:t>
            </a:r>
          </a:p>
          <a:p>
            <a:pPr>
              <a:lnSpc>
                <a:spcPct val="90000"/>
              </a:lnSpc>
            </a:pPr>
            <a:r>
              <a:rPr lang="en-US" sz="1700"/>
              <a:t>Mensch nicht Individuum (Einzelwesen mit besonderen Eigenschaften,  sondern Teil der göttlichen Ordnung</a:t>
            </a:r>
          </a:p>
          <a:p>
            <a:pPr>
              <a:lnSpc>
                <a:spcPct val="90000"/>
              </a:lnSpc>
            </a:pPr>
            <a:r>
              <a:rPr lang="en-US" sz="1700"/>
              <a:t>Mensch als Geschöpf Gottes muss diese kosmische Weltordnung akzeptieren</a:t>
            </a:r>
          </a:p>
          <a:p>
            <a:pPr>
              <a:lnSpc>
                <a:spcPct val="90000"/>
              </a:lnSpc>
            </a:pPr>
            <a:r>
              <a:rPr lang="en-US" sz="1700"/>
              <a:t>Malerei (s.Bild):  keine profilierte individuelle Darstellung, stattdessen: Heilige, biblische Figuren in unnatürlichen Farben, undetailliert</a:t>
            </a:r>
          </a:p>
          <a:p>
            <a:pPr lvl="1"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</a:pPr>
            <a:endParaRPr lang="en-US" sz="1700"/>
          </a:p>
          <a:p>
            <a:pPr marL="0" indent="0">
              <a:lnSpc>
                <a:spcPct val="90000"/>
              </a:lnSpc>
              <a:buNone/>
            </a:pPr>
            <a:endParaRPr lang="en-US" sz="1700"/>
          </a:p>
        </p:txBody>
      </p:sp>
      <p:pic>
        <p:nvPicPr>
          <p:cNvPr id="4" name="Picture 4" descr="A picture containing text, book, old&#10;&#10;Description generated with very high confidence">
            <a:extLst>
              <a:ext uri="{FF2B5EF4-FFF2-40B4-BE49-F238E27FC236}">
                <a16:creationId xmlns:a16="http://schemas.microsoft.com/office/drawing/2014/main" id="{B5A172E3-6492-47AC-9298-0E355DA9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317" y="645106"/>
            <a:ext cx="3994824" cy="5247747"/>
          </a:xfrm>
          <a:prstGeom prst="rect">
            <a:avLst/>
          </a:prstGeom>
        </p:spPr>
      </p:pic>
      <p:sp>
        <p:nvSpPr>
          <p:cNvPr id="22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3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6C39D-3A27-4C2F-99D3-FE6890A74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169" y="506859"/>
            <a:ext cx="6252808" cy="570277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B) Renaissance (Höhepunkt: 15./16. Jh. v.a. in Italien)</a:t>
            </a:r>
            <a:endParaRPr lang="en-US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b="1"/>
              <a:t>Paradigmenwechsel: 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Neues </a:t>
            </a:r>
            <a:r>
              <a:rPr lang="en-US" b="1"/>
              <a:t>Selbstbewusstsein des Menschen</a:t>
            </a:r>
            <a:r>
              <a:rPr lang="en-US" dirty="0"/>
              <a:t> </a:t>
            </a:r>
            <a:r>
              <a:rPr lang="en-US"/>
              <a:t>durch: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Erfindungen, Entdeckungen (Leonardo da Vinci als Universalkünstler, heliozentrisches Weltbild des Kopernikus, 1492 Entdeckung Amerikas, Buchdruck u.v.m)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Kunst: detaillierte Darstellung des Menschen (hier: David von Michelangelo); Tipp: Uffizien in Florenz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Mensch ist auch Schöpfer (neben Gott)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Ideal des uomo universale (universal gebildeter Mensch), aber nur für die privilegierte Schicht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Renaissance = "Wiedergeburt" (der Antike und ihrer Schriften) --&gt; Bildung als Wert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4" name="Picture 4" descr="A picture containing person, indoor, sculpture, woman&#10;&#10;Description generated with very high confidence">
            <a:extLst>
              <a:ext uri="{FF2B5EF4-FFF2-40B4-BE49-F238E27FC236}">
                <a16:creationId xmlns:a16="http://schemas.microsoft.com/office/drawing/2014/main" id="{B57D5DBA-48A6-4234-84AD-B80D13D912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7413"/>
          <a:stretch/>
        </p:blipFill>
        <p:spPr>
          <a:xfrm>
            <a:off x="7030575" y="645106"/>
            <a:ext cx="3574309" cy="5247747"/>
          </a:xfrm>
          <a:prstGeom prst="rect">
            <a:avLst/>
          </a:prstGeom>
        </p:spPr>
      </p:pic>
      <p:sp>
        <p:nvSpPr>
          <p:cNvPr id="50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2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AFC52-B5EE-4D5B-8681-6311FF07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936" y="307324"/>
            <a:ext cx="9194225" cy="664442"/>
          </a:xfrm>
        </p:spPr>
        <p:txBody>
          <a:bodyPr>
            <a:normAutofit/>
          </a:bodyPr>
          <a:lstStyle/>
          <a:p>
            <a:r>
              <a:rPr lang="en-US" sz="2400" b="1"/>
              <a:t>C) Menschenbild der Aufklärung (18.Jh.)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1BF12-F31B-4BB6-9CFF-F2C210C93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5453"/>
            <a:ext cx="10062680" cy="603793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 b="1"/>
              <a:t>Parardigmenwechsel:  Vernunft als Maßstab </a:t>
            </a:r>
          </a:p>
          <a:p>
            <a:pPr marL="0" indent="0">
              <a:buNone/>
            </a:pPr>
            <a:r>
              <a:rPr lang="en-US"/>
              <a:t>"</a:t>
            </a:r>
            <a:r>
              <a:rPr lang="en-US">
                <a:ea typeface="+mn-lt"/>
                <a:cs typeface="+mn-lt"/>
              </a:rPr>
              <a:t>Sapere aude! = Habe Mut, Dich Deines eigenen Versstandes zu bedienen!“. Kant</a:t>
            </a:r>
            <a:endParaRPr lang="en-US"/>
          </a:p>
          <a:p>
            <a:pPr marL="0" indent="0">
              <a:buNone/>
            </a:pPr>
            <a:r>
              <a:rPr lang="en-US"/>
              <a:t>Vertreter: Kant, Voltaire, Rousseau …</a:t>
            </a:r>
            <a:endParaRPr lang="en-US" dirty="0"/>
          </a:p>
          <a:p>
            <a:pPr marL="0" indent="0">
              <a:buNone/>
            </a:pPr>
            <a:r>
              <a:rPr lang="en-US" b="1"/>
              <a:t>Kant: </a:t>
            </a:r>
          </a:p>
          <a:p>
            <a:pPr marL="0" indent="0">
              <a:buNone/>
            </a:pPr>
            <a:r>
              <a:rPr lang="en-US" dirty="0"/>
              <a:t>Vernunftorientierung bedeutet Autonomie des Menschen bedeutet Erkennen des </a:t>
            </a:r>
            <a:r>
              <a:rPr lang="en-US"/>
              <a:t>moralischen Gesetzes in mir (durch den kategorischen Imperativ) bedeutet ein richtiges und gutes Leben.</a:t>
            </a:r>
            <a:endParaRPr lang="en-US" dirty="0"/>
          </a:p>
          <a:p>
            <a:pPr marL="0" indent="0">
              <a:buNone/>
            </a:pPr>
            <a:r>
              <a:rPr lang="en-US"/>
              <a:t>Postulat der Freiheit dank autonomer Vernunftentscheidungen.</a:t>
            </a:r>
            <a:endParaRPr lang="en-US" dirty="0"/>
          </a:p>
          <a:p>
            <a:pPr marL="0" indent="0">
              <a:buNone/>
            </a:pPr>
            <a:r>
              <a:rPr lang="en-US" b="1"/>
              <a:t>Mensch wird als freies, vernünftiges Wesen gedacht, dass dank seiner Vernunft moralisch richtig und gut leben kann.</a:t>
            </a:r>
          </a:p>
          <a:p>
            <a:pPr marL="0" indent="0">
              <a:buNone/>
            </a:pPr>
            <a:r>
              <a:rPr lang="en-US" b="1"/>
              <a:t>Folge: </a:t>
            </a:r>
            <a:endParaRPr lang="en-US" b="1" dirty="0"/>
          </a:p>
          <a:p>
            <a:pPr marL="0" indent="0">
              <a:buNone/>
            </a:pPr>
            <a:r>
              <a:rPr lang="en-US"/>
              <a:t>Erziehung und Bildung für alle Menschen, damit jeder seine Vernunft ausbilden kann --&gt; Entstehung einer allg. Schulpflicht, Theater als moralische Anstalt (Schiller)...</a:t>
            </a:r>
            <a:endParaRPr lang="en-US" dirty="0"/>
          </a:p>
          <a:p>
            <a:pPr marL="0" indent="0">
              <a:buNone/>
            </a:pPr>
            <a:r>
              <a:rPr lang="en-US" b="1"/>
              <a:t>Erwartung: </a:t>
            </a:r>
          </a:p>
          <a:p>
            <a:pPr marL="0" indent="0">
              <a:buNone/>
            </a:pPr>
            <a:r>
              <a:rPr lang="en-US"/>
              <a:t>Vernunftorientierung -&gt; Fortschritte in Wissenschaft, Politik und Religion -&gt; Glück der Menschheit </a:t>
            </a:r>
            <a:endParaRPr lang="en-US" dirty="0"/>
          </a:p>
          <a:p>
            <a:pPr marL="0" indent="0">
              <a:buNone/>
            </a:pPr>
            <a:r>
              <a:rPr lang="en-US"/>
              <a:t>--- im Wesentlichen bis heute gültige Vorstellung ---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9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6431-9CA1-42D7-BDE7-FFB2FC13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227" y="364203"/>
            <a:ext cx="8911687" cy="696100"/>
          </a:xfrm>
        </p:spPr>
        <p:txBody>
          <a:bodyPr>
            <a:normAutofit/>
          </a:bodyPr>
          <a:lstStyle/>
          <a:p>
            <a:r>
              <a:rPr lang="en-US" sz="2000"/>
              <a:t>Der Mensch aus psychoanalytischer Sicht: Sigmund Freud (+1939)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B311E-1F85-4BA7-9323-9CB8C2BA1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398" y="1288902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Inwiefern hat Sigmund Freud einen Paradigmenwechsel beim Menschenbild ausgelöst?</a:t>
            </a:r>
          </a:p>
          <a:p>
            <a:endParaRPr lang="en-US" dirty="0"/>
          </a:p>
          <a:p>
            <a:r>
              <a:rPr lang="en-US">
                <a:highlight>
                  <a:srgbClr val="FFFF00"/>
                </a:highlight>
              </a:rPr>
              <a:t>Lest dazu im Buch ab S.103ff (1.5.1.), auch die Fallbeispiele</a:t>
            </a:r>
          </a:p>
        </p:txBody>
      </p:sp>
    </p:spTree>
    <p:extLst>
      <p:ext uri="{BB962C8B-B14F-4D97-AF65-F5344CB8AC3E}">
        <p14:creationId xmlns:p14="http://schemas.microsoft.com/office/powerpoint/2010/main" val="31393844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384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Wisp</vt:lpstr>
      <vt:lpstr>Der Mensch aus psychoanalytischer Sicht: Sigmund Freud (1856-1939)</vt:lpstr>
      <vt:lpstr>1. Menschenbilder im Vergleich</vt:lpstr>
      <vt:lpstr>PowerPoint Presentation</vt:lpstr>
      <vt:lpstr>C) Menschenbild der Aufklärung (18.Jh.)</vt:lpstr>
      <vt:lpstr>Der Mensch aus psychoanalytischer Sicht: Sigmund Freud (+1939)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DHAINAUT Killian (LUX-S7DEA)</cp:lastModifiedBy>
  <cp:revision>414</cp:revision>
  <dcterms:created xsi:type="dcterms:W3CDTF">2020-03-20T12:03:09Z</dcterms:created>
  <dcterms:modified xsi:type="dcterms:W3CDTF">2020-03-23T16:18:57Z</dcterms:modified>
</cp:coreProperties>
</file>