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745"/>
  </p:normalViewPr>
  <p:slideViewPr>
    <p:cSldViewPr snapToGrid="0" snapToObjects="1">
      <p:cViewPr varScale="1">
        <p:scale>
          <a:sx n="109" d="100"/>
          <a:sy n="109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1D6ED-275A-FD4B-A421-EBA8F705786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DCB34-8795-9F4C-9C7D-929AB4D2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0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01492-F3A1-0A4A-BC8A-B732A10F7A0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008F-8C91-504E-B4B2-F9C1739C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Fråga</a:t>
            </a:r>
            <a:r>
              <a:rPr lang="en-US" dirty="0" smtClean="0"/>
              <a:t> 3.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vi </a:t>
            </a:r>
            <a:r>
              <a:rPr lang="en-US" dirty="0" err="1" smtClean="0"/>
              <a:t>välja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28755" r="75672" b="48243"/>
          <a:stretch/>
        </p:blipFill>
        <p:spPr>
          <a:xfrm>
            <a:off x="838200" y="1433380"/>
            <a:ext cx="4902430" cy="3855312"/>
          </a:xfrm>
        </p:spPr>
      </p:pic>
    </p:spTree>
    <p:extLst>
      <p:ext uri="{BB962C8B-B14F-4D97-AF65-F5344CB8AC3E}">
        <p14:creationId xmlns:p14="http://schemas.microsoft.com/office/powerpoint/2010/main" val="25053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t="28187" r="51175" b="47108"/>
          <a:stretch/>
        </p:blipFill>
        <p:spPr>
          <a:xfrm>
            <a:off x="893803" y="1371599"/>
            <a:ext cx="6866239" cy="4978023"/>
          </a:xfrm>
        </p:spPr>
      </p:pic>
    </p:spTree>
    <p:extLst>
      <p:ext uri="{BB962C8B-B14F-4D97-AF65-F5344CB8AC3E}">
        <p14:creationId xmlns:p14="http://schemas.microsoft.com/office/powerpoint/2010/main" val="18423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Läs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den </a:t>
            </a:r>
            <a:r>
              <a:rPr lang="en-US" dirty="0" err="1" smtClean="0"/>
              <a:t>volym</a:t>
            </a:r>
            <a:r>
              <a:rPr lang="en-US" dirty="0" smtClean="0"/>
              <a:t> </a:t>
            </a:r>
            <a:r>
              <a:rPr lang="en-US" dirty="0" err="1" smtClean="0"/>
              <a:t>NaOH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använts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Hur</a:t>
            </a:r>
            <a:r>
              <a:rPr lang="en-US" dirty="0" smtClean="0"/>
              <a:t> </a:t>
            </a:r>
            <a:r>
              <a:rPr lang="en-US" dirty="0" err="1" smtClean="0"/>
              <a:t>många</a:t>
            </a:r>
            <a:r>
              <a:rPr lang="en-US" dirty="0" smtClean="0"/>
              <a:t> </a:t>
            </a:r>
            <a:r>
              <a:rPr lang="en-US" dirty="0" err="1" smtClean="0"/>
              <a:t>mol</a:t>
            </a:r>
            <a:r>
              <a:rPr lang="en-US" dirty="0" smtClean="0"/>
              <a:t> </a:t>
            </a:r>
            <a:r>
              <a:rPr lang="en-US" dirty="0" err="1" smtClean="0"/>
              <a:t>NaOH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hällt</a:t>
            </a:r>
            <a:r>
              <a:rPr lang="en-US" dirty="0" smtClean="0"/>
              <a:t> </a:t>
            </a:r>
            <a:r>
              <a:rPr lang="en-US" dirty="0" smtClean="0"/>
              <a:t>I vid </a:t>
            </a:r>
            <a:r>
              <a:rPr lang="en-US" dirty="0" err="1" smtClean="0"/>
              <a:t>ekvivalenspunkten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9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𝑂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=0.02∗0.2=0.004 </m:t>
                    </m:r>
                    <m:r>
                      <a:rPr lang="sv-SE" b="0" i="1" smtClean="0">
                        <a:latin typeface="Cambria Math" charset="0"/>
                      </a:rPr>
                      <m:t>𝑚𝑜𝑙</m:t>
                    </m:r>
                  </m:oMath>
                </a14:m>
                <a:endParaRPr lang="sv-SE" b="0" dirty="0" smtClean="0"/>
              </a:p>
              <a:p>
                <a:endParaRPr lang="sv-SE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1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blir</a:t>
            </a:r>
            <a:r>
              <a:rPr lang="en-US" dirty="0" smtClean="0"/>
              <a:t> start </a:t>
            </a:r>
            <a:r>
              <a:rPr lang="en-US" dirty="0" err="1" smtClean="0"/>
              <a:t>koncentrationen</a:t>
            </a:r>
            <a:r>
              <a:rPr lang="en-US" dirty="0" smtClean="0"/>
              <a:t> </a:t>
            </a:r>
            <a:r>
              <a:rPr lang="en-US" dirty="0" err="1" smtClean="0"/>
              <a:t>syra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</a:rPr>
                        <m:t>𝑛</m:t>
                      </m:r>
                      <m:d>
                        <m:dPr>
                          <m:ctrlPr>
                            <a:rPr lang="sv-S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sv-SE" b="0" i="1" smtClean="0">
                          <a:latin typeface="Cambria Math" charset="0"/>
                        </a:rPr>
                        <m:t>=</m:t>
                      </m:r>
                      <m:r>
                        <a:rPr lang="sv-SE" b="0" i="1" smtClean="0">
                          <a:latin typeface="Cambria Math" charset="0"/>
                        </a:rPr>
                        <m:t>𝑛</m:t>
                      </m:r>
                      <m:r>
                        <a:rPr lang="sv-SE" b="0" i="1" smtClean="0">
                          <a:latin typeface="Cambria Math" charset="0"/>
                        </a:rPr>
                        <m:t>(</m:t>
                      </m:r>
                      <m:r>
                        <a:rPr lang="sv-SE" b="0" i="1" smtClean="0">
                          <a:latin typeface="Cambria Math" charset="0"/>
                        </a:rPr>
                        <m:t>𝐻𝐴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charset="0"/>
                            </a:rPr>
                            <m:t>)</m:t>
                          </m:r>
                        </m:e>
                        <m:sub>
                          <m:r>
                            <a:rPr lang="sv-SE" b="0" i="1" smtClean="0">
                              <a:latin typeface="Cambria Math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Startkoncentrationen </a:t>
                </a:r>
                <a:r>
                  <a:rPr lang="en-US" dirty="0" err="1" smtClean="0"/>
                  <a:t>syra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blir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charset="0"/>
                          </a:rPr>
                          <m:t>𝐻𝐴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charset="0"/>
                              </a:rPr>
                              <m:t>𝑖𝑛𝑖𝑡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charset="0"/>
                              </a:rPr>
                              <m:t>𝑖𝑛𝑖𝑡</m:t>
                            </m:r>
                          </m:sub>
                        </m:sSub>
                      </m:den>
                    </m:f>
                    <m:r>
                      <a:rPr lang="sv-SE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charset="0"/>
                          </a:rPr>
                          <m:t>0.004</m:t>
                        </m:r>
                      </m:num>
                      <m:den>
                        <m:r>
                          <a:rPr lang="sv-SE" b="0" i="1" smtClean="0">
                            <a:latin typeface="Cambria Math" charset="0"/>
                          </a:rPr>
                          <m:t>0.02</m:t>
                        </m:r>
                      </m:den>
                    </m:f>
                    <m:r>
                      <a:rPr lang="sv-SE" b="0" i="1" smtClean="0">
                        <a:latin typeface="Cambria Math" charset="0"/>
                      </a:rPr>
                      <m:t>=0.2</m:t>
                    </m:r>
                    <m:f>
                      <m:f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charset="0"/>
                          </a:rPr>
                          <m:t>𝑚𝑜𝑙</m:t>
                        </m:r>
                      </m:num>
                      <m:den>
                        <m:r>
                          <a:rPr lang="sv-SE" b="0" i="1" smtClean="0">
                            <a:latin typeface="Cambria Math" charset="0"/>
                          </a:rPr>
                          <m:t>𝑙𝑖𝑡𝑒𝑟</m:t>
                        </m:r>
                      </m:den>
                    </m:f>
                  </m:oMath>
                </a14:m>
                <a:endParaRPr lang="sv-SE" b="0" dirty="0" smtClean="0"/>
              </a:p>
              <a:p>
                <a:endParaRPr lang="sv-SE" dirty="0"/>
              </a:p>
              <a:p>
                <a:endParaRPr lang="sv-SE" b="0" dirty="0" smtClean="0"/>
              </a:p>
              <a:p>
                <a:r>
                  <a:rPr lang="sv-SE" dirty="0" smtClean="0"/>
                  <a:t>Vid ekvivalenspunkten</a:t>
                </a:r>
                <a:endParaRPr lang="sv-SE" dirty="0"/>
              </a:p>
              <a:p>
                <a:r>
                  <a:rPr lang="sv-SE" dirty="0" err="1"/>
                  <a:t>c</a:t>
                </a:r>
                <a:r>
                  <a:rPr lang="sv-SE" baseline="-25000" dirty="0" err="1"/>
                  <a:t>syra</a:t>
                </a:r>
                <a:r>
                  <a:rPr lang="sv-SE" dirty="0"/>
                  <a:t> •  </a:t>
                </a:r>
                <a:r>
                  <a:rPr lang="sv-SE" dirty="0" err="1"/>
                  <a:t>V</a:t>
                </a:r>
                <a:r>
                  <a:rPr lang="sv-SE" baseline="-25000" dirty="0" err="1"/>
                  <a:t>syra</a:t>
                </a:r>
                <a:r>
                  <a:rPr lang="sv-SE" dirty="0"/>
                  <a:t> = </a:t>
                </a:r>
                <a:r>
                  <a:rPr lang="sv-SE" dirty="0" err="1"/>
                  <a:t>c</a:t>
                </a:r>
                <a:r>
                  <a:rPr lang="sv-SE" baseline="-25000" dirty="0" err="1"/>
                  <a:t>bas</a:t>
                </a:r>
                <a:r>
                  <a:rPr lang="sv-SE" dirty="0"/>
                  <a:t> • </a:t>
                </a:r>
                <a:r>
                  <a:rPr lang="sv-SE" dirty="0" err="1"/>
                  <a:t>V</a:t>
                </a:r>
                <a:r>
                  <a:rPr lang="sv-SE" baseline="-25000" dirty="0" err="1"/>
                  <a:t>ba</a:t>
                </a:r>
                <a:endParaRPr lang="sv-SE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43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Fråga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punkt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kurvan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pH-</a:t>
            </a:r>
            <a:r>
              <a:rPr lang="en-US" dirty="0" err="1" smtClean="0"/>
              <a:t>värdet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den </a:t>
            </a:r>
            <a:r>
              <a:rPr lang="en-US" dirty="0" err="1" smtClean="0"/>
              <a:t>rena</a:t>
            </a:r>
            <a:r>
              <a:rPr lang="en-US" dirty="0" smtClean="0"/>
              <a:t> </a:t>
            </a:r>
            <a:r>
              <a:rPr lang="en-US" dirty="0" err="1" smtClean="0"/>
              <a:t>syran</a:t>
            </a:r>
            <a:r>
              <a:rPr lang="en-US" dirty="0" smtClean="0"/>
              <a:t> </a:t>
            </a:r>
            <a:r>
              <a:rPr lang="en-US" dirty="0" err="1" smtClean="0"/>
              <a:t>avläsas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1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 </a:t>
            </a:r>
            <a:r>
              <a:rPr lang="en-US" dirty="0" err="1" smtClean="0"/>
              <a:t>för</a:t>
            </a:r>
            <a:r>
              <a:rPr lang="en-US" dirty="0" smtClean="0"/>
              <a:t> den </a:t>
            </a:r>
            <a:r>
              <a:rPr lang="en-US" dirty="0" err="1" smtClean="0"/>
              <a:t>rena</a:t>
            </a:r>
            <a:r>
              <a:rPr lang="en-US" dirty="0" smtClean="0"/>
              <a:t> </a:t>
            </a:r>
            <a:r>
              <a:rPr lang="en-US" dirty="0" err="1" smtClean="0"/>
              <a:t>syran</a:t>
            </a:r>
            <a:r>
              <a:rPr lang="en-US" dirty="0" smtClean="0"/>
              <a:t> </a:t>
            </a:r>
            <a:r>
              <a:rPr lang="en-US" dirty="0" err="1" smtClean="0"/>
              <a:t>avläses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startpunkten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pH=2.7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Använd</a:t>
            </a:r>
            <a:r>
              <a:rPr lang="en-US" dirty="0" smtClean="0"/>
              <a:t> </a:t>
            </a:r>
            <a:r>
              <a:rPr lang="en-US" dirty="0" err="1" smtClean="0"/>
              <a:t>detta</a:t>
            </a:r>
            <a:r>
              <a:rPr lang="en-US" dirty="0" smtClean="0"/>
              <a:t> </a:t>
            </a:r>
            <a:r>
              <a:rPr lang="en-US" dirty="0" err="1" smtClean="0"/>
              <a:t>värde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beräkna</a:t>
            </a:r>
            <a:r>
              <a:rPr lang="en-US" dirty="0" smtClean="0"/>
              <a:t> </a:t>
            </a:r>
            <a:r>
              <a:rPr lang="en-US" dirty="0" err="1" smtClean="0"/>
              <a:t>pKa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syran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sv-SE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sv-SE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smtClean="0">
                                    <a:latin typeface="Cambria Math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sv-SE" b="0" i="1" smtClean="0">
                                    <a:latin typeface="Cambria Math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sv-SE" b="0" i="1" smtClean="0">
                                    <a:latin typeface="Cambria Math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𝐻𝐴</m:t>
                            </m:r>
                          </m:e>
                        </m:d>
                      </m:den>
                    </m:f>
                    <m:r>
                      <a:rPr lang="sv-SE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charset="0"/>
                              </a:rPr>
                              <m:t>−2.7</m:t>
                            </m:r>
                          </m:sup>
                        </m:sSup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−2.7</m:t>
                            </m:r>
                          </m:sup>
                        </m:sSup>
                      </m:num>
                      <m:den>
                        <m:r>
                          <a:rPr lang="sv-SE" b="0" i="1" smtClean="0">
                            <a:latin typeface="Cambria Math" charset="0"/>
                          </a:rPr>
                          <m:t>0.2−1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0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charset="0"/>
                              </a:rPr>
                              <m:t>−2.7</m:t>
                            </m:r>
                          </m:sup>
                        </m:sSup>
                      </m:den>
                    </m:f>
                    <m:r>
                      <a:rPr lang="sv-SE" b="0" i="1" smtClean="0">
                        <a:latin typeface="Cambria Math" charset="0"/>
                      </a:rPr>
                      <m:t>=0.00002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charset="0"/>
                          </a:rPr>
                          <m:t>𝐻𝐴</m:t>
                        </m:r>
                      </m:e>
                    </m:d>
                    <m:r>
                      <a:rPr lang="sv-SE" b="0" i="1" smtClean="0">
                        <a:latin typeface="Cambria Math" charset="0"/>
                      </a:rPr>
                      <m:t>=0.2−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sv-SE" b="0" i="0" smtClean="0">
                        <a:latin typeface="Cambria Math" charset="0"/>
                      </a:rPr>
                      <m:t>=0.2−</m:t>
                    </m:r>
                    <m:sSup>
                      <m:sSupPr>
                        <m:ctrlPr>
                          <a:rPr lang="sv-S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sv-SE" b="0" i="1" smtClean="0">
                            <a:latin typeface="Cambria Math" charset="0"/>
                          </a:rPr>
                          <m:t>−2.7</m:t>
                        </m:r>
                      </m:sup>
                    </m:sSup>
                  </m:oMath>
                </a14:m>
                <a:endParaRPr lang="sv-SE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charset="0"/>
                          </a:rPr>
                          <m:t>𝑝𝐾</m:t>
                        </m:r>
                      </m:e>
                      <m:sub>
                        <m:r>
                          <a:rPr lang="sv-SE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sv-SE" b="0" i="1" smtClean="0">
                        <a:latin typeface="Cambria Math" charset="0"/>
                      </a:rPr>
                      <m:t>=4.69</m:t>
                    </m:r>
                  </m:oMath>
                </a14:m>
                <a:endParaRPr lang="sv-SE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73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t="25915" r="16658" b="14735"/>
          <a:stretch/>
        </p:blipFill>
        <p:spPr>
          <a:xfrm>
            <a:off x="3855307" y="2953265"/>
            <a:ext cx="4460789" cy="258256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7" t="25915" r="16658" b="14735"/>
          <a:stretch/>
        </p:blipFill>
        <p:spPr>
          <a:xfrm>
            <a:off x="704334" y="247135"/>
            <a:ext cx="10138158" cy="58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Denna</a:t>
            </a:r>
            <a:r>
              <a:rPr lang="en-US" dirty="0" smtClean="0"/>
              <a:t> </a:t>
            </a:r>
            <a:r>
              <a:rPr lang="en-US" dirty="0" err="1" smtClean="0"/>
              <a:t>reaktionen</a:t>
            </a:r>
            <a:r>
              <a:rPr lang="en-US" dirty="0" smtClean="0"/>
              <a:t> </a:t>
            </a:r>
            <a:r>
              <a:rPr lang="en-US" dirty="0" err="1" smtClean="0"/>
              <a:t>sker</a:t>
            </a:r>
            <a:r>
              <a:rPr lang="en-US" dirty="0" smtClean="0"/>
              <a:t> </a:t>
            </a:r>
            <a:r>
              <a:rPr lang="en-US" dirty="0" err="1" smtClean="0"/>
              <a:t>när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ititrerar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H</a:t>
            </a:r>
            <a:r>
              <a:rPr lang="mr-IN" b="1" dirty="0" err="1" smtClean="0"/>
              <a:t>A</a:t>
            </a:r>
            <a:r>
              <a:rPr lang="mr-IN" b="1" dirty="0" smtClean="0"/>
              <a:t> </a:t>
            </a:r>
            <a:r>
              <a:rPr lang="mr-IN" b="1" dirty="0"/>
              <a:t>+ </a:t>
            </a:r>
            <a:r>
              <a:rPr lang="mr-IN" b="1" dirty="0" err="1"/>
              <a:t>Na</a:t>
            </a:r>
            <a:r>
              <a:rPr lang="mr-IN" b="1" baseline="30000" dirty="0"/>
              <a:t>+</a:t>
            </a:r>
            <a:r>
              <a:rPr lang="mr-IN" b="1" dirty="0"/>
              <a:t> + OH</a:t>
            </a:r>
            <a:r>
              <a:rPr lang="mr-IN" b="1" baseline="30000" dirty="0"/>
              <a:t>–</a:t>
            </a:r>
            <a:r>
              <a:rPr lang="mr-IN" b="1" dirty="0"/>
              <a:t>  ⇄  H</a:t>
            </a:r>
            <a:r>
              <a:rPr lang="mr-IN" b="1" baseline="-25000" dirty="0"/>
              <a:t>2</a:t>
            </a:r>
            <a:r>
              <a:rPr lang="mr-IN" b="1" dirty="0"/>
              <a:t>O + </a:t>
            </a:r>
            <a:r>
              <a:rPr lang="mr-IN" b="1" dirty="0" err="1"/>
              <a:t>A</a:t>
            </a:r>
            <a:r>
              <a:rPr lang="mr-IN" b="1" baseline="30000" dirty="0"/>
              <a:t>–</a:t>
            </a:r>
            <a:r>
              <a:rPr lang="mr-IN" b="1" dirty="0"/>
              <a:t> + </a:t>
            </a:r>
            <a:r>
              <a:rPr lang="mr-IN" b="1" dirty="0" err="1"/>
              <a:t>Na</a:t>
            </a:r>
            <a:r>
              <a:rPr lang="mr-IN" b="1" baseline="30000" dirty="0" smtClean="0"/>
              <a:t>+</a:t>
            </a:r>
            <a:endParaRPr lang="sv-SE" b="1" baseline="30000" dirty="0" smtClean="0"/>
          </a:p>
          <a:p>
            <a:endParaRPr lang="sv-SE" b="1" baseline="30000" dirty="0"/>
          </a:p>
          <a:p>
            <a:r>
              <a:rPr lang="mr-IN" b="1" dirty="0"/>
              <a:t>HA  + OH</a:t>
            </a:r>
            <a:r>
              <a:rPr lang="mr-IN" b="1" baseline="30000" dirty="0"/>
              <a:t>–</a:t>
            </a:r>
            <a:r>
              <a:rPr lang="mr-IN" b="1" dirty="0"/>
              <a:t>  ⇄  H</a:t>
            </a:r>
            <a:r>
              <a:rPr lang="mr-IN" b="1" baseline="-25000" dirty="0"/>
              <a:t>2</a:t>
            </a:r>
            <a:r>
              <a:rPr lang="mr-IN" b="1" dirty="0"/>
              <a:t>O + </a:t>
            </a:r>
            <a:r>
              <a:rPr lang="mr-IN" b="1" dirty="0" err="1"/>
              <a:t>A</a:t>
            </a:r>
            <a:r>
              <a:rPr lang="mr-IN" b="1" baseline="30000" dirty="0" smtClean="0"/>
              <a:t>–</a:t>
            </a:r>
            <a:endParaRPr lang="sv-SE" b="1" baseline="30000" dirty="0" smtClean="0"/>
          </a:p>
          <a:p>
            <a:endParaRPr lang="sv-SE" b="1" baseline="30000" dirty="0"/>
          </a:p>
          <a:p>
            <a:r>
              <a:rPr lang="sv-SE" b="1" baseline="30000" dirty="0" smtClean="0"/>
              <a:t>Neutraliseringsreaktion</a:t>
            </a:r>
            <a:r>
              <a:rPr lang="mr-IN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9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När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all </a:t>
            </a:r>
            <a:r>
              <a:rPr lang="en-US" dirty="0" err="1" smtClean="0"/>
              <a:t>syra</a:t>
            </a:r>
            <a:r>
              <a:rPr lang="en-US" dirty="0" smtClean="0"/>
              <a:t> </a:t>
            </a:r>
            <a:r>
              <a:rPr lang="en-US" dirty="0" err="1" smtClean="0"/>
              <a:t>försvunnit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1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2151"/>
          </a:xfrm>
        </p:spPr>
        <p:txBody>
          <a:bodyPr>
            <a:normAutofit/>
          </a:bodyPr>
          <a:lstStyle/>
          <a:p>
            <a:r>
              <a:rPr lang="en-US" b="1" dirty="0"/>
              <a:t>I </a:t>
            </a:r>
            <a:r>
              <a:rPr lang="en-US" b="1" dirty="0" err="1"/>
              <a:t>punkten</a:t>
            </a:r>
            <a:r>
              <a:rPr lang="en-US" b="1" dirty="0"/>
              <a:t> E </a:t>
            </a:r>
            <a:r>
              <a:rPr lang="en-US" b="1" dirty="0" err="1"/>
              <a:t>har</a:t>
            </a:r>
            <a:r>
              <a:rPr lang="en-US" b="1" dirty="0"/>
              <a:t> vi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vattenlösning</a:t>
            </a:r>
            <a:r>
              <a:rPr lang="en-US" b="1" dirty="0"/>
              <a:t> </a:t>
            </a:r>
            <a:r>
              <a:rPr lang="en-US" b="1" dirty="0" err="1"/>
              <a:t>av</a:t>
            </a:r>
            <a:r>
              <a:rPr lang="en-US" b="1" dirty="0"/>
              <a:t> </a:t>
            </a:r>
            <a:r>
              <a:rPr lang="en-US" b="1" dirty="0" err="1"/>
              <a:t>syrans</a:t>
            </a:r>
            <a:r>
              <a:rPr lang="en-US" b="1" dirty="0"/>
              <a:t> </a:t>
            </a:r>
            <a:r>
              <a:rPr lang="en-US" b="1" dirty="0" err="1"/>
              <a:t>natriumsalt</a:t>
            </a:r>
            <a:r>
              <a:rPr lang="en-US" b="1" dirty="0"/>
              <a:t>, </a:t>
            </a:r>
            <a:r>
              <a:rPr lang="en-US" b="1" dirty="0" err="1"/>
              <a:t>NaA</a:t>
            </a:r>
            <a:r>
              <a:rPr lang="en-US" b="1" baseline="-25000" dirty="0"/>
              <a:t>(</a:t>
            </a:r>
            <a:r>
              <a:rPr lang="en-US" b="1" baseline="-25000" dirty="0" err="1"/>
              <a:t>aq</a:t>
            </a:r>
            <a:r>
              <a:rPr lang="en-US" b="1" baseline="-25000" dirty="0"/>
              <a:t>)</a:t>
            </a:r>
            <a:r>
              <a:rPr lang="en-US" b="1" dirty="0"/>
              <a:t>.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Vilken</a:t>
            </a:r>
            <a:r>
              <a:rPr lang="en-US" b="1" dirty="0" smtClean="0"/>
              <a:t> </a:t>
            </a:r>
            <a:r>
              <a:rPr lang="en-US" b="1" dirty="0" err="1"/>
              <a:t>koncentration</a:t>
            </a:r>
            <a:r>
              <a:rPr lang="en-US" b="1" dirty="0"/>
              <a:t> </a:t>
            </a:r>
            <a:r>
              <a:rPr lang="en-US" b="1" dirty="0" err="1"/>
              <a:t>har</a:t>
            </a:r>
            <a:r>
              <a:rPr lang="en-US" b="1" dirty="0"/>
              <a:t> </a:t>
            </a:r>
            <a:r>
              <a:rPr lang="en-US" b="1" dirty="0" err="1"/>
              <a:t>denna</a:t>
            </a:r>
            <a:r>
              <a:rPr lang="en-US" b="1" dirty="0"/>
              <a:t> </a:t>
            </a:r>
            <a:r>
              <a:rPr lang="en-US" b="1" dirty="0" err="1"/>
              <a:t>lösning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7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06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 </a:t>
            </a:r>
            <a:r>
              <a:rPr lang="en-US" b="1" dirty="0" err="1"/>
              <a:t>punkten</a:t>
            </a:r>
            <a:r>
              <a:rPr lang="en-US" b="1" dirty="0"/>
              <a:t> E </a:t>
            </a:r>
            <a:r>
              <a:rPr lang="en-US" b="1" dirty="0" err="1"/>
              <a:t>har</a:t>
            </a:r>
            <a:r>
              <a:rPr lang="en-US" b="1" dirty="0"/>
              <a:t> vi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vattenlösning</a:t>
            </a:r>
            <a:r>
              <a:rPr lang="en-US" b="1" dirty="0"/>
              <a:t> </a:t>
            </a:r>
            <a:r>
              <a:rPr lang="en-US" b="1" dirty="0" err="1"/>
              <a:t>av</a:t>
            </a:r>
            <a:r>
              <a:rPr lang="en-US" b="1" dirty="0"/>
              <a:t> </a:t>
            </a:r>
            <a:r>
              <a:rPr lang="en-US" b="1" dirty="0" err="1"/>
              <a:t>syrans</a:t>
            </a:r>
            <a:r>
              <a:rPr lang="en-US" b="1" dirty="0"/>
              <a:t> </a:t>
            </a:r>
            <a:r>
              <a:rPr lang="en-US" b="1" dirty="0" err="1"/>
              <a:t>natriumsalt</a:t>
            </a:r>
            <a:r>
              <a:rPr lang="en-US" b="1" dirty="0"/>
              <a:t>, </a:t>
            </a:r>
            <a:r>
              <a:rPr lang="en-US" b="1" dirty="0" err="1"/>
              <a:t>NaA</a:t>
            </a:r>
            <a:r>
              <a:rPr lang="en-US" b="1" baseline="-25000" dirty="0"/>
              <a:t>(</a:t>
            </a:r>
            <a:r>
              <a:rPr lang="en-US" b="1" baseline="-25000" dirty="0" err="1"/>
              <a:t>aq</a:t>
            </a:r>
            <a:r>
              <a:rPr lang="en-US" b="1" baseline="-25000" dirty="0" smtClean="0"/>
              <a:t>)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7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Svar</a:t>
            </a:r>
            <a:r>
              <a:rPr lang="en-US" b="1" dirty="0"/>
              <a:t>:</a:t>
            </a:r>
            <a:r>
              <a:rPr lang="en-US" dirty="0"/>
              <a:t> 0,100 M. Vi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tillsatt</a:t>
            </a:r>
            <a:r>
              <a:rPr lang="en-US" dirty="0"/>
              <a:t> 20 ml </a:t>
            </a:r>
            <a:r>
              <a:rPr lang="en-US" dirty="0" err="1"/>
              <a:t>NaOH</a:t>
            </a:r>
            <a:r>
              <a:rPr lang="en-US" dirty="0"/>
              <a:t> med </a:t>
            </a:r>
            <a:r>
              <a:rPr lang="en-US" dirty="0" err="1"/>
              <a:t>koncentrationen</a:t>
            </a:r>
            <a:r>
              <a:rPr lang="en-US" dirty="0"/>
              <a:t> 0,200 M, men </a:t>
            </a:r>
            <a:r>
              <a:rPr lang="en-US" dirty="0" err="1"/>
              <a:t>volymen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nu den </a:t>
            </a:r>
            <a:r>
              <a:rPr lang="en-US" dirty="0" err="1"/>
              <a:t>dubbla</a:t>
            </a:r>
            <a:r>
              <a:rPr lang="en-US" dirty="0"/>
              <a:t> </a:t>
            </a:r>
            <a:r>
              <a:rPr lang="en-US" dirty="0" err="1"/>
              <a:t>eftersom</a:t>
            </a:r>
            <a:r>
              <a:rPr lang="en-US" dirty="0"/>
              <a:t> vi hade 20 ml  </a:t>
            </a:r>
            <a:r>
              <a:rPr lang="en-US" dirty="0" err="1"/>
              <a:t>syra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8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err="1"/>
              <a:t>vattenlösningen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saltet</a:t>
            </a:r>
            <a:r>
              <a:rPr lang="en-US" dirty="0"/>
              <a:t> </a:t>
            </a:r>
            <a:r>
              <a:rPr lang="en-US" dirty="0" err="1"/>
              <a:t>NaA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basen</a:t>
            </a:r>
            <a:r>
              <a:rPr lang="en-US" dirty="0"/>
              <a:t> </a:t>
            </a:r>
            <a:r>
              <a:rPr lang="en-US" dirty="0" err="1"/>
              <a:t>protolyserad</a:t>
            </a:r>
            <a:r>
              <a:rPr lang="en-US" dirty="0"/>
              <a:t> </a:t>
            </a:r>
            <a:r>
              <a:rPr lang="en-US" dirty="0" err="1"/>
              <a:t>enligt</a:t>
            </a:r>
            <a:r>
              <a:rPr lang="en-US" dirty="0"/>
              <a:t> </a:t>
            </a:r>
            <a:r>
              <a:rPr lang="en-US" dirty="0" err="1"/>
              <a:t>formeln</a:t>
            </a:r>
            <a:r>
              <a:rPr lang="en-US" dirty="0"/>
              <a:t>:   A</a:t>
            </a:r>
            <a:r>
              <a:rPr lang="en-US" baseline="30000" dirty="0"/>
              <a:t>–</a:t>
            </a:r>
            <a:r>
              <a:rPr lang="en-US" dirty="0"/>
              <a:t> + H</a:t>
            </a:r>
            <a:r>
              <a:rPr lang="en-US" baseline="-25000" dirty="0"/>
              <a:t>2</a:t>
            </a:r>
            <a:r>
              <a:rPr lang="en-US" dirty="0"/>
              <a:t>O   ⇄   HA + OH</a:t>
            </a:r>
            <a:r>
              <a:rPr lang="en-US" baseline="30000" dirty="0"/>
              <a:t>–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Du </a:t>
            </a:r>
            <a:r>
              <a:rPr lang="en-US" dirty="0" err="1"/>
              <a:t>skall</a:t>
            </a:r>
            <a:r>
              <a:rPr lang="en-US" dirty="0"/>
              <a:t> nu </a:t>
            </a:r>
            <a:r>
              <a:rPr lang="en-US" dirty="0" err="1"/>
              <a:t>beräkna</a:t>
            </a:r>
            <a:r>
              <a:rPr lang="en-US" dirty="0"/>
              <a:t> </a:t>
            </a:r>
            <a:r>
              <a:rPr lang="en-US" dirty="0" err="1"/>
              <a:t>baskonstanten</a:t>
            </a:r>
            <a:r>
              <a:rPr lang="en-US" dirty="0"/>
              <a:t>, K</a:t>
            </a:r>
            <a:r>
              <a:rPr lang="en-US" baseline="-25000" dirty="0"/>
              <a:t>b</a:t>
            </a:r>
            <a:r>
              <a:rPr lang="en-US" dirty="0"/>
              <a:t>,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basen</a:t>
            </a:r>
            <a:r>
              <a:rPr lang="en-US" dirty="0"/>
              <a:t> A</a:t>
            </a:r>
            <a:r>
              <a:rPr lang="en-US" baseline="30000" dirty="0"/>
              <a:t>–</a:t>
            </a:r>
            <a:r>
              <a:rPr lang="en-US" dirty="0"/>
              <a:t>. </a:t>
            </a:r>
            <a:r>
              <a:rPr lang="en-US" dirty="0" err="1"/>
              <a:t>Använd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pH-</a:t>
            </a:r>
            <a:r>
              <a:rPr lang="en-US" dirty="0" err="1"/>
              <a:t>värde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du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avläsa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punkten</a:t>
            </a:r>
            <a:r>
              <a:rPr lang="en-US" dirty="0"/>
              <a:t> E </a:t>
            </a:r>
            <a:r>
              <a:rPr lang="en-US" dirty="0" err="1"/>
              <a:t>och</a:t>
            </a:r>
            <a:r>
              <a:rPr lang="en-US" dirty="0"/>
              <a:t> den </a:t>
            </a:r>
            <a:r>
              <a:rPr lang="en-US" dirty="0" err="1"/>
              <a:t>koncentration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basen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du </a:t>
            </a:r>
            <a:r>
              <a:rPr lang="en-US" dirty="0" err="1"/>
              <a:t>beräknade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punkt</a:t>
            </a:r>
            <a:r>
              <a:rPr lang="en-US" dirty="0"/>
              <a:t> 6. </a:t>
            </a:r>
            <a:r>
              <a:rPr lang="en-US" dirty="0" err="1"/>
              <a:t>Beräkna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pK</a:t>
            </a:r>
            <a:r>
              <a:rPr lang="en-US" baseline="-25000" dirty="0" err="1"/>
              <a:t>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100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Eftersom</a:t>
            </a:r>
            <a:r>
              <a:rPr lang="en-US" dirty="0" smtClean="0"/>
              <a:t> </a:t>
            </a:r>
            <a:r>
              <a:rPr lang="en-US" dirty="0"/>
              <a:t>pH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ekvivalenspunkten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8,7 </a:t>
            </a:r>
            <a:r>
              <a:rPr lang="en-US" dirty="0" err="1"/>
              <a:t>blir</a:t>
            </a:r>
            <a:r>
              <a:rPr lang="en-US" dirty="0"/>
              <a:t> pOH 5,3.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mr-IN" dirty="0" err="1"/>
              <a:t>K</a:t>
            </a:r>
            <a:r>
              <a:rPr lang="mr-IN" baseline="-25000" dirty="0" err="1"/>
              <a:t>b</a:t>
            </a:r>
            <a:r>
              <a:rPr lang="mr-IN" dirty="0"/>
              <a:t> = [OH</a:t>
            </a:r>
            <a:r>
              <a:rPr lang="mr-IN" baseline="30000" dirty="0"/>
              <a:t>–</a:t>
            </a:r>
            <a:r>
              <a:rPr lang="mr-IN" dirty="0"/>
              <a:t>][</a:t>
            </a:r>
            <a:r>
              <a:rPr lang="mr-IN" dirty="0" err="1"/>
              <a:t>A</a:t>
            </a:r>
            <a:r>
              <a:rPr lang="mr-IN" baseline="30000" dirty="0"/>
              <a:t>-</a:t>
            </a:r>
            <a:r>
              <a:rPr lang="mr-IN" dirty="0"/>
              <a:t>]/0,1 </a:t>
            </a:r>
            <a:r>
              <a:rPr lang="mr-IN" dirty="0" smtClean="0"/>
              <a:t>=10</a:t>
            </a:r>
            <a:r>
              <a:rPr lang="mr-IN" baseline="30000" dirty="0" smtClean="0"/>
              <a:t>-5,3</a:t>
            </a:r>
            <a:r>
              <a:rPr lang="mr-IN" dirty="0"/>
              <a:t> • </a:t>
            </a:r>
            <a:r>
              <a:rPr lang="mr-IN" dirty="0" smtClean="0"/>
              <a:t>10</a:t>
            </a:r>
            <a:r>
              <a:rPr lang="mr-IN" baseline="30000" dirty="0" smtClean="0"/>
              <a:t>-5,3</a:t>
            </a:r>
            <a:r>
              <a:rPr lang="mr-IN" dirty="0" smtClean="0"/>
              <a:t>/0,1= </a:t>
            </a:r>
            <a:endParaRPr lang="sv-SE" dirty="0" smtClean="0"/>
          </a:p>
          <a:p>
            <a:r>
              <a:rPr lang="mr-IN" dirty="0" smtClean="0"/>
              <a:t>2,51 </a:t>
            </a:r>
            <a:r>
              <a:rPr lang="mr-IN" dirty="0"/>
              <a:t>• 10</a:t>
            </a:r>
            <a:r>
              <a:rPr lang="mr-IN" baseline="30000" dirty="0"/>
              <a:t>-10</a:t>
            </a:r>
            <a:r>
              <a:rPr lang="mr-IN" dirty="0"/>
              <a:t>   ⇒ </a:t>
            </a:r>
            <a:r>
              <a:rPr lang="mr-IN" dirty="0" err="1"/>
              <a:t>pK</a:t>
            </a:r>
            <a:r>
              <a:rPr lang="mr-IN" baseline="-25000" dirty="0" err="1"/>
              <a:t>b</a:t>
            </a:r>
            <a:r>
              <a:rPr lang="mr-IN" dirty="0"/>
              <a:t> = 9,6 </a:t>
            </a:r>
            <a:endParaRPr lang="sv-SE" dirty="0" smtClean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4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 </a:t>
            </a:r>
            <a:r>
              <a:rPr lang="en-US" b="1" dirty="0" err="1"/>
              <a:t>Beräkna</a:t>
            </a:r>
            <a:r>
              <a:rPr lang="en-US" b="1" dirty="0"/>
              <a:t> </a:t>
            </a:r>
            <a:r>
              <a:rPr lang="en-US" b="1" dirty="0" err="1"/>
              <a:t>summan</a:t>
            </a:r>
            <a:r>
              <a:rPr lang="en-US" b="1" dirty="0"/>
              <a:t> </a:t>
            </a:r>
            <a:r>
              <a:rPr lang="en-US" b="1" dirty="0" err="1"/>
              <a:t>av</a:t>
            </a:r>
            <a:r>
              <a:rPr lang="en-US" b="1" dirty="0"/>
              <a:t> </a:t>
            </a:r>
            <a:r>
              <a:rPr lang="en-US" b="1" dirty="0" err="1"/>
              <a:t>pK</a:t>
            </a:r>
            <a:r>
              <a:rPr lang="en-US" b="1" baseline="-25000" dirty="0" err="1"/>
              <a:t>a</a:t>
            </a:r>
            <a:r>
              <a:rPr lang="en-US" b="1" dirty="0"/>
              <a:t> </a:t>
            </a:r>
            <a:r>
              <a:rPr lang="en-US" b="1" dirty="0" err="1"/>
              <a:t>och</a:t>
            </a:r>
            <a:r>
              <a:rPr lang="en-US" b="1" dirty="0"/>
              <a:t> </a:t>
            </a:r>
            <a:r>
              <a:rPr lang="en-US" b="1" dirty="0" err="1"/>
              <a:t>pK</a:t>
            </a:r>
            <a:r>
              <a:rPr lang="en-US" b="1" baseline="-25000" dirty="0" err="1"/>
              <a:t>b</a:t>
            </a:r>
            <a:r>
              <a:rPr lang="en-US" b="1" dirty="0"/>
              <a:t> </a:t>
            </a:r>
            <a:r>
              <a:rPr lang="en-US" b="1" dirty="0" err="1"/>
              <a:t>och</a:t>
            </a:r>
            <a:r>
              <a:rPr lang="en-US" b="1" dirty="0"/>
              <a:t> </a:t>
            </a:r>
            <a:r>
              <a:rPr lang="en-US" b="1" dirty="0" err="1"/>
              <a:t>jämför</a:t>
            </a:r>
            <a:r>
              <a:rPr lang="en-US" b="1" dirty="0"/>
              <a:t> med </a:t>
            </a:r>
            <a:r>
              <a:rPr lang="en-US" b="1" dirty="0" err="1"/>
              <a:t>det</a:t>
            </a:r>
            <a:r>
              <a:rPr lang="en-US" b="1" dirty="0"/>
              <a:t> </a:t>
            </a:r>
            <a:r>
              <a:rPr lang="en-US" b="1" dirty="0" err="1"/>
              <a:t>teoretiska</a:t>
            </a:r>
            <a:r>
              <a:rPr lang="en-US" b="1" dirty="0"/>
              <a:t> </a:t>
            </a:r>
            <a:r>
              <a:rPr lang="en-US" b="1" dirty="0" err="1"/>
              <a:t>värdet</a:t>
            </a:r>
            <a:r>
              <a:rPr lang="en-US" b="1" dirty="0"/>
              <a:t> </a:t>
            </a:r>
            <a:r>
              <a:rPr lang="en-US" b="1" dirty="0" err="1"/>
              <a:t>av</a:t>
            </a:r>
            <a:r>
              <a:rPr lang="en-US" b="1" dirty="0"/>
              <a:t> </a:t>
            </a:r>
            <a:r>
              <a:rPr lang="en-US" b="1" dirty="0" err="1"/>
              <a:t>denna</a:t>
            </a:r>
            <a:r>
              <a:rPr lang="en-US" b="1" dirty="0"/>
              <a:t> summa.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2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syra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vi </a:t>
            </a:r>
            <a:r>
              <a:rPr lang="en-US" dirty="0" err="1" smtClean="0"/>
              <a:t>titrerat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4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14556" r="19997" b="6215"/>
          <a:stretch/>
        </p:blipFill>
        <p:spPr>
          <a:xfrm>
            <a:off x="1433383" y="0"/>
            <a:ext cx="7772401" cy="6672305"/>
          </a:xfrm>
        </p:spPr>
      </p:pic>
    </p:spTree>
    <p:extLst>
      <p:ext uri="{BB962C8B-B14F-4D97-AF65-F5344CB8AC3E}">
        <p14:creationId xmlns:p14="http://schemas.microsoft.com/office/powerpoint/2010/main" val="10339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Svag</a:t>
            </a:r>
            <a:r>
              <a:rPr lang="en-US" dirty="0" smtClean="0"/>
              <a:t> </a:t>
            </a:r>
            <a:r>
              <a:rPr lang="en-US" dirty="0" err="1" smtClean="0"/>
              <a:t>enprotonig</a:t>
            </a:r>
            <a:r>
              <a:rPr lang="en-US" dirty="0" smtClean="0"/>
              <a:t> </a:t>
            </a:r>
            <a:r>
              <a:rPr lang="en-US" dirty="0" err="1" smtClean="0"/>
              <a:t>syra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Volymen</a:t>
            </a:r>
            <a:r>
              <a:rPr lang="en-US" dirty="0" smtClean="0"/>
              <a:t> 0.02 dm</a:t>
            </a:r>
            <a:r>
              <a:rPr lang="en-US" baseline="30000" dirty="0" smtClean="0"/>
              <a:t>3</a:t>
            </a:r>
          </a:p>
          <a:p>
            <a:endParaRPr lang="en-US" baseline="30000" dirty="0"/>
          </a:p>
          <a:p>
            <a:r>
              <a:rPr lang="en-US" dirty="0" err="1" smtClean="0"/>
              <a:t>Titreras</a:t>
            </a:r>
            <a:r>
              <a:rPr lang="en-US" dirty="0" smtClean="0"/>
              <a:t> med stark bas </a:t>
            </a:r>
            <a:r>
              <a:rPr lang="en-US" dirty="0" err="1" smtClean="0"/>
              <a:t>NaOH</a:t>
            </a:r>
            <a:r>
              <a:rPr lang="en-US" dirty="0" smtClean="0"/>
              <a:t> </a:t>
            </a:r>
            <a:r>
              <a:rPr lang="en-US" dirty="0" smtClean="0"/>
              <a:t>0.2 </a:t>
            </a:r>
            <a:r>
              <a:rPr lang="en-US" dirty="0" err="1" smtClean="0"/>
              <a:t>mol</a:t>
            </a:r>
            <a:r>
              <a:rPr lang="en-US" dirty="0" smtClean="0"/>
              <a:t>/dm</a:t>
            </a:r>
            <a:r>
              <a:rPr lang="en-US" baseline="30000" dirty="0" smtClean="0"/>
              <a:t>3</a:t>
            </a:r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Fråga</a:t>
            </a:r>
            <a:r>
              <a:rPr lang="en-US" dirty="0" smtClean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Vilken </a:t>
                </a:r>
                <a:r>
                  <a:rPr lang="en-US" dirty="0" err="1" smtClean="0"/>
                  <a:t>av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punkterna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är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ekvivalenspunkten</a:t>
                </a:r>
                <a:r>
                  <a:rPr lang="en-US" dirty="0" smtClean="0"/>
                  <a:t>?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</a:rPr>
                        <m:t>𝑛</m:t>
                      </m:r>
                      <m:d>
                        <m:dPr>
                          <m:ctrlPr>
                            <a:rPr lang="sv-S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sv-SE" b="0" i="1" smtClean="0">
                          <a:latin typeface="Cambria Math" charset="0"/>
                        </a:rPr>
                        <m:t>=</m:t>
                      </m:r>
                      <m:r>
                        <a:rPr lang="sv-SE" b="0" i="1" smtClean="0">
                          <a:latin typeface="Cambria Math" charset="0"/>
                        </a:rPr>
                        <m:t>𝑛</m:t>
                      </m:r>
                      <m:d>
                        <m:dPr>
                          <m:ctrlPr>
                            <a:rPr lang="sv-S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charset="0"/>
                            </a:rPr>
                            <m:t>𝐻𝐴</m:t>
                          </m:r>
                        </m:e>
                      </m:d>
                    </m:oMath>
                  </m:oMathPara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Vid </a:t>
                </a:r>
                <a:r>
                  <a:rPr lang="en-US" dirty="0" err="1" smtClean="0"/>
                  <a:t>ekvivalenspunkten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gäller</a:t>
                </a:r>
                <a:r>
                  <a:rPr lang="en-US" dirty="0" smtClean="0"/>
                  <a:t>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Tillsatt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mängd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hydroxidjoner</a:t>
                </a:r>
                <a:r>
                  <a:rPr lang="en-US" dirty="0" smtClean="0"/>
                  <a:t>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mol</a:t>
                </a:r>
                <a:r>
                  <a:rPr lang="en-US" dirty="0" smtClean="0"/>
                  <a:t> HA </a:t>
                </a:r>
                <a:r>
                  <a:rPr lang="en-US" dirty="0" err="1" smtClean="0"/>
                  <a:t>från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början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43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Fråga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Ekvivalenspunkten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</a:t>
            </a:r>
            <a:r>
              <a:rPr lang="en-US" dirty="0" err="1" smtClean="0"/>
              <a:t>där</a:t>
            </a:r>
            <a:r>
              <a:rPr lang="en-US" dirty="0" smtClean="0"/>
              <a:t> </a:t>
            </a:r>
            <a:r>
              <a:rPr lang="en-US" dirty="0" err="1" smtClean="0"/>
              <a:t>lutningen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brantas</a:t>
            </a:r>
            <a:r>
              <a:rPr lang="en-US" dirty="0" smtClean="0"/>
              <a:t>. Vid 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1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Fråga</a:t>
            </a:r>
            <a:r>
              <a:rPr lang="en-US" dirty="0" smtClean="0"/>
              <a:t>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Vilket</a:t>
            </a:r>
            <a:r>
              <a:rPr lang="en-US" dirty="0" smtClean="0"/>
              <a:t> pH </a:t>
            </a:r>
            <a:r>
              <a:rPr lang="en-US" dirty="0" err="1" smtClean="0"/>
              <a:t>svarar</a:t>
            </a:r>
            <a:r>
              <a:rPr lang="en-US" dirty="0" smtClean="0"/>
              <a:t> </a:t>
            </a:r>
            <a:r>
              <a:rPr lang="en-US" dirty="0" smtClean="0"/>
              <a:t>mot </a:t>
            </a:r>
            <a:r>
              <a:rPr lang="en-US" dirty="0" err="1" smtClean="0"/>
              <a:t>ekvivalenspunkten</a:t>
            </a:r>
            <a:r>
              <a:rPr lang="en-US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6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Fråga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 ca 8.7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9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Fråga</a:t>
            </a:r>
            <a:r>
              <a:rPr lang="en-US" dirty="0" smtClean="0"/>
              <a:t> 3.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vi </a:t>
            </a:r>
            <a:r>
              <a:rPr lang="en-US" dirty="0" err="1" smtClean="0"/>
              <a:t>välja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348</Words>
  <Application>Microsoft Macintosh PowerPoint</Application>
  <PresentationFormat>Widescreen</PresentationFormat>
  <Paragraphs>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Svag enprotonig syra </vt:lpstr>
      <vt:lpstr>Fråga 1</vt:lpstr>
      <vt:lpstr>Fråga 1</vt:lpstr>
      <vt:lpstr>Fråga 2.</vt:lpstr>
      <vt:lpstr>Fråga 2</vt:lpstr>
      <vt:lpstr>Fråga 3. Vilken indikator ska vi välja?</vt:lpstr>
      <vt:lpstr>Fråga 3. Vilken indikator ska vi välja?</vt:lpstr>
      <vt:lpstr>Vilken indikator?</vt:lpstr>
      <vt:lpstr>4. Läs av den volym NaOH som använts</vt:lpstr>
      <vt:lpstr>PowerPoint Presentation</vt:lpstr>
      <vt:lpstr>Vad blir start koncentrationen syra?</vt:lpstr>
      <vt:lpstr>n(OH^- )=n(HA)_init</vt:lpstr>
      <vt:lpstr>Fråga </vt:lpstr>
      <vt:lpstr>pH för den rena syran avläses i startpunkten</vt:lpstr>
      <vt:lpstr>Använd detta värde för att beräkna pKa för syran.</vt:lpstr>
      <vt:lpstr>PowerPoint Presentation</vt:lpstr>
      <vt:lpstr>Denna reaktionen sker när tititrerar</vt:lpstr>
      <vt:lpstr>När har all syra försvunnit?</vt:lpstr>
      <vt:lpstr>I punkten E har vi en vattenlösning av syrans natriumsalt, NaA(aq).  Vilken koncentration har denna lösning?</vt:lpstr>
      <vt:lpstr>I punkten E har vi en vattenlösning av syrans natriumsalt, NaA(aq).</vt:lpstr>
      <vt:lpstr>PowerPoint Presentation</vt:lpstr>
      <vt:lpstr>PowerPoint Presentation</vt:lpstr>
      <vt:lpstr>PowerPoint Presentation</vt:lpstr>
      <vt:lpstr>. Beräkna summan av pKa och pKb och jämför med det teoretiska värdet av denna summa. </vt:lpstr>
      <vt:lpstr>Vilken syra är det vi titrerat?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BÄCKSTRÖM Sofia (LUX-Teacher)</dc:creator>
  <cp:lastModifiedBy>BÄCKSTRÖM Sofia (LUX-Teacher)</cp:lastModifiedBy>
  <cp:revision>10</cp:revision>
  <dcterms:created xsi:type="dcterms:W3CDTF">2019-04-01T17:31:17Z</dcterms:created>
  <dcterms:modified xsi:type="dcterms:W3CDTF">2019-11-30T19:36:54Z</dcterms:modified>
</cp:coreProperties>
</file>