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84A0CE-DBF8-47E3-B00A-527920D4E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C04542-05C1-4959-9450-61ED66C66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72064F-3AA1-4F76-91C2-C8EF4DD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4471FC-399E-42B4-B771-F34E4051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DC5D71-7162-4870-B888-4774DD54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9CC455-7E1B-456E-9BBB-2194858D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4E45EB7-3957-4927-9183-E80A3E76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EC9C82-8047-4586-8B1F-6BB7FC0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54D74A-C7E1-4D3A-BE49-2176DE36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B73489-55C3-4DCD-9F1A-D9AE885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B1683A0-0402-436E-80EC-1A16ACB11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6365953-C9B3-4874-9959-03C701AA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4581288-1E83-455F-B005-0F1DAFCE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E47B21-C785-4D95-A830-3DA4FE1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6F78BA-A96E-407D-8F38-8A6EB6EE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30F6E8-D77F-419E-8516-73D0163B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99E793-F8CD-411C-B07C-EF70F046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878F55-9E45-4A99-AA73-B4952A21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81E6FB-ADD1-42C7-885F-096C884D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A2FF4A-64F6-48B0-9172-25DE9B22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F40340-62A7-4AAD-BCCB-F12153AA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FE547E9-747D-4D2B-A1A3-52745FFF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CADB4D-0DCB-4157-8017-187C792D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C0535A-9F41-49D0-B80C-92DC7445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0A6EC6-D22C-45BD-8BE0-2A0225F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0C2BC4-7ABE-4018-BCA7-5B70BDAF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778C8C-C603-46C2-98C5-25D0AA876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542A1E2-EB7D-4B05-A917-D1915964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2D06C0-E204-441B-BCE0-83E894F8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5730DD-1C33-4ABA-B961-978149C2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9018C8-7A54-4BA4-ABB3-54580FF9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AEF8BB-939A-46F7-B99C-A0B43183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C3EAA5-9C57-42C2-8CE6-82B34D29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4361F8D-7517-4F6B-8E67-7B73C34C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17EC3C6-83E1-4946-A787-0DBA3E6B7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AAC2FB9-23A2-4DDB-B647-BA76E9AE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678129-AF1A-4A56-A773-60B9CBD1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B154362-DDCF-4338-BE62-8EF955EA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127DC8E-82A9-4DBD-8EF2-1C2837FA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4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372B18-DC78-46D3-B257-1AB711DB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16D03D9-2CB2-446C-A9B3-5C4D84CF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9F644D6-C91D-4AA3-9F0D-10A9E90B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1142A1-A9C0-4D3B-B069-8FFB498E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35CA153-E778-4BAD-8237-52B609AE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3E8CC-E2F4-4706-B733-6392924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644AD3F-F447-4F6A-A27F-66CF01DE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9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98B27F-8A30-421F-979B-A5979F5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1415F4-9010-4EC4-82E2-413CEC6A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6DBEE2-06B1-460E-AB40-6BFFE0052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E55FD72-A844-414B-A668-D0A130D6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25BC71-FE73-46FD-853A-2A575896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77169B-8058-4724-8F94-022B50E4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47CAF-7C79-4AA1-8E6C-40C7E68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F859337-3ADE-4623-B9E0-FEACD3D17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B626C88-2280-4026-92B4-60407AC8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5390E79-28B4-41F2-8737-6A3E861E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C18966F-2863-4A22-9951-902776EC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B070FA-272D-4524-AFD3-C1BD4F53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88517-9882-4253-BD6C-5D7D4EF2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47D5382-9C5B-4144-A519-72CF6A24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8733F5-183C-4FD4-B372-EC53FC50B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0A88-71E4-43FD-9D1D-5F6ACE854288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BCF7EC-C726-4B54-A843-0B055DB8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818FB0-0A26-4912-9221-7326D1721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38A7-37B8-46D6-81A7-03FBB4FAA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keblaber.org/oldwine/chm1046/notes/Electro/Balance/Balance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5B8D4C-EFBC-4FDC-B21C-25CCBC15A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Redox </a:t>
            </a:r>
            <a:r>
              <a:rPr lang="sv-SE"/>
              <a:t>sjuan 2.1</a:t>
            </a:r>
            <a:br>
              <a:rPr lang="sv-SE"/>
            </a:b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3196DBB-B576-489A-A2E5-E0D5E2DC3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2.1 Del 2  (2.1 är indelat i 2 delar)</a:t>
            </a:r>
          </a:p>
          <a:p>
            <a:r>
              <a:rPr lang="sv-SE" dirty="0"/>
              <a:t>Reduktionen av MnO4-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9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Steg2 Balansera syret med vatten.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Behövs</a:t>
                </a:r>
                <a:r>
                  <a:rPr lang="en-GB" dirty="0"/>
                  <a:t> bara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reduktions-ekvationen</a:t>
                </a:r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88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3 Balansera vätet i vattnet med H+.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7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4 Balansera laddning med elektronerna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6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87BCA5-2D68-4E0F-B4CD-B94EA07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Balansera så att lika många elektroner avges som tas upp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1) reduktionen</a:t>
                </a:r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𝑀𝑛𝑂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+8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𝑀𝑛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sv-SE" dirty="0"/>
                  <a:t>2) oxidationen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)∗5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6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87BCA5-2D68-4E0F-B4CD-B94EA07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6 addera reaktionerna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sv-SE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𝑀𝑛𝑂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9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87BCA5-2D68-4E0F-B4CD-B94EA072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7 stryk bort sådant som finns på båda sidorna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𝑀𝑛𝑂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𝑀𝑛𝑂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1FB4E1-6395-40FD-BE22-32F3EB3F4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0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6E0C92-0753-4895-94C1-4270F1B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Suggestion 2</a:t>
            </a:r>
            <a:br>
              <a:rPr lang="sv-SE" dirty="0"/>
            </a:br>
            <a:r>
              <a:rPr lang="sv-SE" dirty="0" err="1"/>
              <a:t>Kaliumpermanganat</a:t>
            </a:r>
            <a:r>
              <a:rPr lang="sv-SE" dirty="0"/>
              <a:t> och väteperoxid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ED9B4F-6E00-4A4B-B560-E279F981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Vad bildas när väteperoxid oxideras?</a:t>
            </a:r>
          </a:p>
          <a:p>
            <a:endParaRPr lang="sv-SE" dirty="0"/>
          </a:p>
          <a:p>
            <a:r>
              <a:rPr lang="sv-SE" dirty="0"/>
              <a:t>Vi vet att syret har oxidationstal -1 i väteperoxid</a:t>
            </a:r>
          </a:p>
          <a:p>
            <a:r>
              <a:rPr lang="sv-SE" dirty="0"/>
              <a:t>Det kommer att bildas syre där syre har oxidationstal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1</a:t>
                </a:r>
              </a:p>
              <a:p>
                <a:pPr marL="0" indent="0">
                  <a:buNone/>
                </a:pPr>
                <a:r>
                  <a:rPr lang="sv-SE" dirty="0"/>
                  <a:t>Sätt upp de två delreaktionerna och balansera för ”huvud” atomen.</a:t>
                </a:r>
              </a:p>
              <a:p>
                <a:pPr marL="0" indent="0">
                  <a:buNone/>
                </a:pPr>
                <a:r>
                  <a:rPr lang="sv-SE" dirty="0"/>
                  <a:t>Det är redan balanserat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n-GB" dirty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6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2</a:t>
                </a:r>
              </a:p>
              <a:p>
                <a:pPr marL="0" indent="0">
                  <a:buNone/>
                </a:pPr>
                <a:r>
                  <a:rPr lang="sv-SE" dirty="0"/>
                  <a:t>Kompensera för syre med vatten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61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3</a:t>
                </a:r>
              </a:p>
              <a:p>
                <a:pPr marL="0" indent="0">
                  <a:buNone/>
                </a:pPr>
                <a:r>
                  <a:rPr lang="sv-SE" dirty="0"/>
                  <a:t>Kompensera för H med vätejoner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b="0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3B494A-17C1-43CF-A61C-73C3B336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EE9D76C7-F3F9-4783-9ACC-45408F8B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1" y="1857142"/>
            <a:ext cx="11278844" cy="2630968"/>
          </a:xfrm>
        </p:spPr>
      </p:pic>
    </p:spTree>
    <p:extLst>
      <p:ext uri="{BB962C8B-B14F-4D97-AF65-F5344CB8AC3E}">
        <p14:creationId xmlns:p14="http://schemas.microsoft.com/office/powerpoint/2010/main" val="223795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4</a:t>
                </a:r>
              </a:p>
              <a:p>
                <a:pPr marL="0" indent="0">
                  <a:buNone/>
                </a:pPr>
                <a:r>
                  <a:rPr lang="sv-SE" dirty="0"/>
                  <a:t>Balansera laddningen med elektroner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sz="2000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7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5</a:t>
                </a:r>
              </a:p>
              <a:p>
                <a:pPr marL="0" indent="0">
                  <a:buNone/>
                </a:pPr>
                <a:r>
                  <a:rPr lang="sv-SE" dirty="0"/>
                  <a:t>Kompensera så det är lika många elektroner som avges som tas upp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sz="2000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)*2                   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sz="2000" dirty="0"/>
                  <a:t>)*5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6 addera </a:t>
                </a:r>
                <a:r>
                  <a:rPr lang="sv-SE" dirty="0" err="1"/>
                  <a:t>reaktionern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+16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sz="2000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GB" sz="2000" dirty="0"/>
                  <a:t> 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→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5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sv-S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+16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000" dirty="0" smtClean="0"/>
                      <m:t>5 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sz="2000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+</a:t>
                </a:r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5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sv-S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438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7 </a:t>
                </a:r>
                <a:r>
                  <a:rPr lang="sv-SE" dirty="0" err="1"/>
                  <a:t>cancel</a:t>
                </a:r>
                <a:r>
                  <a:rPr lang="sv-SE" dirty="0"/>
                  <a:t> </a:t>
                </a:r>
                <a:r>
                  <a:rPr lang="sv-SE" dirty="0" err="1"/>
                  <a:t>out</a:t>
                </a:r>
                <a:endParaRPr lang="sv-SE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000" dirty="0" smtClean="0"/>
                      <m:t>5 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sv-SE" sz="2000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+</a:t>
                </a:r>
                <a:r>
                  <a:rPr lang="sv-S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5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 err="1"/>
                  <a:t>Kontrollera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genom</a:t>
                </a:r>
                <a:r>
                  <a:rPr lang="en-GB" sz="2000" dirty="0"/>
                  <a:t> </a:t>
                </a:r>
                <a:r>
                  <a:rPr lang="en-GB" sz="2000" dirty="0" err="1"/>
                  <a:t>att</a:t>
                </a:r>
                <a:r>
                  <a:rPr lang="en-GB" sz="2000" dirty="0"/>
                  <a:t> se </a:t>
                </a:r>
                <a:r>
                  <a:rPr lang="en-GB" sz="2000" dirty="0" err="1"/>
                  <a:t>att</a:t>
                </a:r>
                <a:r>
                  <a:rPr lang="en-GB" sz="2000" dirty="0"/>
                  <a:t> </a:t>
                </a:r>
                <a:r>
                  <a:rPr lang="en-GB" sz="2000" dirty="0" err="1"/>
                  <a:t>laddningen</a:t>
                </a:r>
                <a:r>
                  <a:rPr lang="en-GB" sz="2000" dirty="0"/>
                  <a:t> </a:t>
                </a:r>
                <a:r>
                  <a:rPr lang="en-GB" sz="2000" dirty="0" err="1"/>
                  <a:t>är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samma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på</a:t>
                </a:r>
                <a:r>
                  <a:rPr lang="en-GB" sz="2000" dirty="0"/>
                  <a:t> </a:t>
                </a:r>
                <a:r>
                  <a:rPr lang="en-GB" sz="2000" dirty="0" err="1"/>
                  <a:t>båda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sidorna</a:t>
                </a:r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14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AF9F9D-7439-4BC7-A87C-588AE93B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Suggestion 3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DE73BD-70ED-486D-B196-08721CE4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Kaliumpermanganat</a:t>
            </a:r>
            <a:r>
              <a:rPr lang="sv-SE" dirty="0"/>
              <a:t> och oxalsyra, etandisyra , den enklaste </a:t>
            </a:r>
            <a:r>
              <a:rPr lang="sv-SE" dirty="0" err="1"/>
              <a:t>dikarboxylsyran</a:t>
            </a:r>
            <a:endParaRPr lang="sv-SE" dirty="0"/>
          </a:p>
          <a:p>
            <a:r>
              <a:rPr lang="sv-SE" dirty="0"/>
              <a:t>Oxalsyra som oxideras bildar koldioxid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pic>
        <p:nvPicPr>
          <p:cNvPr id="5" name="Bildobjekt 4" descr="oxalsyra kemisk formel - Google Search - Google Chrome">
            <a:extLst>
              <a:ext uri="{FF2B5EF4-FFF2-40B4-BE49-F238E27FC236}">
                <a16:creationId xmlns:a16="http://schemas.microsoft.com/office/drawing/2014/main" id="{1884208C-B44E-4FC7-81B2-E02515AEF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9" t="45112" r="60367" b="36092"/>
          <a:stretch/>
        </p:blipFill>
        <p:spPr>
          <a:xfrm>
            <a:off x="1191237" y="3615655"/>
            <a:ext cx="3038731" cy="21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0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Att balansera redox reaktioner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1</a:t>
                </a:r>
              </a:p>
              <a:p>
                <a:pPr marL="0" indent="0">
                  <a:buNone/>
                </a:pPr>
                <a:r>
                  <a:rPr lang="sv-SE" dirty="0"/>
                  <a:t>Sätt upp de två delreaktionerna och balansera för ”huvud” atomen.</a:t>
                </a:r>
              </a:p>
              <a:p>
                <a:r>
                  <a:rPr lang="sv-SE" dirty="0"/>
                  <a:t>Det är kolatomen som oxideras i det här fallet inte syret.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n-GB" dirty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61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A53D75-FA71-4FF0-8D36-CEFAFDA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Gör klart.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1D8B9A-192D-4FCF-925A-7200AFFD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Facit</a:t>
            </a:r>
          </a:p>
          <a:p>
            <a:r>
              <a:rPr lang="en-GB" dirty="0">
                <a:hlinkClick r:id="rId2"/>
              </a:rPr>
              <a:t>https://www.mikeblaber.org/oldwine/chm1046/notes/Electro/Balance/Balance.htm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72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7DDD32-8A02-4F7A-9A96-BF347AF1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Suggestion etanol reagerar med </a:t>
            </a:r>
            <a:r>
              <a:rPr lang="sv-SE" dirty="0" err="1"/>
              <a:t>dikromat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C941DC-319C-47C4-86A9-D942422E6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Etanol oxideras till karboxylsyra</a:t>
                </a:r>
              </a:p>
              <a:p>
                <a:r>
                  <a:rPr lang="sv-SE" dirty="0"/>
                  <a:t>Och </a:t>
                </a:r>
                <a:r>
                  <a:rPr lang="sv-SE" dirty="0" err="1"/>
                  <a:t>dikromat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sv-SE" dirty="0"/>
                  <a:t> reduceras till </a:t>
                </a:r>
                <a:r>
                  <a:rPr lang="sv-SE" dirty="0" err="1"/>
                  <a:t>Cr</a:t>
                </a:r>
                <a:r>
                  <a:rPr lang="sv-SE" dirty="0"/>
                  <a:t>(III),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Steg 1 skriv upp delreaktionerna och balansera för huvudatomen</a:t>
                </a:r>
              </a:p>
              <a:p>
                <a:r>
                  <a:rPr lang="sv-SE" dirty="0"/>
                  <a:t>Det är kolatomen som oxideras. </a:t>
                </a:r>
              </a:p>
              <a:p>
                <a:endParaRPr lang="sv-SE" dirty="0"/>
              </a:p>
              <a:p>
                <a:r>
                  <a:rPr lang="sv-SE" dirty="0"/>
                  <a:t>Reduktion                                                        oxidation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r>
                  <a:rPr lang="sv-SE" dirty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dirty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𝐶𝑂𝑂𝐻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Sen är det bara att fortsätta.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C941DC-319C-47C4-86A9-D942422E6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38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A0DC79-5EE7-4D6F-9D7B-E52DCC9A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facit</a:t>
            </a:r>
            <a:endParaRPr lang="en-GB" dirty="0"/>
          </a:p>
        </p:txBody>
      </p:sp>
      <p:pic>
        <p:nvPicPr>
          <p:cNvPr id="5" name="Platshållare för innehåll 4" descr="12.12: Oxidation of Alcohols - Chemistry LibreTexts - Google Chrome">
            <a:extLst>
              <a:ext uri="{FF2B5EF4-FFF2-40B4-BE49-F238E27FC236}">
                <a16:creationId xmlns:a16="http://schemas.microsoft.com/office/drawing/2014/main" id="{87422E21-32C7-44C9-98D0-3E35650D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6" t="44029" r="33876" b="50766"/>
          <a:stretch/>
        </p:blipFill>
        <p:spPr>
          <a:xfrm>
            <a:off x="1065402" y="1690688"/>
            <a:ext cx="8957555" cy="800842"/>
          </a:xfrm>
        </p:spPr>
      </p:pic>
    </p:spTree>
    <p:extLst>
      <p:ext uri="{BB962C8B-B14F-4D97-AF65-F5344CB8AC3E}">
        <p14:creationId xmlns:p14="http://schemas.microsoft.com/office/powerpoint/2010/main" val="243576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328057-B95D-4A70-AC90-0B47103E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Jod reagerar med  tiosulfat</a:t>
            </a:r>
            <a:endParaRPr lang="en-GB" dirty="0"/>
          </a:p>
        </p:txBody>
      </p:sp>
      <p:pic>
        <p:nvPicPr>
          <p:cNvPr id="5" name="Platshållare för innehåll 4" descr="Tiosulfat – Wikipedia - Google Chrome">
            <a:extLst>
              <a:ext uri="{FF2B5EF4-FFF2-40B4-BE49-F238E27FC236}">
                <a16:creationId xmlns:a16="http://schemas.microsoft.com/office/drawing/2014/main" id="{3DC45E6C-C495-4B4C-9C9A-54042A78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7" t="31691" r="1067" b="21268"/>
          <a:stretch/>
        </p:blipFill>
        <p:spPr>
          <a:xfrm>
            <a:off x="1048622" y="1786856"/>
            <a:ext cx="2365697" cy="4545114"/>
          </a:xfrm>
        </p:spPr>
      </p:pic>
      <p:pic>
        <p:nvPicPr>
          <p:cNvPr id="7" name="Bildobjekt 6" descr="Het källa – Wikipedia - Google Chrome">
            <a:extLst>
              <a:ext uri="{FF2B5EF4-FFF2-40B4-BE49-F238E27FC236}">
                <a16:creationId xmlns:a16="http://schemas.microsoft.com/office/drawing/2014/main" id="{605B37C9-DACF-4AF8-AC1A-680049F6E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9" t="32624" r="2087" b="37733"/>
          <a:stretch/>
        </p:blipFill>
        <p:spPr>
          <a:xfrm>
            <a:off x="8237988" y="2030137"/>
            <a:ext cx="2197915" cy="39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A50600-781B-4C99-A825-B3A6291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Mangan oxid – mangan kan ha många oxidationstillstånd</a:t>
            </a:r>
            <a:endParaRPr lang="en-GB" dirty="0"/>
          </a:p>
        </p:txBody>
      </p:sp>
      <p:pic>
        <p:nvPicPr>
          <p:cNvPr id="5" name="Platshållare för innehåll 4" descr="manganese oxide - Google Search - Google Chrome">
            <a:extLst>
              <a:ext uri="{FF2B5EF4-FFF2-40B4-BE49-F238E27FC236}">
                <a16:creationId xmlns:a16="http://schemas.microsoft.com/office/drawing/2014/main" id="{28F7B051-6F18-4C2E-9F4B-C0E7D0084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9236" r="41501" b="15227"/>
          <a:stretch/>
        </p:blipFill>
        <p:spPr>
          <a:xfrm>
            <a:off x="763555" y="1819467"/>
            <a:ext cx="7688425" cy="4515425"/>
          </a:xfrm>
        </p:spPr>
      </p:pic>
    </p:spTree>
    <p:extLst>
      <p:ext uri="{BB962C8B-B14F-4D97-AF65-F5344CB8AC3E}">
        <p14:creationId xmlns:p14="http://schemas.microsoft.com/office/powerpoint/2010/main" val="228181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A8866B-F044-4707-AB82-D067C9F0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Jod med tiosulfat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AE2E90-F2FF-4261-B873-F5FFB1E38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Tiosulfaten bildar sulfatjoner… oxideras</a:t>
                </a:r>
              </a:p>
              <a:p>
                <a:r>
                  <a:rPr lang="sv-SE" dirty="0"/>
                  <a:t>Joden bildar </a:t>
                </a:r>
                <a:r>
                  <a:rPr lang="sv-SE" dirty="0" err="1"/>
                  <a:t>jodjoner</a:t>
                </a:r>
                <a:r>
                  <a:rPr lang="sv-SE" dirty="0"/>
                  <a:t>. Reduceras</a:t>
                </a:r>
              </a:p>
              <a:p>
                <a:endParaRPr lang="sv-SE" dirty="0"/>
              </a:p>
              <a:p>
                <a:r>
                  <a:rPr lang="sv-SE" dirty="0"/>
                  <a:t>oxidation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sv-SE" b="0" dirty="0"/>
              </a:p>
              <a:p>
                <a:r>
                  <a:rPr lang="sv-SE" dirty="0"/>
                  <a:t>Reduktion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Kör de sju stegen…..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AE2E90-F2FF-4261-B873-F5FFB1E38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710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D38C1E-00F8-4CEA-B4B6-564A525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Jodometrisktitrering</a:t>
            </a:r>
            <a:r>
              <a:rPr lang="sv-SE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F401C7-4D80-4A46-BA34-F084AB705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sv-SE" b="0" dirty="0"/>
              </a:p>
              <a:p>
                <a:endParaRPr lang="en-GB" dirty="0"/>
              </a:p>
              <a:p>
                <a:r>
                  <a:rPr lang="en-GB" dirty="0" err="1"/>
                  <a:t>Stärkelse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indikator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Binder till </a:t>
                </a:r>
                <a:r>
                  <a:rPr lang="en-GB" dirty="0" err="1"/>
                  <a:t>jod</a:t>
                </a:r>
                <a:r>
                  <a:rPr lang="en-GB" dirty="0"/>
                  <a:t> </a:t>
                </a:r>
                <a:r>
                  <a:rPr lang="en-GB" dirty="0" err="1"/>
                  <a:t>blå</a:t>
                </a:r>
                <a:r>
                  <a:rPr lang="en-GB" dirty="0"/>
                  <a:t> </a:t>
                </a:r>
                <a:r>
                  <a:rPr lang="en-GB" dirty="0" err="1"/>
                  <a:t>färg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F401C7-4D80-4A46-BA34-F084AB705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A9DC1B-2110-4D03-B7A9-DD3116E1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permanganat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B96B0D-9DFF-411D-8538-87C0B838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Är en kemisk förening som innehåller Mangan med oxidationstal +7 dvs, väldigt oxiderad. </a:t>
            </a:r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pic>
        <p:nvPicPr>
          <p:cNvPr id="5" name="Bildobjekt 4" descr="Permanganate - Wikipedia - Google Chrome">
            <a:extLst>
              <a:ext uri="{FF2B5EF4-FFF2-40B4-BE49-F238E27FC236}">
                <a16:creationId xmlns:a16="http://schemas.microsoft.com/office/drawing/2014/main" id="{0F59115F-A318-42DD-B665-9C734F507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6" t="25890" r="2424" b="45721"/>
          <a:stretch/>
        </p:blipFill>
        <p:spPr>
          <a:xfrm>
            <a:off x="7996334" y="2758686"/>
            <a:ext cx="3237723" cy="33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647C40-0198-44F9-9A44-C4976941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Kalium-</a:t>
            </a:r>
            <a:r>
              <a:rPr lang="sv-SE" dirty="0" err="1"/>
              <a:t>permanganat</a:t>
            </a:r>
            <a:r>
              <a:rPr lang="sv-SE" dirty="0"/>
              <a:t> -</a:t>
            </a:r>
            <a:endParaRPr lang="en-GB" dirty="0"/>
          </a:p>
        </p:txBody>
      </p:sp>
      <p:pic>
        <p:nvPicPr>
          <p:cNvPr id="5" name="Platshållare för innehåll 4" descr="Diffusion Of Potassium Permanganate IPhone X Case for Sale by Andrew Lambert Photography - Google Chrome">
            <a:extLst>
              <a:ext uri="{FF2B5EF4-FFF2-40B4-BE49-F238E27FC236}">
                <a16:creationId xmlns:a16="http://schemas.microsoft.com/office/drawing/2014/main" id="{601C0E6F-9973-4CCA-9F71-54A21C701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0" t="25376" r="24307" b="39242"/>
          <a:stretch/>
        </p:blipFill>
        <p:spPr>
          <a:xfrm>
            <a:off x="2394577" y="2360645"/>
            <a:ext cx="5751047" cy="2108719"/>
          </a:xfrm>
        </p:spPr>
      </p:pic>
    </p:spTree>
    <p:extLst>
      <p:ext uri="{BB962C8B-B14F-4D97-AF65-F5344CB8AC3E}">
        <p14:creationId xmlns:p14="http://schemas.microsoft.com/office/powerpoint/2010/main" val="41079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27625C-85B4-49E4-BDC4-E401BC7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Permanganat är ett starkt oxidationsmedel.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D7944C-5C4E-426B-BADA-E42B7203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Eftersom mangan har oxidationstalet +7 så har det givit bort 7 av sina elektroner..</a:t>
            </a:r>
          </a:p>
          <a:p>
            <a:r>
              <a:rPr lang="sv-SE" dirty="0"/>
              <a:t>Den vill gärna ha tillbaka dessa vilket innebär att den tar emot elektroner från ett ämne som blir oxiderat.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Så </a:t>
            </a:r>
            <a:r>
              <a:rPr lang="sv-SE" dirty="0" err="1"/>
              <a:t>permanganat</a:t>
            </a:r>
            <a:r>
              <a:rPr lang="sv-SE" dirty="0"/>
              <a:t> reduceras själv när ett annat ämne oxideras.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Permanganat reduceras till </a:t>
            </a:r>
            <a:r>
              <a:rPr lang="sv-SE" dirty="0" err="1"/>
              <a:t>Mn</a:t>
            </a:r>
            <a:r>
              <a:rPr lang="sv-SE" dirty="0"/>
              <a:t>(II)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DD8FD0-8C51-4D32-BBA5-275F83CF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Sur eller basisk miljö?? </a:t>
            </a:r>
            <a:endParaRPr lang="en-GB" dirty="0"/>
          </a:p>
        </p:txBody>
      </p:sp>
      <p:pic>
        <p:nvPicPr>
          <p:cNvPr id="5" name="Platshållare för innehåll 4" descr="redox reactions with permanganate - Google Search - Google Chrome">
            <a:extLst>
              <a:ext uri="{FF2B5EF4-FFF2-40B4-BE49-F238E27FC236}">
                <a16:creationId xmlns:a16="http://schemas.microsoft.com/office/drawing/2014/main" id="{99600AA9-878D-4B75-8D97-7B62E121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34004" r="51438" b="20112"/>
          <a:stretch/>
        </p:blipFill>
        <p:spPr>
          <a:xfrm>
            <a:off x="1593908" y="1925578"/>
            <a:ext cx="5687736" cy="4395069"/>
          </a:xfrm>
        </p:spPr>
      </p:pic>
    </p:spTree>
    <p:extLst>
      <p:ext uri="{BB962C8B-B14F-4D97-AF65-F5344CB8AC3E}">
        <p14:creationId xmlns:p14="http://schemas.microsoft.com/office/powerpoint/2010/main" val="66429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7510DD-5985-4C21-B082-C8B861F2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Suggestion 1 Fe 2+ + </a:t>
            </a:r>
            <a:r>
              <a:rPr lang="en-GB" dirty="0"/>
              <a:t>MnO</a:t>
            </a:r>
            <a:r>
              <a:rPr lang="en-GB" baseline="-25000" dirty="0"/>
              <a:t>4</a:t>
            </a:r>
            <a:r>
              <a:rPr lang="en-GB" baseline="30000" dirty="0"/>
              <a:t>-</a:t>
            </a:r>
            <a:r>
              <a:rPr lang="en-GB" dirty="0"/>
              <a:t>   I sur </a:t>
            </a:r>
            <a:r>
              <a:rPr lang="en-GB" dirty="0" err="1"/>
              <a:t>lösning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7C6C1B-67BA-447C-BFBC-DA61F434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MnO</a:t>
            </a:r>
            <a:r>
              <a:rPr lang="en-GB" baseline="-25000" dirty="0"/>
              <a:t>4</a:t>
            </a:r>
            <a:r>
              <a:rPr lang="en-GB" baseline="30000" dirty="0"/>
              <a:t>-</a:t>
            </a:r>
            <a:r>
              <a:rPr lang="en-GB" dirty="0"/>
              <a:t>   -&gt;   Mn</a:t>
            </a:r>
            <a:r>
              <a:rPr lang="en-GB" baseline="30000" dirty="0"/>
              <a:t>2+</a:t>
            </a:r>
            <a:r>
              <a:rPr lang="en-GB" dirty="0"/>
              <a:t>(</a:t>
            </a:r>
            <a:r>
              <a:rPr lang="en-GB" i="1" dirty="0" err="1"/>
              <a:t>aq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6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0B5D2-3E56-4877-A83A-7CF4AB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Att balansera redox reaktioner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Steg 1</a:t>
                </a:r>
              </a:p>
              <a:p>
                <a:pPr marL="0" indent="0">
                  <a:buNone/>
                </a:pPr>
                <a:r>
                  <a:rPr lang="sv-SE" dirty="0"/>
                  <a:t>Sätt upp de två delreaktionerna och balansera för ”huvud” atomen.</a:t>
                </a:r>
              </a:p>
              <a:p>
                <a:pPr marL="0" indent="0">
                  <a:buNone/>
                </a:pPr>
                <a:r>
                  <a:rPr lang="sv-SE" dirty="0"/>
                  <a:t>Behövs inte i det här fallet.</a:t>
                </a:r>
              </a:p>
              <a:p>
                <a:endParaRPr lang="sv-SE" dirty="0"/>
              </a:p>
              <a:p>
                <a:r>
                  <a:rPr lang="sv-SE" dirty="0"/>
                  <a:t>1) reduktionen                                          2) oxidationen</a:t>
                </a:r>
              </a:p>
              <a:p>
                <a:endParaRPr lang="sv-SE" dirty="0"/>
              </a:p>
              <a:p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n-GB" dirty="0"/>
                  <a:t>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E60F566-ADCE-4A6F-9E3C-2DA372860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2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825</Words>
  <Application>Microsoft Office PowerPoint</Application>
  <PresentationFormat>Widescreen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Office-tema</vt:lpstr>
      <vt:lpstr>Redox sjuan 2.1 </vt:lpstr>
      <vt:lpstr>PowerPoint Presentation</vt:lpstr>
      <vt:lpstr>Mangan oxid – mangan kan ha många oxidationstillstånd</vt:lpstr>
      <vt:lpstr>permanganat</vt:lpstr>
      <vt:lpstr>Kalium-permanganat -</vt:lpstr>
      <vt:lpstr>Permanganat är ett starkt oxidationsmedel.</vt:lpstr>
      <vt:lpstr>Sur eller basisk miljö?? </vt:lpstr>
      <vt:lpstr>Suggestion 1 Fe 2+ + MnO4-   I sur lösning</vt:lpstr>
      <vt:lpstr>Att balansera redox reaktioner</vt:lpstr>
      <vt:lpstr>Steg2 Balansera syret med vatten.</vt:lpstr>
      <vt:lpstr>Steg 3 Balansera vätet i vattnet med H+.</vt:lpstr>
      <vt:lpstr>Steg 4 Balansera laddning med elektronerna</vt:lpstr>
      <vt:lpstr>Steg 5</vt:lpstr>
      <vt:lpstr>Steg 6 addera reaktionerna</vt:lpstr>
      <vt:lpstr>Steg 7 stryk bort sådant som finns på båda sidorna</vt:lpstr>
      <vt:lpstr>Suggestion 2 Kaliumpermanganat och väteperoxid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 3</vt:lpstr>
      <vt:lpstr>Att balansera redox reaktioner</vt:lpstr>
      <vt:lpstr>Gör klart.</vt:lpstr>
      <vt:lpstr>Suggestion etanol reagerar med dikromat</vt:lpstr>
      <vt:lpstr>facit</vt:lpstr>
      <vt:lpstr>Jod reagerar med  tiosulfat</vt:lpstr>
      <vt:lpstr>Jod med tiosulfat</vt:lpstr>
      <vt:lpstr>Jodometrisktitrering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Redox sjuan 2</dc:title>
  <dc:creator>felix backstrom</dc:creator>
  <cp:lastModifiedBy>felix backstrom</cp:lastModifiedBy>
  <cp:revision>19</cp:revision>
  <dcterms:created xsi:type="dcterms:W3CDTF">2019-07-31T13:30:31Z</dcterms:created>
  <dcterms:modified xsi:type="dcterms:W3CDTF">2019-09-03T02:57:28Z</dcterms:modified>
</cp:coreProperties>
</file>