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307" r:id="rId5"/>
    <p:sldId id="260" r:id="rId6"/>
    <p:sldId id="261" r:id="rId7"/>
    <p:sldId id="268" r:id="rId8"/>
    <p:sldId id="304"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306" r:id="rId35"/>
    <p:sldId id="294" r:id="rId36"/>
    <p:sldId id="295" r:id="rId37"/>
    <p:sldId id="296" r:id="rId38"/>
    <p:sldId id="308"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1EB"/>
    <a:srgbClr val="F0EFE8"/>
    <a:srgbClr val="EDECE1"/>
    <a:srgbClr val="EE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62BDC-7F2D-433F-BC08-DDECB5238376}" v="212" vWet="214" dt="2023-12-27T06:47:54.759"/>
    <p1510:client id="{5E959A43-399E-4FEE-9186-C75D4ECE801F}" v="684" vWet="688" dt="2023-12-27T04:35:13.558"/>
    <p1510:client id="{6C2BE22E-6544-8661-7C8C-17433BFA62F1}" v="36" dt="2023-12-26T15:59:47.018"/>
    <p1510:client id="{8A7041BA-4097-4C9E-97BB-F15F474EB860}" v="289" dt="2023-12-27T04:58:37.994"/>
    <p1510:client id="{8F87CF9A-028E-CF34-649D-F35E9BD88049}" v="109" dt="2023-12-26T16:05:39.386"/>
    <p1510:client id="{9F55783A-99CC-480B-8EDC-A191641695DB}" v="873" dt="2023-12-30T09:29:31.731"/>
    <p1510:client id="{C9E84A30-11C0-354B-7D75-97E4BEC1187B}" v="56" dt="2023-12-27T04:19:09.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C45CF-E300-4C03-BF5C-3D4DF58E9692}" type="datetimeFigureOut">
              <a:rPr lang="en-US" smtClean="0"/>
              <a:t>12/30/2023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B76C5-3184-4216-825F-AEE07B2E0471}" type="slidenum">
              <a:rPr lang="en-US" smtClean="0"/>
              <a:t>‹#›</a:t>
            </a:fld>
            <a:endParaRPr lang="en-US"/>
          </a:p>
        </p:txBody>
      </p:sp>
    </p:spTree>
    <p:extLst>
      <p:ext uri="{BB962C8B-B14F-4D97-AF65-F5344CB8AC3E}">
        <p14:creationId xmlns:p14="http://schemas.microsoft.com/office/powerpoint/2010/main" val="4203381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7B76C5-3184-4216-825F-AEE07B2E0471}" type="slidenum">
              <a:rPr lang="en-US" smtClean="0"/>
              <a:t>4</a:t>
            </a:fld>
            <a:endParaRPr lang="en-US"/>
          </a:p>
        </p:txBody>
      </p:sp>
    </p:spTree>
    <p:extLst>
      <p:ext uri="{BB962C8B-B14F-4D97-AF65-F5344CB8AC3E}">
        <p14:creationId xmlns:p14="http://schemas.microsoft.com/office/powerpoint/2010/main" val="34450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7B76C5-3184-4216-825F-AEE07B2E0471}" type="slidenum">
              <a:rPr lang="en-US" smtClean="0"/>
              <a:t>36</a:t>
            </a:fld>
            <a:endParaRPr lang="en-US"/>
          </a:p>
        </p:txBody>
      </p:sp>
    </p:spTree>
    <p:extLst>
      <p:ext uri="{BB962C8B-B14F-4D97-AF65-F5344CB8AC3E}">
        <p14:creationId xmlns:p14="http://schemas.microsoft.com/office/powerpoint/2010/main" val="326733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8ED3-60DE-FEB4-47C2-042774922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46CDFE-B295-BACB-CD93-A8652F39FC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8799A-E24E-6461-5B6D-8E31DDF4030E}"/>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5" name="Footer Placeholder 4">
            <a:extLst>
              <a:ext uri="{FF2B5EF4-FFF2-40B4-BE49-F238E27FC236}">
                <a16:creationId xmlns:a16="http://schemas.microsoft.com/office/drawing/2014/main" id="{311D6FE2-D3A9-73E8-0B84-837C31A50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01693-A99D-1B8E-82DD-8DE6B4EBD954}"/>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77381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0CFA-4F6E-87AE-D748-4A4836300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42119-3285-22A5-837A-065E09FC04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34713-F65A-0397-96E4-7F8B323E9752}"/>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5" name="Footer Placeholder 4">
            <a:extLst>
              <a:ext uri="{FF2B5EF4-FFF2-40B4-BE49-F238E27FC236}">
                <a16:creationId xmlns:a16="http://schemas.microsoft.com/office/drawing/2014/main" id="{A8DF044E-59C8-CD16-0AC5-485A78B00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A24BC-579F-B305-3267-4EAB1AD5F359}"/>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1317760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C97D6-63B7-6EF6-BAA9-9DBD98982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69855-DCE0-AB2C-AFE0-1843EA790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8BB75-6787-4FA7-CF51-D3042A1B760A}"/>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5" name="Footer Placeholder 4">
            <a:extLst>
              <a:ext uri="{FF2B5EF4-FFF2-40B4-BE49-F238E27FC236}">
                <a16:creationId xmlns:a16="http://schemas.microsoft.com/office/drawing/2014/main" id="{40826578-D298-7A49-B23A-DAB07ED3A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D3785-92E6-A3D4-7700-967C31128B48}"/>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139357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5309-DEC5-D07B-505A-F94D6D096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24509-CE1D-2C14-3C0B-ABA683434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BB1A5-8CC6-2CEC-6934-1DF52A6232C2}"/>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5" name="Footer Placeholder 4">
            <a:extLst>
              <a:ext uri="{FF2B5EF4-FFF2-40B4-BE49-F238E27FC236}">
                <a16:creationId xmlns:a16="http://schemas.microsoft.com/office/drawing/2014/main" id="{650DBEFF-EFE7-D35B-DC9E-7113CD5F2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150A9-B605-AE0A-DCBA-E0654487BB1F}"/>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251903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66ED-AA69-0220-AD1E-3D2DD914B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71FEE-D824-FC91-9F52-2A355B77EC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E8EE7D-0B80-C908-FC55-333E209C74C8}"/>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5" name="Footer Placeholder 4">
            <a:extLst>
              <a:ext uri="{FF2B5EF4-FFF2-40B4-BE49-F238E27FC236}">
                <a16:creationId xmlns:a16="http://schemas.microsoft.com/office/drawing/2014/main" id="{DEC96956-335A-19DC-A910-E4F825FBF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CAC9C-10E0-6675-DE5F-71427177A9BE}"/>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295259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23C3-15E8-58F3-A13E-0C4DEC9E4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5DF0A-B5F1-0CE6-D426-D978632BF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C3F14A-186C-7D9A-6C14-669CF3BEA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85AF61-95A5-F1AE-5135-1AE713104F7B}"/>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6" name="Footer Placeholder 5">
            <a:extLst>
              <a:ext uri="{FF2B5EF4-FFF2-40B4-BE49-F238E27FC236}">
                <a16:creationId xmlns:a16="http://schemas.microsoft.com/office/drawing/2014/main" id="{5B3981BA-ED18-0E59-1933-9D3FB7681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1337E-5897-606D-4489-18AA8EC99BE3}"/>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331477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CDBB-0398-5072-CA04-2229D0397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4540F8-E65B-E9A2-1AF4-9A8A01BAA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4BBF7A-69A7-A243-11F7-E113F772B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B60E6-4ADC-B9B3-EBC3-E2CF7960F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E473BF-E008-84FE-8F8F-7521C0EC4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882BF1-B359-5589-944A-EF2354D46429}"/>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8" name="Footer Placeholder 7">
            <a:extLst>
              <a:ext uri="{FF2B5EF4-FFF2-40B4-BE49-F238E27FC236}">
                <a16:creationId xmlns:a16="http://schemas.microsoft.com/office/drawing/2014/main" id="{A860B468-0976-446B-4A15-6512DDA4F3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FEC9AE-3E58-A3CB-B0C7-5FEA9C2C62F6}"/>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26082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BFA5-92F7-D0B8-8423-54C83CC938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48ED11-6210-A0CF-A14E-DA8E8B309300}"/>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4" name="Footer Placeholder 3">
            <a:extLst>
              <a:ext uri="{FF2B5EF4-FFF2-40B4-BE49-F238E27FC236}">
                <a16:creationId xmlns:a16="http://schemas.microsoft.com/office/drawing/2014/main" id="{44F177AE-019B-39C5-7B95-874DB6795D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EDCCE9-4D68-29E7-69EB-DCC635BF4B93}"/>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83186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D1112-73A4-0893-1B4F-090FA67BD763}"/>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3" name="Footer Placeholder 2">
            <a:extLst>
              <a:ext uri="{FF2B5EF4-FFF2-40B4-BE49-F238E27FC236}">
                <a16:creationId xmlns:a16="http://schemas.microsoft.com/office/drawing/2014/main" id="{B9FB8BAB-0E78-87AE-B984-A98C070230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944DB4-DEA8-4B94-9299-C5426FEF9AA4}"/>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227628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3AD4-647A-042A-968E-1880B665C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7BC46C-28C3-9AD2-C5E3-FDC9BF6DD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91829-F2EB-F00B-A7B1-C2D07340A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E3F31-3E22-8C14-8251-8195C42887F4}"/>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6" name="Footer Placeholder 5">
            <a:extLst>
              <a:ext uri="{FF2B5EF4-FFF2-40B4-BE49-F238E27FC236}">
                <a16:creationId xmlns:a16="http://schemas.microsoft.com/office/drawing/2014/main" id="{95699DFA-31B4-7789-130D-1660B147A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48F9E-051E-F614-A261-55934B3D67F3}"/>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141005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1A8A-FC54-1001-205D-8AD041C7D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96D83-0F0D-B49C-15AF-1ECCFFF32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78ED1D-3AA0-A18F-F0E0-E09DB3E98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C7929-A6D7-91D5-4058-385B944A753E}"/>
              </a:ext>
            </a:extLst>
          </p:cNvPr>
          <p:cNvSpPr>
            <a:spLocks noGrp="1"/>
          </p:cNvSpPr>
          <p:nvPr>
            <p:ph type="dt" sz="half" idx="10"/>
          </p:nvPr>
        </p:nvSpPr>
        <p:spPr/>
        <p:txBody>
          <a:bodyPr/>
          <a:lstStyle/>
          <a:p>
            <a:fld id="{68EEA0B3-57D3-4D1E-A363-4831F1F7163A}" type="datetimeFigureOut">
              <a:rPr lang="en-US" smtClean="0"/>
              <a:t>12/30/2023</a:t>
            </a:fld>
            <a:endParaRPr lang="en-US"/>
          </a:p>
        </p:txBody>
      </p:sp>
      <p:sp>
        <p:nvSpPr>
          <p:cNvPr id="6" name="Footer Placeholder 5">
            <a:extLst>
              <a:ext uri="{FF2B5EF4-FFF2-40B4-BE49-F238E27FC236}">
                <a16:creationId xmlns:a16="http://schemas.microsoft.com/office/drawing/2014/main" id="{CE06A41C-CAC9-0D3B-1BDB-91D6C600C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B3385-8762-57A4-82F2-6257587CFA6C}"/>
              </a:ext>
            </a:extLst>
          </p:cNvPr>
          <p:cNvSpPr>
            <a:spLocks noGrp="1"/>
          </p:cNvSpPr>
          <p:nvPr>
            <p:ph type="sldNum" sz="quarter" idx="12"/>
          </p:nvPr>
        </p:nvSpPr>
        <p:spPr/>
        <p:txBody>
          <a:bodyPr/>
          <a:lstStyle/>
          <a:p>
            <a:fld id="{3BE5936E-E9B9-4604-A242-BA6831D6586D}" type="slidenum">
              <a:rPr lang="en-US" smtClean="0"/>
              <a:t>‹#›</a:t>
            </a:fld>
            <a:endParaRPr lang="en-US"/>
          </a:p>
        </p:txBody>
      </p:sp>
    </p:spTree>
    <p:extLst>
      <p:ext uri="{BB962C8B-B14F-4D97-AF65-F5344CB8AC3E}">
        <p14:creationId xmlns:p14="http://schemas.microsoft.com/office/powerpoint/2010/main" val="229397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855FF6-41E8-727E-6C44-92EE3D5F4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F74039-32A4-AC02-9E82-B539485D7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6666A-9251-49B6-02BA-605931E1B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EA0B3-57D3-4D1E-A363-4831F1F7163A}" type="datetimeFigureOut">
              <a:rPr lang="en-US" smtClean="0"/>
              <a:t>12/30/2023</a:t>
            </a:fld>
            <a:endParaRPr lang="en-US"/>
          </a:p>
        </p:txBody>
      </p:sp>
      <p:sp>
        <p:nvSpPr>
          <p:cNvPr id="5" name="Footer Placeholder 4">
            <a:extLst>
              <a:ext uri="{FF2B5EF4-FFF2-40B4-BE49-F238E27FC236}">
                <a16:creationId xmlns:a16="http://schemas.microsoft.com/office/drawing/2014/main" id="{4B3DA278-3D88-9563-28DA-14AF5B47D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89D1EB-1C20-9581-C966-F5B709959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5936E-E9B9-4604-A242-BA6831D6586D}" type="slidenum">
              <a:rPr lang="en-US" smtClean="0"/>
              <a:t>‹#›</a:t>
            </a:fld>
            <a:endParaRPr lang="en-US"/>
          </a:p>
        </p:txBody>
      </p:sp>
    </p:spTree>
    <p:extLst>
      <p:ext uri="{BB962C8B-B14F-4D97-AF65-F5344CB8AC3E}">
        <p14:creationId xmlns:p14="http://schemas.microsoft.com/office/powerpoint/2010/main" val="2349620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openxmlformats.org/officeDocument/2006/relationships/image" Target="../media/image53.png"/><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3.png"/></Relationships>
</file>

<file path=ppt/slides/_rels/slide27.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9.png"/><Relationship Id="rId2"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1.png"/></Relationships>
</file>

<file path=ppt/slides/_rels/slide28.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29.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0" Type="http://schemas.openxmlformats.org/officeDocument/2006/relationships/image" Target="../media/image120.png"/><Relationship Id="rId4" Type="http://schemas.openxmlformats.org/officeDocument/2006/relationships/image" Target="../media/image114.png"/><Relationship Id="rId9" Type="http://schemas.openxmlformats.org/officeDocument/2006/relationships/image" Target="../media/image11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png"/><Relationship Id="rId1" Type="http://schemas.openxmlformats.org/officeDocument/2006/relationships/slideLayout" Target="../slideLayouts/slideLayout7.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7.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3.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29.png"/><Relationship Id="rId5" Type="http://schemas.openxmlformats.org/officeDocument/2006/relationships/image" Target="../media/image139.png"/><Relationship Id="rId10" Type="http://schemas.openxmlformats.org/officeDocument/2006/relationships/image" Target="../media/image144.png"/><Relationship Id="rId4" Type="http://schemas.openxmlformats.org/officeDocument/2006/relationships/image" Target="../media/image138.png"/><Relationship Id="rId9" Type="http://schemas.openxmlformats.org/officeDocument/2006/relationships/image" Target="../media/image143.png"/></Relationships>
</file>

<file path=ppt/slides/_rels/slide34.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image" Target="../media/image146.png"/><Relationship Id="rId7" Type="http://schemas.openxmlformats.org/officeDocument/2006/relationships/image" Target="../media/image150.png"/><Relationship Id="rId12" Type="http://schemas.openxmlformats.org/officeDocument/2006/relationships/image" Target="../media/image155.png"/><Relationship Id="rId17" Type="http://schemas.openxmlformats.org/officeDocument/2006/relationships/image" Target="../media/image160.png"/><Relationship Id="rId2" Type="http://schemas.openxmlformats.org/officeDocument/2006/relationships/image" Target="../media/image145.png"/><Relationship Id="rId16" Type="http://schemas.openxmlformats.org/officeDocument/2006/relationships/image" Target="../media/image159.png"/><Relationship Id="rId1" Type="http://schemas.openxmlformats.org/officeDocument/2006/relationships/slideLayout" Target="../slideLayouts/slideLayout7.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5" Type="http://schemas.openxmlformats.org/officeDocument/2006/relationships/image" Target="../media/image158.png"/><Relationship Id="rId10" Type="http://schemas.openxmlformats.org/officeDocument/2006/relationships/image" Target="../media/image153.png"/><Relationship Id="rId4" Type="http://schemas.openxmlformats.org/officeDocument/2006/relationships/image" Target="../media/image147.png"/><Relationship Id="rId9" Type="http://schemas.openxmlformats.org/officeDocument/2006/relationships/image" Target="../media/image152.png"/><Relationship Id="rId14" Type="http://schemas.openxmlformats.org/officeDocument/2006/relationships/image" Target="../media/image157.png"/></Relationships>
</file>

<file path=ppt/slides/_rels/slide35.xml.rels><?xml version="1.0" encoding="UTF-8" standalone="yes"?>
<Relationships xmlns="http://schemas.openxmlformats.org/package/2006/relationships"><Relationship Id="rId3" Type="http://schemas.openxmlformats.org/officeDocument/2006/relationships/image" Target="../media/image162.svg"/><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5" name="Flowchart: Predefined Process 4">
            <a:extLst>
              <a:ext uri="{FF2B5EF4-FFF2-40B4-BE49-F238E27FC236}">
                <a16:creationId xmlns:a16="http://schemas.microsoft.com/office/drawing/2014/main" id="{DC5303C2-16F2-1DC8-4CFA-A2233B07CEDC}"/>
              </a:ext>
            </a:extLst>
          </p:cNvPr>
          <p:cNvSpPr/>
          <p:nvPr/>
        </p:nvSpPr>
        <p:spPr>
          <a:xfrm>
            <a:off x="0" y="0"/>
            <a:ext cx="12192000" cy="1294324"/>
          </a:xfrm>
          <a:prstGeom prst="flowChartPredefinedProcess">
            <a:avLst/>
          </a:prstGeom>
        </p:spPr>
        <p:style>
          <a:lnRef idx="1">
            <a:schemeClr val="accent5"/>
          </a:lnRef>
          <a:fillRef idx="2">
            <a:schemeClr val="accent5"/>
          </a:fillRef>
          <a:effectRef idx="1">
            <a:schemeClr val="accent5"/>
          </a:effectRef>
          <a:fontRef idx="minor">
            <a:schemeClr val="dk1"/>
          </a:fontRef>
        </p:style>
        <p:txBody>
          <a:bodyPr rtlCol="0" anchor="ctr"/>
          <a:lstStyle/>
          <a:p>
            <a:pPr>
              <a:spcAft>
                <a:spcPts val="600"/>
              </a:spcAft>
            </a:pPr>
            <a:r>
              <a:rPr lang="en-US" sz="4000" err="1"/>
              <a:t>Báo</a:t>
            </a:r>
            <a:r>
              <a:rPr lang="en-US" sz="4000"/>
              <a:t> </a:t>
            </a:r>
            <a:r>
              <a:rPr lang="en-US" sz="4000" err="1"/>
              <a:t>Cáo</a:t>
            </a:r>
            <a:r>
              <a:rPr lang="en-US" sz="4000"/>
              <a:t> </a:t>
            </a:r>
            <a:r>
              <a:rPr lang="en-US" sz="4000" err="1"/>
              <a:t>Đồ</a:t>
            </a:r>
            <a:r>
              <a:rPr lang="en-US" sz="4000"/>
              <a:t> </a:t>
            </a:r>
            <a:r>
              <a:rPr lang="en-US" sz="4000" err="1"/>
              <a:t>Án</a:t>
            </a:r>
            <a:r>
              <a:rPr lang="en-US" sz="4000"/>
              <a:t> </a:t>
            </a:r>
            <a:r>
              <a:rPr lang="en-US" sz="4000" err="1"/>
              <a:t>Cuối</a:t>
            </a:r>
            <a:r>
              <a:rPr lang="en-US" sz="4000"/>
              <a:t> </a:t>
            </a:r>
            <a:r>
              <a:rPr lang="en-US" sz="4000" err="1"/>
              <a:t>Kì</a:t>
            </a:r>
            <a:r>
              <a:rPr lang="en-US" sz="4000"/>
              <a:t> </a:t>
            </a:r>
            <a:r>
              <a:rPr lang="en-US" sz="4000" err="1"/>
              <a:t>Toán</a:t>
            </a:r>
            <a:r>
              <a:rPr lang="en-US" sz="4000"/>
              <a:t> Cho</a:t>
            </a:r>
          </a:p>
          <a:p>
            <a:pPr>
              <a:spcAft>
                <a:spcPts val="600"/>
              </a:spcAft>
            </a:pPr>
            <a:r>
              <a:rPr lang="en-US" sz="4000"/>
              <a:t>Khoa </a:t>
            </a:r>
            <a:r>
              <a:rPr lang="en-US" sz="4000" err="1"/>
              <a:t>Học</a:t>
            </a:r>
            <a:r>
              <a:rPr lang="en-US" sz="4000"/>
              <a:t> </a:t>
            </a:r>
            <a:r>
              <a:rPr lang="en-US" sz="4000" err="1"/>
              <a:t>Máy</a:t>
            </a:r>
            <a:r>
              <a:rPr lang="en-US" sz="4000"/>
              <a:t> </a:t>
            </a:r>
            <a:r>
              <a:rPr lang="en-US" sz="4000" err="1"/>
              <a:t>Tính</a:t>
            </a:r>
            <a:endParaRPr lang="en-US" sz="4000"/>
          </a:p>
        </p:txBody>
      </p:sp>
      <p:sp>
        <p:nvSpPr>
          <p:cNvPr id="6" name="TextBox 5">
            <a:extLst>
              <a:ext uri="{FF2B5EF4-FFF2-40B4-BE49-F238E27FC236}">
                <a16:creationId xmlns:a16="http://schemas.microsoft.com/office/drawing/2014/main" id="{9492C9CF-67DD-4C5A-8C4E-DA753967A9D9}"/>
              </a:ext>
            </a:extLst>
          </p:cNvPr>
          <p:cNvSpPr txBox="1"/>
          <p:nvPr/>
        </p:nvSpPr>
        <p:spPr>
          <a:xfrm>
            <a:off x="1564640" y="1977157"/>
            <a:ext cx="9062720" cy="1646605"/>
          </a:xfrm>
          <a:prstGeom prst="rect">
            <a:avLst/>
          </a:prstGeom>
          <a:noFill/>
        </p:spPr>
        <p:txBody>
          <a:bodyPr wrap="square" rtlCol="0">
            <a:spAutoFit/>
          </a:bodyPr>
          <a:lstStyle/>
          <a:p>
            <a:pPr algn="ctr" defTabSz="612648">
              <a:spcAft>
                <a:spcPts val="600"/>
              </a:spcAft>
            </a:pPr>
            <a:r>
              <a:rPr lang="vi-VN" sz="4800" kern="1200" dirty="0" err="1">
                <a:solidFill>
                  <a:schemeClr val="tx1"/>
                </a:solidFill>
                <a:latin typeface="Oswald Medium" panose="00000600000000000000" pitchFamily="2" charset="0"/>
                <a:ea typeface="+mn-ea"/>
                <a:cs typeface="+mn-cs"/>
              </a:rPr>
              <a:t>Backpropagation</a:t>
            </a:r>
            <a:r>
              <a:rPr lang="vi-VN" sz="4800" kern="1200">
                <a:solidFill>
                  <a:schemeClr val="tx1"/>
                </a:solidFill>
                <a:latin typeface="Oswald Medium" panose="00000600000000000000" pitchFamily="2" charset="0"/>
                <a:ea typeface="+mn-ea"/>
                <a:cs typeface="+mn-cs"/>
              </a:rPr>
              <a:t> in</a:t>
            </a:r>
            <a:endParaRPr lang="en-US" sz="4800" kern="1200">
              <a:solidFill>
                <a:schemeClr val="tx1"/>
              </a:solidFill>
              <a:latin typeface="Oswald Medium" panose="00000600000000000000" pitchFamily="2" charset="0"/>
              <a:ea typeface="+mn-ea"/>
              <a:cs typeface="+mn-cs"/>
            </a:endParaRPr>
          </a:p>
          <a:p>
            <a:pPr algn="ctr" defTabSz="612648">
              <a:spcAft>
                <a:spcPts val="600"/>
              </a:spcAft>
            </a:pPr>
            <a:r>
              <a:rPr lang="vi-VN" sz="4800" kern="1200">
                <a:solidFill>
                  <a:schemeClr val="tx1"/>
                </a:solidFill>
                <a:latin typeface="Oswald Medium" panose="00000600000000000000" pitchFamily="2" charset="0"/>
                <a:ea typeface="+mn-ea"/>
                <a:cs typeface="+mn-cs"/>
              </a:rPr>
              <a:t>C</a:t>
            </a:r>
            <a:r>
              <a:rPr lang="en-US" sz="4800" kern="1200" err="1">
                <a:solidFill>
                  <a:schemeClr val="tx1"/>
                </a:solidFill>
                <a:latin typeface="Oswald Medium" panose="00000600000000000000" pitchFamily="2" charset="0"/>
                <a:ea typeface="+mn-ea"/>
                <a:cs typeface="+mn-cs"/>
              </a:rPr>
              <a:t>onvolutional</a:t>
            </a:r>
            <a:r>
              <a:rPr lang="en-US" sz="4800" kern="1200">
                <a:solidFill>
                  <a:schemeClr val="tx1"/>
                </a:solidFill>
                <a:latin typeface="Oswald Medium" panose="00000600000000000000" pitchFamily="2" charset="0"/>
                <a:ea typeface="+mn-ea"/>
                <a:cs typeface="+mn-cs"/>
              </a:rPr>
              <a:t> Neural Networks (CNN)</a:t>
            </a:r>
            <a:endParaRPr lang="en-US" sz="7200">
              <a:latin typeface="Oswald Medium" panose="00000600000000000000" pitchFamily="2" charset="0"/>
            </a:endParaRPr>
          </a:p>
        </p:txBody>
      </p:sp>
      <p:sp>
        <p:nvSpPr>
          <p:cNvPr id="7" name="TextBox 6">
            <a:extLst>
              <a:ext uri="{FF2B5EF4-FFF2-40B4-BE49-F238E27FC236}">
                <a16:creationId xmlns:a16="http://schemas.microsoft.com/office/drawing/2014/main" id="{C237157F-7BB2-FE3E-755A-304D598DDE60}"/>
              </a:ext>
            </a:extLst>
          </p:cNvPr>
          <p:cNvSpPr txBox="1"/>
          <p:nvPr/>
        </p:nvSpPr>
        <p:spPr>
          <a:xfrm>
            <a:off x="1564640" y="3928481"/>
            <a:ext cx="3047999" cy="2323713"/>
          </a:xfrm>
          <a:prstGeom prst="rect">
            <a:avLst/>
          </a:prstGeom>
          <a:noFill/>
        </p:spPr>
        <p:txBody>
          <a:bodyPr wrap="square">
            <a:spAutoFit/>
          </a:bodyPr>
          <a:lstStyle/>
          <a:p>
            <a:pPr defTabSz="612648">
              <a:spcAft>
                <a:spcPts val="600"/>
              </a:spcAft>
            </a:pPr>
            <a:r>
              <a:rPr lang="en-US" sz="2000" b="1" i="1" kern="1200" err="1">
                <a:solidFill>
                  <a:srgbClr val="000000"/>
                </a:solidFill>
                <a:latin typeface="+mn-lt"/>
                <a:ea typeface="+mn-ea"/>
                <a:cs typeface="Quire Sans" panose="020B0502040400020003" pitchFamily="34" charset="0"/>
              </a:rPr>
              <a:t>Các</a:t>
            </a:r>
            <a:r>
              <a:rPr lang="en-US" sz="2000" b="1" i="1" kern="1200">
                <a:solidFill>
                  <a:srgbClr val="000000"/>
                </a:solidFill>
                <a:latin typeface="+mn-lt"/>
                <a:ea typeface="+mn-ea"/>
                <a:cs typeface="Quire Sans" panose="020B0502040400020003" pitchFamily="34" charset="0"/>
              </a:rPr>
              <a:t> </a:t>
            </a:r>
            <a:r>
              <a:rPr lang="en-US" sz="2000" b="1" i="1" kern="1200" err="1">
                <a:solidFill>
                  <a:srgbClr val="000000"/>
                </a:solidFill>
                <a:latin typeface="+mn-lt"/>
                <a:ea typeface="+mn-ea"/>
                <a:cs typeface="Quire Sans" panose="020B0502040400020003" pitchFamily="34" charset="0"/>
              </a:rPr>
              <a:t>thành</a:t>
            </a:r>
            <a:r>
              <a:rPr lang="en-US" sz="2000" b="1" i="1" kern="1200">
                <a:solidFill>
                  <a:srgbClr val="000000"/>
                </a:solidFill>
                <a:latin typeface="+mn-lt"/>
                <a:ea typeface="+mn-ea"/>
                <a:cs typeface="Quire Sans" panose="020B0502040400020003" pitchFamily="34" charset="0"/>
              </a:rPr>
              <a:t> </a:t>
            </a:r>
            <a:r>
              <a:rPr lang="en-US" sz="2000" b="1" i="1" kern="1200" err="1">
                <a:solidFill>
                  <a:srgbClr val="000000"/>
                </a:solidFill>
                <a:latin typeface="+mn-lt"/>
                <a:ea typeface="+mn-ea"/>
                <a:cs typeface="Quire Sans" panose="020B0502040400020003" pitchFamily="34" charset="0"/>
              </a:rPr>
              <a:t>viên</a:t>
            </a:r>
            <a:r>
              <a:rPr lang="en-US" sz="2000" b="1" i="1" kern="1200">
                <a:solidFill>
                  <a:srgbClr val="000000"/>
                </a:solidFill>
                <a:latin typeface="+mn-lt"/>
                <a:ea typeface="+mn-ea"/>
                <a:cs typeface="Quire Sans" panose="020B0502040400020003" pitchFamily="34" charset="0"/>
              </a:rPr>
              <a:t>:</a:t>
            </a:r>
          </a:p>
          <a:p>
            <a:pPr defTabSz="612648">
              <a:spcAft>
                <a:spcPts val="600"/>
              </a:spcAft>
            </a:pPr>
            <a:r>
              <a:rPr lang="en-US" sz="2000" b="1" i="1" kern="1200">
                <a:solidFill>
                  <a:srgbClr val="000000"/>
                </a:solidFill>
                <a:latin typeface="+mn-lt"/>
                <a:ea typeface="+mn-ea"/>
                <a:cs typeface="Quire Sans" panose="020B0502040400020003" pitchFamily="34" charset="0"/>
              </a:rPr>
              <a:t>1. </a:t>
            </a:r>
            <a:r>
              <a:rPr lang="en-US" sz="2000" b="1" i="1" kern="1200" err="1">
                <a:solidFill>
                  <a:srgbClr val="000000"/>
                </a:solidFill>
                <a:latin typeface="+mn-lt"/>
                <a:ea typeface="+mn-ea"/>
                <a:cs typeface="Quire Sans" panose="020B0502040400020003" pitchFamily="34" charset="0"/>
              </a:rPr>
              <a:t>Vương</a:t>
            </a:r>
            <a:r>
              <a:rPr lang="en-US" sz="2000" b="1" i="1" kern="1200">
                <a:solidFill>
                  <a:srgbClr val="000000"/>
                </a:solidFill>
                <a:latin typeface="+mn-lt"/>
                <a:ea typeface="+mn-ea"/>
                <a:cs typeface="Quire Sans" panose="020B0502040400020003" pitchFamily="34" charset="0"/>
              </a:rPr>
              <a:t> </a:t>
            </a:r>
            <a:r>
              <a:rPr lang="en-US" sz="2000" b="1" i="1" kern="1200" err="1">
                <a:solidFill>
                  <a:srgbClr val="000000"/>
                </a:solidFill>
                <a:latin typeface="+mn-lt"/>
                <a:ea typeface="+mn-ea"/>
                <a:cs typeface="Quire Sans" panose="020B0502040400020003" pitchFamily="34" charset="0"/>
              </a:rPr>
              <a:t>Dương</a:t>
            </a:r>
            <a:r>
              <a:rPr lang="en-US" sz="2000" b="1" i="1" kern="1200">
                <a:solidFill>
                  <a:srgbClr val="000000"/>
                </a:solidFill>
                <a:latin typeface="+mn-lt"/>
                <a:ea typeface="+mn-ea"/>
                <a:cs typeface="Quire Sans" panose="020B0502040400020003" pitchFamily="34" charset="0"/>
              </a:rPr>
              <a:t> Thái Hà</a:t>
            </a:r>
          </a:p>
          <a:p>
            <a:pPr defTabSz="612648">
              <a:spcAft>
                <a:spcPts val="600"/>
              </a:spcAft>
            </a:pPr>
            <a:r>
              <a:rPr lang="en-US" sz="2000" b="1" i="1" kern="1200">
                <a:solidFill>
                  <a:srgbClr val="000000"/>
                </a:solidFill>
                <a:latin typeface="+mn-lt"/>
                <a:ea typeface="+mn-ea"/>
                <a:cs typeface="Quire Sans" panose="020B0502040400020003" pitchFamily="34" charset="0"/>
              </a:rPr>
              <a:t>2. Nguyễn Văn Giáp</a:t>
            </a:r>
          </a:p>
          <a:p>
            <a:pPr defTabSz="612648">
              <a:spcAft>
                <a:spcPts val="600"/>
              </a:spcAft>
            </a:pPr>
            <a:r>
              <a:rPr lang="en-US" sz="2000" b="1" i="1" kern="1200">
                <a:solidFill>
                  <a:srgbClr val="000000"/>
                </a:solidFill>
                <a:latin typeface="+mn-lt"/>
                <a:ea typeface="+mn-ea"/>
                <a:cs typeface="Quire Sans" panose="020B0502040400020003" pitchFamily="34" charset="0"/>
              </a:rPr>
              <a:t>3. </a:t>
            </a:r>
            <a:r>
              <a:rPr lang="en-US" sz="2000" b="1" i="1" kern="1200" err="1">
                <a:solidFill>
                  <a:srgbClr val="000000"/>
                </a:solidFill>
                <a:latin typeface="+mn-lt"/>
                <a:ea typeface="+mn-ea"/>
                <a:cs typeface="Quire Sans" panose="020B0502040400020003" pitchFamily="34" charset="0"/>
              </a:rPr>
              <a:t>Đồng</a:t>
            </a:r>
            <a:r>
              <a:rPr lang="en-US" sz="2000" b="1" i="1" kern="1200">
                <a:solidFill>
                  <a:srgbClr val="000000"/>
                </a:solidFill>
                <a:latin typeface="+mn-lt"/>
                <a:ea typeface="+mn-ea"/>
                <a:cs typeface="Quire Sans" panose="020B0502040400020003" pitchFamily="34" charset="0"/>
              </a:rPr>
              <a:t> Minh </a:t>
            </a:r>
            <a:r>
              <a:rPr lang="en-US" sz="2000" b="1" i="1" kern="1200" err="1">
                <a:solidFill>
                  <a:srgbClr val="000000"/>
                </a:solidFill>
                <a:latin typeface="+mn-lt"/>
                <a:ea typeface="+mn-ea"/>
                <a:cs typeface="Quire Sans" panose="020B0502040400020003" pitchFamily="34" charset="0"/>
              </a:rPr>
              <a:t>Quân</a:t>
            </a:r>
            <a:endParaRPr lang="en-US" sz="2000" b="1" i="1" kern="1200">
              <a:solidFill>
                <a:srgbClr val="000000"/>
              </a:solidFill>
              <a:latin typeface="+mn-lt"/>
              <a:ea typeface="+mn-ea"/>
              <a:cs typeface="Quire Sans" panose="020B0502040400020003" pitchFamily="34" charset="0"/>
            </a:endParaRPr>
          </a:p>
          <a:p>
            <a:pPr defTabSz="612648">
              <a:spcAft>
                <a:spcPts val="600"/>
              </a:spcAft>
            </a:pPr>
            <a:r>
              <a:rPr lang="en-US" sz="2000" b="1" i="1" kern="1200">
                <a:solidFill>
                  <a:srgbClr val="000000"/>
                </a:solidFill>
                <a:latin typeface="+mn-lt"/>
                <a:ea typeface="+mn-ea"/>
                <a:cs typeface="Quire Sans" panose="020B0502040400020003" pitchFamily="34" charset="0"/>
              </a:rPr>
              <a:t>4. </a:t>
            </a:r>
            <a:r>
              <a:rPr lang="en-US" sz="2000" b="1" i="1" kern="1200" err="1">
                <a:solidFill>
                  <a:srgbClr val="000000"/>
                </a:solidFill>
                <a:latin typeface="+mn-lt"/>
                <a:ea typeface="+mn-ea"/>
                <a:cs typeface="Quire Sans" panose="020B0502040400020003" pitchFamily="34" charset="0"/>
              </a:rPr>
              <a:t>Đinh</a:t>
            </a:r>
            <a:r>
              <a:rPr lang="en-US" sz="2000" b="1" i="1" kern="1200">
                <a:solidFill>
                  <a:srgbClr val="000000"/>
                </a:solidFill>
                <a:latin typeface="+mn-lt"/>
                <a:ea typeface="+mn-ea"/>
                <a:cs typeface="Quire Sans" panose="020B0502040400020003" pitchFamily="34" charset="0"/>
              </a:rPr>
              <a:t> </a:t>
            </a:r>
            <a:r>
              <a:rPr lang="en-US" sz="2000" b="1" i="1" kern="1200" err="1">
                <a:solidFill>
                  <a:srgbClr val="000000"/>
                </a:solidFill>
                <a:latin typeface="+mn-lt"/>
                <a:ea typeface="+mn-ea"/>
                <a:cs typeface="Quire Sans" panose="020B0502040400020003" pitchFamily="34" charset="0"/>
              </a:rPr>
              <a:t>Quốc</a:t>
            </a:r>
            <a:r>
              <a:rPr lang="en-US" sz="2000" b="1" i="1" kern="1200">
                <a:solidFill>
                  <a:srgbClr val="000000"/>
                </a:solidFill>
                <a:latin typeface="+mn-lt"/>
                <a:ea typeface="+mn-ea"/>
                <a:cs typeface="Quire Sans" panose="020B0502040400020003" pitchFamily="34" charset="0"/>
              </a:rPr>
              <a:t> </a:t>
            </a:r>
            <a:r>
              <a:rPr lang="en-US" sz="2000" b="1" i="1" kern="1200" err="1">
                <a:solidFill>
                  <a:srgbClr val="000000"/>
                </a:solidFill>
                <a:latin typeface="+mn-lt"/>
                <a:ea typeface="+mn-ea"/>
                <a:cs typeface="Quire Sans" panose="020B0502040400020003" pitchFamily="34" charset="0"/>
              </a:rPr>
              <a:t>Thịnh</a:t>
            </a:r>
            <a:endParaRPr lang="en-US" sz="2000" b="1" i="1" kern="1200">
              <a:solidFill>
                <a:srgbClr val="000000"/>
              </a:solidFill>
              <a:latin typeface="+mn-lt"/>
              <a:ea typeface="+mn-ea"/>
              <a:cs typeface="Quire Sans" panose="020B0502040400020003" pitchFamily="34" charset="0"/>
            </a:endParaRPr>
          </a:p>
          <a:p>
            <a:pPr defTabSz="612648">
              <a:spcAft>
                <a:spcPts val="600"/>
              </a:spcAft>
            </a:pPr>
            <a:r>
              <a:rPr lang="en-US" sz="2000" b="1" i="1" kern="1200">
                <a:solidFill>
                  <a:srgbClr val="000000"/>
                </a:solidFill>
                <a:latin typeface="+mn-lt"/>
                <a:ea typeface="+mn-ea"/>
                <a:cs typeface="Quire Sans" panose="020B0502040400020003" pitchFamily="34" charset="0"/>
              </a:rPr>
              <a:t>5. Vũ </a:t>
            </a:r>
            <a:r>
              <a:rPr lang="en-US" sz="2000" b="1" i="1" kern="1200" err="1">
                <a:solidFill>
                  <a:srgbClr val="000000"/>
                </a:solidFill>
                <a:latin typeface="+mn-lt"/>
                <a:ea typeface="+mn-ea"/>
                <a:cs typeface="Quire Sans" panose="020B0502040400020003" pitchFamily="34" charset="0"/>
              </a:rPr>
              <a:t>Công</a:t>
            </a:r>
            <a:r>
              <a:rPr lang="en-US" sz="2000" b="1" i="1" kern="1200">
                <a:solidFill>
                  <a:srgbClr val="000000"/>
                </a:solidFill>
                <a:latin typeface="+mn-lt"/>
                <a:ea typeface="+mn-ea"/>
                <a:cs typeface="Quire Sans" panose="020B0502040400020003" pitchFamily="34" charset="0"/>
              </a:rPr>
              <a:t> </a:t>
            </a:r>
            <a:r>
              <a:rPr lang="en-US" sz="2000" b="1" i="1" kern="1200" err="1">
                <a:solidFill>
                  <a:srgbClr val="000000"/>
                </a:solidFill>
                <a:latin typeface="+mn-lt"/>
                <a:ea typeface="+mn-ea"/>
                <a:cs typeface="Quire Sans" panose="020B0502040400020003" pitchFamily="34" charset="0"/>
              </a:rPr>
              <a:t>Thắng</a:t>
            </a:r>
            <a:endParaRPr lang="en-US" sz="3600" b="1" i="1">
              <a:solidFill>
                <a:srgbClr val="323232"/>
              </a:solidFill>
              <a:cs typeface="Quire Sans" panose="020B0502040400020003" pitchFamily="34" charset="0"/>
            </a:endParaRPr>
          </a:p>
        </p:txBody>
      </p:sp>
      <p:sp>
        <p:nvSpPr>
          <p:cNvPr id="2" name="TextBox 1">
            <a:extLst>
              <a:ext uri="{FF2B5EF4-FFF2-40B4-BE49-F238E27FC236}">
                <a16:creationId xmlns:a16="http://schemas.microsoft.com/office/drawing/2014/main" id="{B68D678B-BF34-E324-59E1-A42A5B3A608F}"/>
              </a:ext>
            </a:extLst>
          </p:cNvPr>
          <p:cNvSpPr txBox="1"/>
          <p:nvPr/>
        </p:nvSpPr>
        <p:spPr>
          <a:xfrm>
            <a:off x="442452" y="6190882"/>
            <a:ext cx="501446" cy="369332"/>
          </a:xfrm>
          <a:prstGeom prst="rect">
            <a:avLst/>
          </a:prstGeom>
          <a:noFill/>
        </p:spPr>
        <p:txBody>
          <a:bodyPr wrap="square" rtlCol="0">
            <a:spAutoFit/>
          </a:bodyPr>
          <a:lstStyle/>
          <a:p>
            <a:r>
              <a:rPr lang="vi-VN">
                <a:latin typeface="number"/>
              </a:rPr>
              <a:t>01</a:t>
            </a:r>
            <a:endParaRPr lang="en-US">
              <a:latin typeface="number"/>
            </a:endParaRPr>
          </a:p>
        </p:txBody>
      </p:sp>
    </p:spTree>
    <p:extLst>
      <p:ext uri="{BB962C8B-B14F-4D97-AF65-F5344CB8AC3E}">
        <p14:creationId xmlns:p14="http://schemas.microsoft.com/office/powerpoint/2010/main" val="217513806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BA6C4BDD-95E2-8378-57FA-BCE18CE13706}"/>
              </a:ext>
            </a:extLst>
          </p:cNvPr>
          <p:cNvSpPr txBox="1"/>
          <p:nvPr/>
        </p:nvSpPr>
        <p:spPr>
          <a:xfrm>
            <a:off x="1063209" y="295274"/>
            <a:ext cx="3823116" cy="1162051"/>
          </a:xfrm>
          <a:prstGeom prst="rect">
            <a:avLst/>
          </a:prstGeom>
        </p:spPr>
        <p:txBody>
          <a:bodyPr wrap="square" lIns="0" tIns="0" rIns="0" bIns="0" rtlCol="0" anchor="t">
            <a:spAutoFit/>
          </a:bodyPr>
          <a:lstStyle/>
          <a:p>
            <a:pPr>
              <a:lnSpc>
                <a:spcPts val="11035"/>
              </a:lnSpc>
              <a:spcBef>
                <a:spcPct val="0"/>
              </a:spcBef>
            </a:pPr>
            <a:r>
              <a:rPr lang="vi-VN" sz="3500">
                <a:solidFill>
                  <a:srgbClr val="3A668C"/>
                </a:solidFill>
                <a:latin typeface="Oswald Medium" panose="00000600000000000000" pitchFamily="2" charset="0"/>
              </a:rPr>
              <a:t>Roadmap</a:t>
            </a:r>
            <a:endParaRPr lang="en-US" sz="3500">
              <a:solidFill>
                <a:srgbClr val="3A668C"/>
              </a:solidFill>
              <a:latin typeface="Oswald Medium" panose="00000600000000000000" pitchFamily="2" charset="0"/>
            </a:endParaRPr>
          </a:p>
        </p:txBody>
      </p:sp>
      <p:grpSp>
        <p:nvGrpSpPr>
          <p:cNvPr id="13" name="Group 12">
            <a:extLst>
              <a:ext uri="{FF2B5EF4-FFF2-40B4-BE49-F238E27FC236}">
                <a16:creationId xmlns:a16="http://schemas.microsoft.com/office/drawing/2014/main" id="{173304A2-89BC-7031-D9EF-982C0558A7AE}"/>
              </a:ext>
            </a:extLst>
          </p:cNvPr>
          <p:cNvGrpSpPr/>
          <p:nvPr/>
        </p:nvGrpSpPr>
        <p:grpSpPr>
          <a:xfrm>
            <a:off x="1508107" y="1695007"/>
            <a:ext cx="8645986" cy="855764"/>
            <a:chOff x="1508107" y="1695007"/>
            <a:chExt cx="8645986" cy="855764"/>
          </a:xfrm>
        </p:grpSpPr>
        <p:sp>
          <p:nvSpPr>
            <p:cNvPr id="5" name="Freeform 4">
              <a:extLst>
                <a:ext uri="{FF2B5EF4-FFF2-40B4-BE49-F238E27FC236}">
                  <a16:creationId xmlns:a16="http://schemas.microsoft.com/office/drawing/2014/main" id="{F3DBCA53-0E68-5378-54CD-BF438B95950C}"/>
                </a:ext>
              </a:extLst>
            </p:cNvPr>
            <p:cNvSpPr/>
            <p:nvPr/>
          </p:nvSpPr>
          <p:spPr>
            <a:xfrm>
              <a:off x="1508107" y="182784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lt1">
                  <a:hueOff val="0"/>
                  <a:satOff val="0"/>
                  <a:lumOff val="0"/>
                  <a:alpha val="2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671"/>
                    </a:schemeClr>
                  </a:solidFill>
                </a:rPr>
                <a:t>CNN and application </a:t>
              </a:r>
              <a:endParaRPr lang="en-US" sz="1400" kern="1200">
                <a:solidFill>
                  <a:schemeClr val="dk1">
                    <a:hueOff val="0"/>
                    <a:satOff val="0"/>
                    <a:lumOff val="0"/>
                    <a:alpha val="19671"/>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671"/>
                    </a:schemeClr>
                  </a:solidFill>
                </a:rPr>
                <a:t>CNN </a:t>
              </a:r>
              <a:r>
                <a:rPr lang="vi-VN" sz="1400" b="1" kern="1200" err="1">
                  <a:solidFill>
                    <a:schemeClr val="dk1">
                      <a:hueOff val="0"/>
                      <a:satOff val="0"/>
                      <a:lumOff val="0"/>
                      <a:alpha val="19671"/>
                    </a:schemeClr>
                  </a:solidFill>
                </a:rPr>
                <a:t>Architecture</a:t>
              </a:r>
              <a:endParaRPr lang="en-US" sz="1400" kern="1200">
                <a:solidFill>
                  <a:schemeClr val="dk1">
                    <a:hueOff val="0"/>
                    <a:satOff val="0"/>
                    <a:lumOff val="0"/>
                    <a:alpha val="19671"/>
                  </a:schemeClr>
                </a:solidFill>
              </a:endParaRPr>
            </a:p>
          </p:txBody>
        </p:sp>
        <p:sp>
          <p:nvSpPr>
            <p:cNvPr id="6" name="Freeform 5">
              <a:extLst>
                <a:ext uri="{FF2B5EF4-FFF2-40B4-BE49-F238E27FC236}">
                  <a16:creationId xmlns:a16="http://schemas.microsoft.com/office/drawing/2014/main" id="{3FF29449-3E90-3B6A-0761-8EF6C43E39BB}"/>
                </a:ext>
              </a:extLst>
            </p:cNvPr>
            <p:cNvSpPr/>
            <p:nvPr/>
          </p:nvSpPr>
          <p:spPr>
            <a:xfrm>
              <a:off x="1940406" y="169500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lt1">
                  <a:hueOff val="0"/>
                  <a:satOff val="0"/>
                  <a:lumOff val="0"/>
                  <a:alpha val="2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19671"/>
                    </a:schemeClr>
                  </a:solidFill>
                </a:rPr>
                <a:t>C</a:t>
              </a:r>
              <a:r>
                <a:rPr lang="en-US" sz="1400" b="1" kern="1200">
                  <a:solidFill>
                    <a:schemeClr val="lt1">
                      <a:alpha val="19671"/>
                    </a:schemeClr>
                  </a:solidFill>
                </a:rPr>
                <a:t>onvolutional Neural Networks</a:t>
              </a:r>
              <a:r>
                <a:rPr lang="vi-VN" sz="1400" b="1" kern="1200">
                  <a:solidFill>
                    <a:schemeClr val="lt1">
                      <a:alpha val="19671"/>
                    </a:schemeClr>
                  </a:solidFill>
                </a:rPr>
                <a:t> </a:t>
              </a:r>
              <a:endParaRPr lang="en-US" sz="1400" kern="1200">
                <a:solidFill>
                  <a:schemeClr val="lt1">
                    <a:alpha val="19671"/>
                  </a:schemeClr>
                </a:solidFill>
              </a:endParaRPr>
            </a:p>
          </p:txBody>
        </p:sp>
      </p:grpSp>
      <p:grpSp>
        <p:nvGrpSpPr>
          <p:cNvPr id="14" name="Group 13">
            <a:extLst>
              <a:ext uri="{FF2B5EF4-FFF2-40B4-BE49-F238E27FC236}">
                <a16:creationId xmlns:a16="http://schemas.microsoft.com/office/drawing/2014/main" id="{F791596C-30AC-0A62-75E5-F67E82ECE1F5}"/>
              </a:ext>
            </a:extLst>
          </p:cNvPr>
          <p:cNvGrpSpPr/>
          <p:nvPr/>
        </p:nvGrpSpPr>
        <p:grpSpPr>
          <a:xfrm>
            <a:off x="1508107" y="2599372"/>
            <a:ext cx="8645986" cy="855764"/>
            <a:chOff x="1508107" y="2599372"/>
            <a:chExt cx="8645986" cy="855764"/>
          </a:xfrm>
        </p:grpSpPr>
        <p:sp>
          <p:nvSpPr>
            <p:cNvPr id="7" name="Freeform 6">
              <a:extLst>
                <a:ext uri="{FF2B5EF4-FFF2-40B4-BE49-F238E27FC236}">
                  <a16:creationId xmlns:a16="http://schemas.microsoft.com/office/drawing/2014/main" id="{E55C4435-8870-B99D-58FC-DB6D29E4E123}"/>
                </a:ext>
              </a:extLst>
            </p:cNvPr>
            <p:cNvSpPr/>
            <p:nvPr/>
          </p:nvSpPr>
          <p:spPr>
            <a:xfrm>
              <a:off x="1508107" y="2732212"/>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lt1">
                  <a:hueOff val="0"/>
                  <a:satOff val="0"/>
                  <a:lumOff val="0"/>
                  <a:alpha val="2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671"/>
                    </a:schemeClr>
                  </a:solidFill>
                </a:rPr>
                <a:t>Activation function</a:t>
              </a:r>
              <a:endParaRPr lang="en-US" sz="1400" kern="1200">
                <a:solidFill>
                  <a:schemeClr val="dk1">
                    <a:hueOff val="0"/>
                    <a:satOff val="0"/>
                    <a:lumOff val="0"/>
                    <a:alpha val="19671"/>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671"/>
                    </a:schemeClr>
                  </a:solidFill>
                </a:rPr>
                <a:t>Chain rule </a:t>
              </a:r>
              <a:endParaRPr lang="en-US" sz="1400" kern="1200">
                <a:solidFill>
                  <a:schemeClr val="dk1">
                    <a:hueOff val="0"/>
                    <a:satOff val="0"/>
                    <a:lumOff val="0"/>
                    <a:alpha val="19671"/>
                  </a:schemeClr>
                </a:solidFill>
              </a:endParaRPr>
            </a:p>
          </p:txBody>
        </p:sp>
        <p:sp>
          <p:nvSpPr>
            <p:cNvPr id="8" name="Freeform 7">
              <a:extLst>
                <a:ext uri="{FF2B5EF4-FFF2-40B4-BE49-F238E27FC236}">
                  <a16:creationId xmlns:a16="http://schemas.microsoft.com/office/drawing/2014/main" id="{5CA6C505-127B-11FA-977F-122DADC93827}"/>
                </a:ext>
              </a:extLst>
            </p:cNvPr>
            <p:cNvSpPr/>
            <p:nvPr/>
          </p:nvSpPr>
          <p:spPr>
            <a:xfrm>
              <a:off x="1940406" y="2599372"/>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lt1">
                  <a:hueOff val="0"/>
                  <a:satOff val="0"/>
                  <a:lumOff val="0"/>
                  <a:alpha val="2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19671"/>
                    </a:schemeClr>
                  </a:solidFill>
                </a:rPr>
                <a:t>Relative Knowlegde </a:t>
              </a:r>
              <a:endParaRPr lang="en-US" sz="1400" kern="1200">
                <a:solidFill>
                  <a:schemeClr val="lt1">
                    <a:alpha val="19671"/>
                  </a:schemeClr>
                </a:solidFill>
              </a:endParaRPr>
            </a:p>
          </p:txBody>
        </p:sp>
      </p:grpSp>
      <p:grpSp>
        <p:nvGrpSpPr>
          <p:cNvPr id="15" name="Group 14">
            <a:extLst>
              <a:ext uri="{FF2B5EF4-FFF2-40B4-BE49-F238E27FC236}">
                <a16:creationId xmlns:a16="http://schemas.microsoft.com/office/drawing/2014/main" id="{C57A8AAC-AE92-0067-CD20-AE2032540810}"/>
              </a:ext>
            </a:extLst>
          </p:cNvPr>
          <p:cNvGrpSpPr/>
          <p:nvPr/>
        </p:nvGrpSpPr>
        <p:grpSpPr>
          <a:xfrm>
            <a:off x="1508107" y="3503737"/>
            <a:ext cx="8645986" cy="1345101"/>
            <a:chOff x="1508107" y="3503737"/>
            <a:chExt cx="8645986" cy="1345101"/>
          </a:xfrm>
        </p:grpSpPr>
        <p:sp>
          <p:nvSpPr>
            <p:cNvPr id="9" name="Freeform 8">
              <a:extLst>
                <a:ext uri="{FF2B5EF4-FFF2-40B4-BE49-F238E27FC236}">
                  <a16:creationId xmlns:a16="http://schemas.microsoft.com/office/drawing/2014/main" id="{C1D3965D-86CA-5ABE-4516-9C35143D9A64}"/>
                </a:ext>
              </a:extLst>
            </p:cNvPr>
            <p:cNvSpPr/>
            <p:nvPr/>
          </p:nvSpPr>
          <p:spPr>
            <a:xfrm>
              <a:off x="1508107" y="3636578"/>
              <a:ext cx="8645986" cy="1212260"/>
            </a:xfrm>
            <a:custGeom>
              <a:avLst/>
              <a:gdLst>
                <a:gd name="connsiteX0" fmla="*/ 0 w 8645986"/>
                <a:gd name="connsiteY0" fmla="*/ 0 h 1417499"/>
                <a:gd name="connsiteX1" fmla="*/ 8645986 w 8645986"/>
                <a:gd name="connsiteY1" fmla="*/ 0 h 1417499"/>
                <a:gd name="connsiteX2" fmla="*/ 8645986 w 8645986"/>
                <a:gd name="connsiteY2" fmla="*/ 1417499 h 1417499"/>
                <a:gd name="connsiteX3" fmla="*/ 0 w 8645986"/>
                <a:gd name="connsiteY3" fmla="*/ 1417499 h 1417499"/>
                <a:gd name="connsiteX4" fmla="*/ 0 w 8645986"/>
                <a:gd name="connsiteY4" fmla="*/ 0 h 141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1417499">
                  <a:moveTo>
                    <a:pt x="0" y="0"/>
                  </a:moveTo>
                  <a:lnTo>
                    <a:pt x="8645986" y="0"/>
                  </a:lnTo>
                  <a:lnTo>
                    <a:pt x="8645986" y="1417499"/>
                  </a:lnTo>
                  <a:lnTo>
                    <a:pt x="0" y="1417499"/>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err="1"/>
                <a:t>Convolution</a:t>
              </a:r>
              <a:r>
                <a:rPr lang="vi-VN" sz="1400" b="1" kern="1200"/>
                <a:t> </a:t>
              </a:r>
              <a:r>
                <a:rPr lang="vi-VN" sz="1400" b="1" kern="1200" err="1"/>
                <a:t>Layer</a:t>
              </a:r>
              <a:endParaRPr lang="en-US" sz="1400" kern="1200"/>
            </a:p>
            <a:p>
              <a:pPr marL="114300" lvl="1" indent="-114300" algn="l" defTabSz="622300">
                <a:lnSpc>
                  <a:spcPct val="90000"/>
                </a:lnSpc>
                <a:spcBef>
                  <a:spcPct val="0"/>
                </a:spcBef>
                <a:spcAft>
                  <a:spcPct val="15000"/>
                </a:spcAft>
                <a:buChar char="•"/>
              </a:pPr>
              <a:r>
                <a:rPr lang="en-US" sz="1400" b="1"/>
                <a:t>P</a:t>
              </a:r>
              <a:r>
                <a:rPr lang="vi-VN" sz="1400" b="1" kern="1200"/>
                <a:t>ooling </a:t>
              </a:r>
              <a:r>
                <a:rPr lang="vi-VN" sz="1400" b="1" kern="1200" err="1"/>
                <a:t>layer</a:t>
              </a:r>
              <a:endParaRPr lang="en-US" sz="1400" kern="1200"/>
            </a:p>
            <a:p>
              <a:pPr marL="114300" lvl="1" indent="-114300" algn="l" defTabSz="622300">
                <a:lnSpc>
                  <a:spcPct val="90000"/>
                </a:lnSpc>
                <a:spcBef>
                  <a:spcPct val="0"/>
                </a:spcBef>
                <a:spcAft>
                  <a:spcPct val="15000"/>
                </a:spcAft>
                <a:buChar char="•"/>
              </a:pPr>
              <a:r>
                <a:rPr lang="vi-VN" sz="1400" b="1" kern="1200" err="1"/>
                <a:t>Flatten</a:t>
              </a:r>
              <a:r>
                <a:rPr lang="vi-VN" sz="1400" b="1" kern="1200"/>
                <a:t> </a:t>
              </a:r>
              <a:r>
                <a:rPr lang="vi-VN" sz="1400" b="1" kern="1200" err="1"/>
                <a:t>Layer</a:t>
              </a:r>
              <a:endParaRPr lang="en-US" sz="1400" kern="1200"/>
            </a:p>
            <a:p>
              <a:pPr marL="114300" lvl="1" indent="-114300" algn="l" defTabSz="622300">
                <a:lnSpc>
                  <a:spcPct val="90000"/>
                </a:lnSpc>
                <a:spcBef>
                  <a:spcPct val="0"/>
                </a:spcBef>
                <a:spcAft>
                  <a:spcPct val="15000"/>
                </a:spcAft>
                <a:buChar char="•"/>
              </a:pPr>
              <a:r>
                <a:rPr lang="vi-VN" sz="1400" b="1" kern="1200" err="1"/>
                <a:t>Full</a:t>
              </a:r>
              <a:r>
                <a:rPr lang="vi-VN" sz="1400" b="1" kern="1200"/>
                <a:t> </a:t>
              </a:r>
              <a:r>
                <a:rPr lang="vi-VN" sz="1400" b="1" kern="1200" err="1"/>
                <a:t>connected</a:t>
              </a:r>
              <a:r>
                <a:rPr lang="vi-VN" sz="1400" b="1" kern="1200"/>
                <a:t> </a:t>
              </a:r>
              <a:r>
                <a:rPr lang="vi-VN" sz="1400" b="1" kern="1200" err="1"/>
                <a:t>Layer</a:t>
              </a:r>
              <a:endParaRPr lang="en-US" sz="1400" kern="1200"/>
            </a:p>
          </p:txBody>
        </p:sp>
        <p:sp>
          <p:nvSpPr>
            <p:cNvPr id="10" name="Freeform 9">
              <a:extLst>
                <a:ext uri="{FF2B5EF4-FFF2-40B4-BE49-F238E27FC236}">
                  <a16:creationId xmlns:a16="http://schemas.microsoft.com/office/drawing/2014/main" id="{D8CDED1F-6D01-FEB9-0F77-9AC3E74734B7}"/>
                </a:ext>
              </a:extLst>
            </p:cNvPr>
            <p:cNvSpPr/>
            <p:nvPr/>
          </p:nvSpPr>
          <p:spPr>
            <a:xfrm>
              <a:off x="1940406" y="350373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Backpropagation </a:t>
              </a:r>
              <a:endParaRPr lang="en-US" sz="1400" kern="1200"/>
            </a:p>
          </p:txBody>
        </p:sp>
      </p:grpSp>
      <p:grpSp>
        <p:nvGrpSpPr>
          <p:cNvPr id="16" name="Group 15">
            <a:extLst>
              <a:ext uri="{FF2B5EF4-FFF2-40B4-BE49-F238E27FC236}">
                <a16:creationId xmlns:a16="http://schemas.microsoft.com/office/drawing/2014/main" id="{85CE62FD-7ADB-9B59-4A24-FAAC375D44A5}"/>
              </a:ext>
            </a:extLst>
          </p:cNvPr>
          <p:cNvGrpSpPr/>
          <p:nvPr/>
        </p:nvGrpSpPr>
        <p:grpSpPr>
          <a:xfrm>
            <a:off x="1508107" y="4981679"/>
            <a:ext cx="8645986" cy="855764"/>
            <a:chOff x="1508107" y="5102677"/>
            <a:chExt cx="8645986" cy="855764"/>
          </a:xfrm>
        </p:grpSpPr>
        <p:sp>
          <p:nvSpPr>
            <p:cNvPr id="11" name="Freeform 10">
              <a:extLst>
                <a:ext uri="{FF2B5EF4-FFF2-40B4-BE49-F238E27FC236}">
                  <a16:creationId xmlns:a16="http://schemas.microsoft.com/office/drawing/2014/main" id="{6DE3E3D0-FB96-6D14-E0D7-64E5C4605ADE}"/>
                </a:ext>
              </a:extLst>
            </p:cNvPr>
            <p:cNvSpPr/>
            <p:nvPr/>
          </p:nvSpPr>
          <p:spPr>
            <a:xfrm>
              <a:off x="1508107" y="523551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lt1">
                  <a:hueOff val="0"/>
                  <a:satOff val="0"/>
                  <a:lumOff val="0"/>
                  <a:alpha val="20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671"/>
                    </a:schemeClr>
                  </a:solidFill>
                </a:rPr>
                <a:t>Sumarize </a:t>
              </a:r>
              <a:endParaRPr lang="en-US" sz="1400" kern="1200">
                <a:solidFill>
                  <a:schemeClr val="dk1">
                    <a:hueOff val="0"/>
                    <a:satOff val="0"/>
                    <a:lumOff val="0"/>
                    <a:alpha val="19671"/>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671"/>
                    </a:schemeClr>
                  </a:solidFill>
                </a:rPr>
                <a:t>Code </a:t>
              </a:r>
              <a:endParaRPr lang="en-US" sz="1400" kern="1200">
                <a:solidFill>
                  <a:schemeClr val="dk1">
                    <a:hueOff val="0"/>
                    <a:satOff val="0"/>
                    <a:lumOff val="0"/>
                    <a:alpha val="19671"/>
                  </a:schemeClr>
                </a:solidFill>
              </a:endParaRPr>
            </a:p>
          </p:txBody>
        </p:sp>
        <p:sp>
          <p:nvSpPr>
            <p:cNvPr id="12" name="Freeform 11">
              <a:extLst>
                <a:ext uri="{FF2B5EF4-FFF2-40B4-BE49-F238E27FC236}">
                  <a16:creationId xmlns:a16="http://schemas.microsoft.com/office/drawing/2014/main" id="{CA4E5F49-B0D4-7B20-EC13-E5579B1776AB}"/>
                </a:ext>
              </a:extLst>
            </p:cNvPr>
            <p:cNvSpPr/>
            <p:nvPr/>
          </p:nvSpPr>
          <p:spPr>
            <a:xfrm>
              <a:off x="1940406" y="510267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lt1">
                  <a:hueOff val="0"/>
                  <a:satOff val="0"/>
                  <a:lumOff val="0"/>
                  <a:alpha val="2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19671"/>
                    </a:schemeClr>
                  </a:solidFill>
                </a:rPr>
                <a:t>Sumarize </a:t>
              </a:r>
              <a:endParaRPr lang="en-US" sz="1400" kern="1200">
                <a:solidFill>
                  <a:schemeClr val="lt1">
                    <a:alpha val="19671"/>
                  </a:schemeClr>
                </a:solidFill>
              </a:endParaRPr>
            </a:p>
          </p:txBody>
        </p:sp>
      </p:grpSp>
      <p:sp>
        <p:nvSpPr>
          <p:cNvPr id="4" name="TextBox 3">
            <a:extLst>
              <a:ext uri="{FF2B5EF4-FFF2-40B4-BE49-F238E27FC236}">
                <a16:creationId xmlns:a16="http://schemas.microsoft.com/office/drawing/2014/main" id="{D4FFDCBE-D74E-0675-8C4B-4EC1A359B6A3}"/>
              </a:ext>
            </a:extLst>
          </p:cNvPr>
          <p:cNvSpPr txBox="1"/>
          <p:nvPr/>
        </p:nvSpPr>
        <p:spPr>
          <a:xfrm>
            <a:off x="442452" y="6190882"/>
            <a:ext cx="501446" cy="369332"/>
          </a:xfrm>
          <a:prstGeom prst="rect">
            <a:avLst/>
          </a:prstGeom>
          <a:noFill/>
        </p:spPr>
        <p:txBody>
          <a:bodyPr wrap="square" rtlCol="0">
            <a:spAutoFit/>
          </a:bodyPr>
          <a:lstStyle/>
          <a:p>
            <a:r>
              <a:rPr lang="en-US">
                <a:latin typeface="number"/>
              </a:rPr>
              <a:t>10</a:t>
            </a:r>
          </a:p>
        </p:txBody>
      </p:sp>
    </p:spTree>
    <p:extLst>
      <p:ext uri="{BB962C8B-B14F-4D97-AF65-F5344CB8AC3E}">
        <p14:creationId xmlns:p14="http://schemas.microsoft.com/office/powerpoint/2010/main" val="339573273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024897D-863A-5B2F-B8E9-A413C0137A5F}"/>
              </a:ext>
            </a:extLst>
          </p:cNvPr>
          <p:cNvGraphicFramePr>
            <a:graphicFrameLocks noGrp="1"/>
          </p:cNvGraphicFramePr>
          <p:nvPr/>
        </p:nvGraphicFramePr>
        <p:xfrm>
          <a:off x="6775587" y="2463247"/>
          <a:ext cx="720000" cy="720000"/>
        </p:xfrm>
        <a:graphic>
          <a:graphicData uri="http://schemas.openxmlformats.org/drawingml/2006/table">
            <a:tbl>
              <a:tblPr firstRow="1" bandRow="1">
                <a:tableStyleId>{5940675A-B579-460E-94D1-54222C63F5DA}</a:tableStyleId>
              </a:tblPr>
              <a:tblGrid>
                <a:gridCol w="720000">
                  <a:extLst>
                    <a:ext uri="{9D8B030D-6E8A-4147-A177-3AD203B41FA5}">
                      <a16:colId xmlns:a16="http://schemas.microsoft.com/office/drawing/2014/main" val="589140625"/>
                    </a:ext>
                  </a:extLst>
                </a:gridCol>
              </a:tblGrid>
              <a:tr h="720000">
                <a:tc>
                  <a:txBody>
                    <a:bodyPr/>
                    <a:lstStyle/>
                    <a:p>
                      <a:pPr algn="ctr"/>
                      <a:r>
                        <a:rPr lang="vi-VN" sz="2200">
                          <a:latin typeface="Cambria Math" panose="02040503050406030204" pitchFamily="18" charset="0"/>
                          <a:ea typeface="Cambria Math" panose="02040503050406030204" pitchFamily="18" charset="0"/>
                        </a:rPr>
                        <a:t>b</a:t>
                      </a:r>
                      <a:endParaRPr lang="en-US" sz="220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57859866"/>
                  </a:ext>
                </a:extLst>
              </a:tr>
            </a:tbl>
          </a:graphicData>
        </a:graphic>
      </p:graphicFrame>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A760169-6F70-F1F7-8495-662026FEAB3F}"/>
                  </a:ext>
                </a:extLst>
              </p:cNvPr>
              <p:cNvGraphicFramePr>
                <a:graphicFrameLocks noGrp="1"/>
              </p:cNvGraphicFramePr>
              <p:nvPr/>
            </p:nvGraphicFramePr>
            <p:xfrm>
              <a:off x="4563831" y="2087485"/>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68946299"/>
                        </a:ext>
                      </a:extLst>
                    </a:gridCol>
                    <a:gridCol w="720000">
                      <a:extLst>
                        <a:ext uri="{9D8B030D-6E8A-4147-A177-3AD203B41FA5}">
                          <a16:colId xmlns:a16="http://schemas.microsoft.com/office/drawing/2014/main" val="752212951"/>
                        </a:ext>
                      </a:extLst>
                    </a:gridCol>
                  </a:tblGrid>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574352"/>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561296"/>
                      </a:ext>
                    </a:extLst>
                  </a:tr>
                </a:tbl>
              </a:graphicData>
            </a:graphic>
          </p:graphicFrame>
        </mc:Choice>
        <mc:Fallback xmlns="">
          <p:graphicFrame>
            <p:nvGraphicFramePr>
              <p:cNvPr id="3" name="Table 2">
                <a:extLst>
                  <a:ext uri="{FF2B5EF4-FFF2-40B4-BE49-F238E27FC236}">
                    <a16:creationId xmlns:a16="http://schemas.microsoft.com/office/drawing/2014/main" id="{FA760169-6F70-F1F7-8495-662026FEAB3F}"/>
                  </a:ext>
                </a:extLst>
              </p:cNvPr>
              <p:cNvGraphicFramePr>
                <a:graphicFrameLocks noGrp="1"/>
              </p:cNvGraphicFramePr>
              <p:nvPr/>
            </p:nvGraphicFramePr>
            <p:xfrm>
              <a:off x="4563831" y="2087485"/>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68946299"/>
                        </a:ext>
                      </a:extLst>
                    </a:gridCol>
                    <a:gridCol w="720000">
                      <a:extLst>
                        <a:ext uri="{9D8B030D-6E8A-4147-A177-3AD203B41FA5}">
                          <a16:colId xmlns:a16="http://schemas.microsoft.com/office/drawing/2014/main" val="752212951"/>
                        </a:ext>
                      </a:extLst>
                    </a:gridCol>
                  </a:tblGrid>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0" t="-840" r="-100840" b="-100840"/>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695" t="-840" r="-1695" b="-100840"/>
                          </a:stretch>
                        </a:blipFill>
                      </a:tcPr>
                    </a:tc>
                    <a:extLst>
                      <a:ext uri="{0D108BD9-81ED-4DB2-BD59-A6C34878D82A}">
                        <a16:rowId xmlns:a16="http://schemas.microsoft.com/office/drawing/2014/main" val="4131574352"/>
                      </a:ext>
                    </a:extLst>
                  </a:tr>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0" t="-101695" r="-100840" b="-1695"/>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695" t="-101695" r="-1695" b="-1695"/>
                          </a:stretch>
                        </a:blipFill>
                      </a:tcPr>
                    </a:tc>
                    <a:extLst>
                      <a:ext uri="{0D108BD9-81ED-4DB2-BD59-A6C34878D82A}">
                        <a16:rowId xmlns:a16="http://schemas.microsoft.com/office/drawing/2014/main" val="3860561296"/>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E3BBD7-71E8-7743-8808-68E2C8476278}"/>
                  </a:ext>
                </a:extLst>
              </p:cNvPr>
              <p:cNvSpPr txBox="1"/>
              <p:nvPr/>
            </p:nvSpPr>
            <p:spPr>
              <a:xfrm>
                <a:off x="3943731" y="272855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a:p>
            </p:txBody>
          </p:sp>
        </mc:Choice>
        <mc:Fallback xmlns="">
          <p:sp>
            <p:nvSpPr>
              <p:cNvPr id="4" name="TextBox 3">
                <a:extLst>
                  <a:ext uri="{FF2B5EF4-FFF2-40B4-BE49-F238E27FC236}">
                    <a16:creationId xmlns:a16="http://schemas.microsoft.com/office/drawing/2014/main" id="{85E3BBD7-71E8-7743-8808-68E2C8476278}"/>
                  </a:ext>
                </a:extLst>
              </p:cNvPr>
              <p:cNvSpPr txBox="1">
                <a:spLocks noRot="1" noChangeAspect="1" noMove="1" noResize="1" noEditPoints="1" noAdjustHandles="1" noChangeArrowheads="1" noChangeShapeType="1" noTextEdit="1"/>
              </p:cNvSpPr>
              <p:nvPr/>
            </p:nvSpPr>
            <p:spPr>
              <a:xfrm>
                <a:off x="3943731" y="2728556"/>
                <a:ext cx="218008" cy="276999"/>
              </a:xfrm>
              <a:prstGeom prst="rect">
                <a:avLst/>
              </a:prstGeom>
              <a:blipFill>
                <a:blip r:embed="rId3"/>
                <a:stretch>
                  <a:fillRect l="-19444" r="-16667"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6DE61C7-08F9-9678-29A2-3BABA5FDB6D0}"/>
                  </a:ext>
                </a:extLst>
              </p:cNvPr>
              <p:cNvSpPr txBox="1"/>
              <p:nvPr/>
            </p:nvSpPr>
            <p:spPr>
              <a:xfrm>
                <a:off x="6280705" y="2728556"/>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5" name="TextBox 4">
                <a:extLst>
                  <a:ext uri="{FF2B5EF4-FFF2-40B4-BE49-F238E27FC236}">
                    <a16:creationId xmlns:a16="http://schemas.microsoft.com/office/drawing/2014/main" id="{A6DE61C7-08F9-9678-29A2-3BABA5FDB6D0}"/>
                  </a:ext>
                </a:extLst>
              </p:cNvPr>
              <p:cNvSpPr txBox="1">
                <a:spLocks noRot="1" noChangeAspect="1" noMove="1" noResize="1" noEditPoints="1" noAdjustHandles="1" noChangeArrowheads="1" noChangeShapeType="1" noTextEdit="1"/>
              </p:cNvSpPr>
              <p:nvPr/>
            </p:nvSpPr>
            <p:spPr>
              <a:xfrm>
                <a:off x="6280705" y="2728556"/>
                <a:ext cx="226023" cy="276999"/>
              </a:xfrm>
              <a:prstGeom prst="rect">
                <a:avLst/>
              </a:prstGeom>
              <a:blipFill>
                <a:blip r:embed="rId4"/>
                <a:stretch>
                  <a:fillRect l="-21622" r="-2162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430090-547B-872E-004E-83DCC72022E2}"/>
                  </a:ext>
                </a:extLst>
              </p:cNvPr>
              <p:cNvSpPr txBox="1"/>
              <p:nvPr/>
            </p:nvSpPr>
            <p:spPr>
              <a:xfrm>
                <a:off x="7924816" y="2728556"/>
                <a:ext cx="2260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EE430090-547B-872E-004E-83DCC72022E2}"/>
                  </a:ext>
                </a:extLst>
              </p:cNvPr>
              <p:cNvSpPr txBox="1">
                <a:spLocks noRot="1" noChangeAspect="1" noMove="1" noResize="1" noEditPoints="1" noAdjustHandles="1" noChangeArrowheads="1" noChangeShapeType="1" noTextEdit="1"/>
              </p:cNvSpPr>
              <p:nvPr/>
            </p:nvSpPr>
            <p:spPr>
              <a:xfrm>
                <a:off x="7924816" y="2728556"/>
                <a:ext cx="226023" cy="276999"/>
              </a:xfrm>
              <a:prstGeom prst="rect">
                <a:avLst/>
              </a:prstGeom>
              <a:blipFill>
                <a:blip r:embed="rId5"/>
                <a:stretch>
                  <a:fillRect l="-10811" r="-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39E77237-18DB-AC59-ADC9-ECE56B4C3ACA}"/>
                  </a:ext>
                </a:extLst>
              </p:cNvPr>
              <p:cNvGraphicFramePr>
                <a:graphicFrameLocks noGrp="1"/>
              </p:cNvGraphicFramePr>
              <p:nvPr/>
            </p:nvGraphicFramePr>
            <p:xfrm>
              <a:off x="1399896" y="1732328"/>
              <a:ext cx="2160000" cy="216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198862033"/>
                        </a:ext>
                      </a:extLst>
                    </a:gridCol>
                    <a:gridCol w="720000">
                      <a:extLst>
                        <a:ext uri="{9D8B030D-6E8A-4147-A177-3AD203B41FA5}">
                          <a16:colId xmlns:a16="http://schemas.microsoft.com/office/drawing/2014/main" val="3477490652"/>
                        </a:ext>
                      </a:extLst>
                    </a:gridCol>
                    <a:gridCol w="720000">
                      <a:extLst>
                        <a:ext uri="{9D8B030D-6E8A-4147-A177-3AD203B41FA5}">
                          <a16:colId xmlns:a16="http://schemas.microsoft.com/office/drawing/2014/main" val="2135486468"/>
                        </a:ext>
                      </a:extLst>
                    </a:gridCol>
                  </a:tblGrid>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11</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12</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13</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287059"/>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21</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22</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23</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031965"/>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31</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32</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33</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1379696"/>
                      </a:ext>
                    </a:extLst>
                  </a:tr>
                </a:tbl>
              </a:graphicData>
            </a:graphic>
          </p:graphicFrame>
        </mc:Choice>
        <mc:Fallback xmlns="">
          <p:graphicFrame>
            <p:nvGraphicFramePr>
              <p:cNvPr id="7" name="Table 6">
                <a:extLst>
                  <a:ext uri="{FF2B5EF4-FFF2-40B4-BE49-F238E27FC236}">
                    <a16:creationId xmlns:a16="http://schemas.microsoft.com/office/drawing/2014/main" id="{39E77237-18DB-AC59-ADC9-ECE56B4C3ACA}"/>
                  </a:ext>
                </a:extLst>
              </p:cNvPr>
              <p:cNvGraphicFramePr>
                <a:graphicFrameLocks noGrp="1"/>
              </p:cNvGraphicFramePr>
              <p:nvPr/>
            </p:nvGraphicFramePr>
            <p:xfrm>
              <a:off x="1399896" y="1732328"/>
              <a:ext cx="2160000" cy="216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198862033"/>
                        </a:ext>
                      </a:extLst>
                    </a:gridCol>
                    <a:gridCol w="720000">
                      <a:extLst>
                        <a:ext uri="{9D8B030D-6E8A-4147-A177-3AD203B41FA5}">
                          <a16:colId xmlns:a16="http://schemas.microsoft.com/office/drawing/2014/main" val="3477490652"/>
                        </a:ext>
                      </a:extLst>
                    </a:gridCol>
                    <a:gridCol w="720000">
                      <a:extLst>
                        <a:ext uri="{9D8B030D-6E8A-4147-A177-3AD203B41FA5}">
                          <a16:colId xmlns:a16="http://schemas.microsoft.com/office/drawing/2014/main" val="2135486468"/>
                        </a:ext>
                      </a:extLst>
                    </a:gridCol>
                  </a:tblGrid>
                  <a:tr h="7200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7" t="-847" r="-203390" b="-20254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000" t="-847" r="-101681" b="-20254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1695" t="-847" r="-2542" b="-202542"/>
                          </a:stretch>
                        </a:blipFill>
                      </a:tcPr>
                    </a:tc>
                    <a:extLst>
                      <a:ext uri="{0D108BD9-81ED-4DB2-BD59-A6C34878D82A}">
                        <a16:rowId xmlns:a16="http://schemas.microsoft.com/office/drawing/2014/main" val="807287059"/>
                      </a:ext>
                    </a:extLst>
                  </a:tr>
                  <a:tr h="7200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7" t="-100000" r="-203390" b="-10084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000" t="-100000" r="-101681" b="-10084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1695" t="-100000" r="-2542" b="-100840"/>
                          </a:stretch>
                        </a:blipFill>
                      </a:tcPr>
                    </a:tc>
                    <a:extLst>
                      <a:ext uri="{0D108BD9-81ED-4DB2-BD59-A6C34878D82A}">
                        <a16:rowId xmlns:a16="http://schemas.microsoft.com/office/drawing/2014/main" val="3814031965"/>
                      </a:ext>
                    </a:extLst>
                  </a:tr>
                  <a:tr h="7200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7" t="-201695" r="-203390" b="-169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0000" t="-201695" r="-101681" b="-169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01695" t="-201695" r="-2542" b="-1695"/>
                          </a:stretch>
                        </a:blipFill>
                      </a:tcPr>
                    </a:tc>
                    <a:extLst>
                      <a:ext uri="{0D108BD9-81ED-4DB2-BD59-A6C34878D82A}">
                        <a16:rowId xmlns:a16="http://schemas.microsoft.com/office/drawing/2014/main" val="41913796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9791C40-4044-9EFD-3396-00A4EFD5DF64}"/>
                  </a:ext>
                </a:extLst>
              </p:cNvPr>
              <p:cNvGraphicFramePr>
                <a:graphicFrameLocks noGrp="1"/>
              </p:cNvGraphicFramePr>
              <p:nvPr/>
            </p:nvGraphicFramePr>
            <p:xfrm>
              <a:off x="8480845" y="2093966"/>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68946299"/>
                        </a:ext>
                      </a:extLst>
                    </a:gridCol>
                    <a:gridCol w="720000">
                      <a:extLst>
                        <a:ext uri="{9D8B030D-6E8A-4147-A177-3AD203B41FA5}">
                          <a16:colId xmlns:a16="http://schemas.microsoft.com/office/drawing/2014/main" val="752212951"/>
                        </a:ext>
                      </a:extLst>
                    </a:gridCol>
                  </a:tblGrid>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11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12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574352"/>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21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22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0561296"/>
                      </a:ext>
                    </a:extLst>
                  </a:tr>
                </a:tbl>
              </a:graphicData>
            </a:graphic>
          </p:graphicFrame>
        </mc:Choice>
        <mc:Fallback xmlns="">
          <p:graphicFrame>
            <p:nvGraphicFramePr>
              <p:cNvPr id="8" name="Table 7">
                <a:extLst>
                  <a:ext uri="{FF2B5EF4-FFF2-40B4-BE49-F238E27FC236}">
                    <a16:creationId xmlns:a16="http://schemas.microsoft.com/office/drawing/2014/main" id="{69791C40-4044-9EFD-3396-00A4EFD5DF64}"/>
                  </a:ext>
                </a:extLst>
              </p:cNvPr>
              <p:cNvGraphicFramePr>
                <a:graphicFrameLocks noGrp="1"/>
              </p:cNvGraphicFramePr>
              <p:nvPr/>
            </p:nvGraphicFramePr>
            <p:xfrm>
              <a:off x="8480845" y="2093966"/>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68946299"/>
                        </a:ext>
                      </a:extLst>
                    </a:gridCol>
                    <a:gridCol w="720000">
                      <a:extLst>
                        <a:ext uri="{9D8B030D-6E8A-4147-A177-3AD203B41FA5}">
                          <a16:colId xmlns:a16="http://schemas.microsoft.com/office/drawing/2014/main" val="752212951"/>
                        </a:ext>
                      </a:extLst>
                    </a:gridCol>
                  </a:tblGrid>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840" t="-840" r="-100840" b="-100840"/>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1695" t="-840" r="-1695" b="-100840"/>
                          </a:stretch>
                        </a:blipFill>
                      </a:tcPr>
                    </a:tc>
                    <a:extLst>
                      <a:ext uri="{0D108BD9-81ED-4DB2-BD59-A6C34878D82A}">
                        <a16:rowId xmlns:a16="http://schemas.microsoft.com/office/drawing/2014/main" val="4131574352"/>
                      </a:ext>
                    </a:extLst>
                  </a:tr>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840" t="-101695" r="-100840" b="-1695"/>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01695" t="-101695" r="-1695" b="-1695"/>
                          </a:stretch>
                        </a:blipFill>
                      </a:tcPr>
                    </a:tc>
                    <a:extLst>
                      <a:ext uri="{0D108BD9-81ED-4DB2-BD59-A6C34878D82A}">
                        <a16:rowId xmlns:a16="http://schemas.microsoft.com/office/drawing/2014/main" val="3860561296"/>
                      </a:ext>
                    </a:extLst>
                  </a:tr>
                </a:tbl>
              </a:graphicData>
            </a:graphic>
          </p:graphicFrame>
        </mc:Fallback>
      </mc:AlternateContent>
      <mc:AlternateContent xmlns:mc="http://schemas.openxmlformats.org/markup-compatibility/2006" xmlns:a14="http://schemas.microsoft.com/office/drawing/2010/main">
        <mc:Choice Requires="a14">
          <p:sp>
            <p:nvSpPr>
              <p:cNvPr id="9" name="Hộp Văn bản 23">
                <a:extLst>
                  <a:ext uri="{FF2B5EF4-FFF2-40B4-BE49-F238E27FC236}">
                    <a16:creationId xmlns:a16="http://schemas.microsoft.com/office/drawing/2014/main" id="{DF63A130-6126-B419-64F2-B2ED735C2EF9}"/>
                  </a:ext>
                </a:extLst>
              </p:cNvPr>
              <p:cNvSpPr txBox="1"/>
              <p:nvPr/>
            </p:nvSpPr>
            <p:spPr>
              <a:xfrm>
                <a:off x="2511389" y="4372206"/>
                <a:ext cx="7462683" cy="11382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400" i="1" smtClean="0">
                              <a:latin typeface="Cambria Math" panose="02040503050406030204" pitchFamily="18" charset="0"/>
                              <a:ea typeface="Cambria Math" panose="02040503050406030204" pitchFamily="18" charset="0"/>
                            </a:rPr>
                          </m:ctrlPr>
                        </m:sSubPr>
                        <m:e>
                          <m:d>
                            <m:dPr>
                              <m:ctrlPr>
                                <a:rPr lang="vi-VN" sz="2400" i="1">
                                  <a:latin typeface="Cambria Math" panose="02040503050406030204" pitchFamily="18" charset="0"/>
                                  <a:ea typeface="Cambria Math" panose="02040503050406030204" pitchFamily="18" charset="0"/>
                                </a:rPr>
                              </m:ctrlPr>
                            </m:dPr>
                            <m:e>
                              <m:r>
                                <m:rPr>
                                  <m:sty m:val="p"/>
                                </m:rPr>
                                <a:rPr lang="vi-VN" sz="2400" i="1" smtClean="0">
                                  <a:latin typeface="Cambria Math" panose="02040503050406030204" pitchFamily="18" charset="0"/>
                                  <a:ea typeface="Cambria Math" panose="02040503050406030204" pitchFamily="18" charset="0"/>
                                </a:rPr>
                                <m:t>Χ</m:t>
                              </m:r>
                              <m:r>
                                <a:rPr lang="vi-VN" sz="2400" i="1">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Κ</m:t>
                              </m:r>
                            </m:e>
                          </m:d>
                        </m:e>
                        <m:sub>
                          <m:r>
                            <a:rPr lang="vi-VN" sz="2400" i="1">
                              <a:latin typeface="Cambria Math" panose="02040503050406030204" pitchFamily="18" charset="0"/>
                              <a:ea typeface="Cambria Math" panose="02040503050406030204" pitchFamily="18" charset="0"/>
                            </a:rPr>
                            <m:t>𝑖𝑗</m:t>
                          </m:r>
                        </m:sub>
                      </m:sSub>
                      <m:r>
                        <a:rPr lang="en-US" sz="2400" b="0" i="0"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=1</m:t>
                          </m:r>
                        </m:sub>
                        <m: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1</m:t>
                              </m:r>
                            </m:sub>
                          </m:sSub>
                        </m:sup>
                        <m:e>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sub>
                            <m: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2</m:t>
                                  </m:r>
                                </m:sub>
                              </m:sSub>
                            </m:sup>
                            <m:e>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𝐶</m:t>
                                  </m:r>
                                </m:sup>
                                <m:e>
                                  <m:sSub>
                                    <m:sSubPr>
                                      <m:ctrlPr>
                                        <a:rPr lang="en-US" sz="2400" i="1">
                                          <a:latin typeface="Cambria Math" panose="02040503050406030204" pitchFamily="18" charset="0"/>
                                          <a:ea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Χ</m:t>
                                      </m:r>
                                    </m:e>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𝑐</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Κ</m:t>
                                      </m:r>
                                    </m:e>
                                    <m:sub>
                                      <m:r>
                                        <a:rPr lang="en-US" sz="2400" i="1">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𝑐</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e>
                              </m:nary>
                            </m:e>
                          </m:nary>
                        </m:e>
                      </m:nary>
                    </m:oMath>
                  </m:oMathPara>
                </a14:m>
                <a:endParaRPr lang="vi-VN" sz="2400"/>
              </a:p>
            </p:txBody>
          </p:sp>
        </mc:Choice>
        <mc:Fallback xmlns="">
          <p:sp>
            <p:nvSpPr>
              <p:cNvPr id="9" name="Hộp Văn bản 23">
                <a:extLst>
                  <a:ext uri="{FF2B5EF4-FFF2-40B4-BE49-F238E27FC236}">
                    <a16:creationId xmlns:a16="http://schemas.microsoft.com/office/drawing/2014/main" id="{DF63A130-6126-B419-64F2-B2ED735C2EF9}"/>
                  </a:ext>
                </a:extLst>
              </p:cNvPr>
              <p:cNvSpPr txBox="1">
                <a:spLocks noRot="1" noChangeAspect="1" noMove="1" noResize="1" noEditPoints="1" noAdjustHandles="1" noChangeArrowheads="1" noChangeShapeType="1" noTextEdit="1"/>
              </p:cNvSpPr>
              <p:nvPr/>
            </p:nvSpPr>
            <p:spPr>
              <a:xfrm>
                <a:off x="2511389" y="4372206"/>
                <a:ext cx="7462683" cy="1138260"/>
              </a:xfrm>
              <a:prstGeom prst="rect">
                <a:avLst/>
              </a:prstGeom>
              <a:blipFill>
                <a:blip r:embed="rId8"/>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0F25637-7EA9-553E-23BA-0522679F1E9D}"/>
              </a:ext>
            </a:extLst>
          </p:cNvPr>
          <p:cNvSpPr txBox="1"/>
          <p:nvPr/>
        </p:nvSpPr>
        <p:spPr>
          <a:xfrm>
            <a:off x="590549" y="482084"/>
            <a:ext cx="4886325" cy="584775"/>
          </a:xfrm>
          <a:prstGeom prst="rect">
            <a:avLst/>
          </a:prstGeom>
          <a:noFill/>
        </p:spPr>
        <p:txBody>
          <a:bodyPr wrap="square">
            <a:spAutoFit/>
          </a:bodyPr>
          <a:lstStyle/>
          <a:p>
            <a:r>
              <a:rPr lang="vi-VN" sz="3200">
                <a:latin typeface="Oswald Medium" panose="00000600000000000000" pitchFamily="2" charset="0"/>
              </a:rPr>
              <a:t>Forward in Convolution Layer </a:t>
            </a:r>
            <a:endParaRPr lang="en-US" sz="3200">
              <a:latin typeface="Oswald Medium" panose="00000600000000000000" pitchFamily="2" charset="0"/>
            </a:endParaRPr>
          </a:p>
        </p:txBody>
      </p:sp>
      <p:sp>
        <p:nvSpPr>
          <p:cNvPr id="10" name="TextBox 9">
            <a:extLst>
              <a:ext uri="{FF2B5EF4-FFF2-40B4-BE49-F238E27FC236}">
                <a16:creationId xmlns:a16="http://schemas.microsoft.com/office/drawing/2014/main" id="{17C8ABA0-B43A-EE41-D2E0-10F251E5F9C9}"/>
              </a:ext>
            </a:extLst>
          </p:cNvPr>
          <p:cNvSpPr txBox="1"/>
          <p:nvPr/>
        </p:nvSpPr>
        <p:spPr>
          <a:xfrm>
            <a:off x="442452" y="6190882"/>
            <a:ext cx="501446" cy="369332"/>
          </a:xfrm>
          <a:prstGeom prst="rect">
            <a:avLst/>
          </a:prstGeom>
          <a:noFill/>
        </p:spPr>
        <p:txBody>
          <a:bodyPr wrap="square" rtlCol="0">
            <a:spAutoFit/>
          </a:bodyPr>
          <a:lstStyle/>
          <a:p>
            <a:r>
              <a:rPr lang="en-US">
                <a:latin typeface="number"/>
              </a:rPr>
              <a:t>11</a:t>
            </a:r>
          </a:p>
        </p:txBody>
      </p:sp>
    </p:spTree>
    <p:extLst>
      <p:ext uri="{BB962C8B-B14F-4D97-AF65-F5344CB8AC3E}">
        <p14:creationId xmlns:p14="http://schemas.microsoft.com/office/powerpoint/2010/main" val="13689312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FA8B8-D41F-64D7-AA5C-4E1596CE5D8E}"/>
              </a:ext>
            </a:extLst>
          </p:cNvPr>
          <p:cNvSpPr txBox="1"/>
          <p:nvPr/>
        </p:nvSpPr>
        <p:spPr>
          <a:xfrm>
            <a:off x="590549" y="1331305"/>
            <a:ext cx="9360351" cy="923330"/>
          </a:xfrm>
          <a:prstGeom prst="rect">
            <a:avLst/>
          </a:prstGeom>
          <a:noFill/>
        </p:spPr>
        <p:txBody>
          <a:bodyPr wrap="square" rtlCol="0">
            <a:spAutoFit/>
          </a:bodyPr>
          <a:lstStyle/>
          <a:p>
            <a:r>
              <a:rPr lang="en-US" b="0" i="0">
                <a:solidFill>
                  <a:srgbClr val="231F20"/>
                </a:solidFill>
                <a:effectLst/>
                <a:latin typeface="Quire Sans" panose="020B0502040400020003" pitchFamily="34" charset="0"/>
                <a:cs typeface="Quire Sans" panose="020B0502040400020003" pitchFamily="34" charset="0"/>
              </a:rPr>
              <a:t>Padding in CNN refers to the addition of extra pixels around the borders of the input images or feature map. This process removes aggregation bias from the convolution operation. In other words, it makes sure every pixel gets considered.</a:t>
            </a:r>
            <a:endParaRPr lang="en-US">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292E2B4-FD49-EF8E-B340-3870E0D96B6B}"/>
                  </a:ext>
                </a:extLst>
              </p:cNvPr>
              <p:cNvGraphicFramePr>
                <a:graphicFrameLocks noGrp="1"/>
              </p:cNvGraphicFramePr>
              <p:nvPr/>
            </p:nvGraphicFramePr>
            <p:xfrm>
              <a:off x="1272874" y="2859646"/>
              <a:ext cx="2160000" cy="216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691279501"/>
                        </a:ext>
                      </a:extLst>
                    </a:gridCol>
                    <a:gridCol w="720000">
                      <a:extLst>
                        <a:ext uri="{9D8B030D-6E8A-4147-A177-3AD203B41FA5}">
                          <a16:colId xmlns:a16="http://schemas.microsoft.com/office/drawing/2014/main" val="2320450276"/>
                        </a:ext>
                      </a:extLst>
                    </a:gridCol>
                    <a:gridCol w="720000">
                      <a:extLst>
                        <a:ext uri="{9D8B030D-6E8A-4147-A177-3AD203B41FA5}">
                          <a16:colId xmlns:a16="http://schemas.microsoft.com/office/drawing/2014/main" val="2300248050"/>
                        </a:ext>
                      </a:extLst>
                    </a:gridCol>
                  </a:tblGrid>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11</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12</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13</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895624"/>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21</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22</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23</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600214"/>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31</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32</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33</m:t>
                                    </m:r>
                                  </m:sub>
                                </m:sSub>
                              </m:oMath>
                            </m:oMathPara>
                          </a14:m>
                          <a:endParaRPr lang="en-US" sz="2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04242"/>
                      </a:ext>
                    </a:extLst>
                  </a:tr>
                </a:tbl>
              </a:graphicData>
            </a:graphic>
          </p:graphicFrame>
        </mc:Choice>
        <mc:Fallback xmlns="">
          <p:graphicFrame>
            <p:nvGraphicFramePr>
              <p:cNvPr id="3" name="Table 2">
                <a:extLst>
                  <a:ext uri="{FF2B5EF4-FFF2-40B4-BE49-F238E27FC236}">
                    <a16:creationId xmlns:a16="http://schemas.microsoft.com/office/drawing/2014/main" id="{C292E2B4-FD49-EF8E-B340-3870E0D96B6B}"/>
                  </a:ext>
                </a:extLst>
              </p:cNvPr>
              <p:cNvGraphicFramePr>
                <a:graphicFrameLocks noGrp="1"/>
              </p:cNvGraphicFramePr>
              <p:nvPr/>
            </p:nvGraphicFramePr>
            <p:xfrm>
              <a:off x="1272874" y="2859646"/>
              <a:ext cx="2160000" cy="216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691279501"/>
                        </a:ext>
                      </a:extLst>
                    </a:gridCol>
                    <a:gridCol w="720000">
                      <a:extLst>
                        <a:ext uri="{9D8B030D-6E8A-4147-A177-3AD203B41FA5}">
                          <a16:colId xmlns:a16="http://schemas.microsoft.com/office/drawing/2014/main" val="2320450276"/>
                        </a:ext>
                      </a:extLst>
                    </a:gridCol>
                    <a:gridCol w="720000">
                      <a:extLst>
                        <a:ext uri="{9D8B030D-6E8A-4147-A177-3AD203B41FA5}">
                          <a16:colId xmlns:a16="http://schemas.microsoft.com/office/drawing/2014/main" val="2300248050"/>
                        </a:ext>
                      </a:extLst>
                    </a:gridCol>
                  </a:tblGrid>
                  <a:tr h="7200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0" t="-847" r="-200840" b="-20254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695" t="-847" r="-102542" b="-202542"/>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847" r="-1681" b="-202542"/>
                          </a:stretch>
                        </a:blipFill>
                      </a:tcPr>
                    </a:tc>
                    <a:extLst>
                      <a:ext uri="{0D108BD9-81ED-4DB2-BD59-A6C34878D82A}">
                        <a16:rowId xmlns:a16="http://schemas.microsoft.com/office/drawing/2014/main" val="547895624"/>
                      </a:ext>
                    </a:extLst>
                  </a:tr>
                  <a:tr h="7200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0" t="-100000" r="-200840" b="-10084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695" t="-100000" r="-102542" b="-10084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00000" r="-1681" b="-100840"/>
                          </a:stretch>
                        </a:blipFill>
                      </a:tcPr>
                    </a:tc>
                    <a:extLst>
                      <a:ext uri="{0D108BD9-81ED-4DB2-BD59-A6C34878D82A}">
                        <a16:rowId xmlns:a16="http://schemas.microsoft.com/office/drawing/2014/main" val="3040600214"/>
                      </a:ext>
                    </a:extLst>
                  </a:tr>
                  <a:tr h="7200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40" t="-201695" r="-200840" b="-169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1695" t="-201695" r="-102542" b="-169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01695" r="-1681" b="-1695"/>
                          </a:stretch>
                        </a:blipFill>
                      </a:tcPr>
                    </a:tc>
                    <a:extLst>
                      <a:ext uri="{0D108BD9-81ED-4DB2-BD59-A6C34878D82A}">
                        <a16:rowId xmlns:a16="http://schemas.microsoft.com/office/drawing/2014/main" val="37600424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1F57A9F-CCE1-2026-2413-6F540624748A}"/>
                  </a:ext>
                </a:extLst>
              </p:cNvPr>
              <p:cNvGraphicFramePr>
                <a:graphicFrameLocks noGrp="1"/>
              </p:cNvGraphicFramePr>
              <p:nvPr/>
            </p:nvGraphicFramePr>
            <p:xfrm>
              <a:off x="4761526" y="3204015"/>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394337539"/>
                        </a:ext>
                      </a:extLst>
                    </a:gridCol>
                    <a:gridCol w="720000">
                      <a:extLst>
                        <a:ext uri="{9D8B030D-6E8A-4147-A177-3AD203B41FA5}">
                          <a16:colId xmlns:a16="http://schemas.microsoft.com/office/drawing/2014/main" val="283773828"/>
                        </a:ext>
                      </a:extLst>
                    </a:gridCol>
                  </a:tblGrid>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12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63775"/>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22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259015"/>
                      </a:ext>
                    </a:extLst>
                  </a:tr>
                </a:tbl>
              </a:graphicData>
            </a:graphic>
          </p:graphicFrame>
        </mc:Choice>
        <mc:Fallback xmlns="">
          <p:graphicFrame>
            <p:nvGraphicFramePr>
              <p:cNvPr id="4" name="Table 3">
                <a:extLst>
                  <a:ext uri="{FF2B5EF4-FFF2-40B4-BE49-F238E27FC236}">
                    <a16:creationId xmlns:a16="http://schemas.microsoft.com/office/drawing/2014/main" id="{51F57A9F-CCE1-2026-2413-6F540624748A}"/>
                  </a:ext>
                </a:extLst>
              </p:cNvPr>
              <p:cNvGraphicFramePr>
                <a:graphicFrameLocks noGrp="1"/>
              </p:cNvGraphicFramePr>
              <p:nvPr/>
            </p:nvGraphicFramePr>
            <p:xfrm>
              <a:off x="4761526" y="3204015"/>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394337539"/>
                        </a:ext>
                      </a:extLst>
                    </a:gridCol>
                    <a:gridCol w="720000">
                      <a:extLst>
                        <a:ext uri="{9D8B030D-6E8A-4147-A177-3AD203B41FA5}">
                          <a16:colId xmlns:a16="http://schemas.microsoft.com/office/drawing/2014/main" val="283773828"/>
                        </a:ext>
                      </a:extLst>
                    </a:gridCol>
                  </a:tblGrid>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40" t="-840" r="-100840" b="-100840"/>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695" t="-840" r="-1695" b="-100840"/>
                          </a:stretch>
                        </a:blipFill>
                      </a:tcPr>
                    </a:tc>
                    <a:extLst>
                      <a:ext uri="{0D108BD9-81ED-4DB2-BD59-A6C34878D82A}">
                        <a16:rowId xmlns:a16="http://schemas.microsoft.com/office/drawing/2014/main" val="2362463775"/>
                      </a:ext>
                    </a:extLst>
                  </a:tr>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40" t="-101695" r="-100840" b="-1695"/>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695" t="-101695" r="-1695" b="-1695"/>
                          </a:stretch>
                        </a:blipFill>
                      </a:tcPr>
                    </a:tc>
                    <a:extLst>
                      <a:ext uri="{0D108BD9-81ED-4DB2-BD59-A6C34878D82A}">
                        <a16:rowId xmlns:a16="http://schemas.microsoft.com/office/drawing/2014/main" val="36352590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84156B48-C2F6-7AB8-BB0E-D1B96C708E0D}"/>
                  </a:ext>
                </a:extLst>
              </p:cNvPr>
              <p:cNvGraphicFramePr>
                <a:graphicFrameLocks noGrp="1"/>
              </p:cNvGraphicFramePr>
              <p:nvPr/>
            </p:nvGraphicFramePr>
            <p:xfrm>
              <a:off x="7724827" y="3204015"/>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580538063"/>
                        </a:ext>
                      </a:extLst>
                    </a:gridCol>
                    <a:gridCol w="720000">
                      <a:extLst>
                        <a:ext uri="{9D8B030D-6E8A-4147-A177-3AD203B41FA5}">
                          <a16:colId xmlns:a16="http://schemas.microsoft.com/office/drawing/2014/main" val="322696872"/>
                        </a:ext>
                      </a:extLst>
                    </a:gridCol>
                  </a:tblGrid>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11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12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8277603"/>
                      </a:ext>
                    </a:extLst>
                  </a:tr>
                  <a:tr h="720000">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21</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22</m:t>
                                    </m:r>
                                  </m:sub>
                                </m:sSub>
                              </m:oMath>
                            </m:oMathPara>
                          </a14:m>
                          <a:endParaRPr lang="en-US" sz="22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0678683"/>
                      </a:ext>
                    </a:extLst>
                  </a:tr>
                </a:tbl>
              </a:graphicData>
            </a:graphic>
          </p:graphicFrame>
        </mc:Choice>
        <mc:Fallback xmlns="">
          <p:graphicFrame>
            <p:nvGraphicFramePr>
              <p:cNvPr id="5" name="Table 4">
                <a:extLst>
                  <a:ext uri="{FF2B5EF4-FFF2-40B4-BE49-F238E27FC236}">
                    <a16:creationId xmlns:a16="http://schemas.microsoft.com/office/drawing/2014/main" id="{84156B48-C2F6-7AB8-BB0E-D1B96C708E0D}"/>
                  </a:ext>
                </a:extLst>
              </p:cNvPr>
              <p:cNvGraphicFramePr>
                <a:graphicFrameLocks noGrp="1"/>
              </p:cNvGraphicFramePr>
              <p:nvPr/>
            </p:nvGraphicFramePr>
            <p:xfrm>
              <a:off x="7724827" y="3204015"/>
              <a:ext cx="1440000" cy="144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580538063"/>
                        </a:ext>
                      </a:extLst>
                    </a:gridCol>
                    <a:gridCol w="720000">
                      <a:extLst>
                        <a:ext uri="{9D8B030D-6E8A-4147-A177-3AD203B41FA5}">
                          <a16:colId xmlns:a16="http://schemas.microsoft.com/office/drawing/2014/main" val="322696872"/>
                        </a:ext>
                      </a:extLst>
                    </a:gridCol>
                  </a:tblGrid>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40" t="-840" r="-100840" b="-100840"/>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1695" t="-840" r="-1695" b="-100840"/>
                          </a:stretch>
                        </a:blipFill>
                      </a:tcPr>
                    </a:tc>
                    <a:extLst>
                      <a:ext uri="{0D108BD9-81ED-4DB2-BD59-A6C34878D82A}">
                        <a16:rowId xmlns:a16="http://schemas.microsoft.com/office/drawing/2014/main" val="1538277603"/>
                      </a:ext>
                    </a:extLst>
                  </a:tr>
                  <a:tr h="720000">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40" t="-101695" r="-100840" b="-1695"/>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1695" t="-101695" r="-1695" b="-1695"/>
                          </a:stretch>
                        </a:blipFill>
                      </a:tcPr>
                    </a:tc>
                    <a:extLst>
                      <a:ext uri="{0D108BD9-81ED-4DB2-BD59-A6C34878D82A}">
                        <a16:rowId xmlns:a16="http://schemas.microsoft.com/office/drawing/2014/main" val="770678683"/>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4FD9CD-83A9-5424-4B8C-720146049213}"/>
                  </a:ext>
                </a:extLst>
              </p:cNvPr>
              <p:cNvSpPr txBox="1"/>
              <p:nvPr/>
            </p:nvSpPr>
            <p:spPr>
              <a:xfrm>
                <a:off x="3837328" y="3717857"/>
                <a:ext cx="490290" cy="477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500" b="0" i="1" smtClean="0">
                          <a:latin typeface="Cambria Math" panose="02040503050406030204" pitchFamily="18" charset="0"/>
                        </a:rPr>
                        <m:t>∗</m:t>
                      </m:r>
                    </m:oMath>
                  </m:oMathPara>
                </a14:m>
                <a:endParaRPr lang="en-US" sz="2500"/>
              </a:p>
            </p:txBody>
          </p:sp>
        </mc:Choice>
        <mc:Fallback xmlns="">
          <p:sp>
            <p:nvSpPr>
              <p:cNvPr id="6" name="TextBox 5">
                <a:extLst>
                  <a:ext uri="{FF2B5EF4-FFF2-40B4-BE49-F238E27FC236}">
                    <a16:creationId xmlns:a16="http://schemas.microsoft.com/office/drawing/2014/main" id="{DA4FD9CD-83A9-5424-4B8C-720146049213}"/>
                  </a:ext>
                </a:extLst>
              </p:cNvPr>
              <p:cNvSpPr txBox="1">
                <a:spLocks noRot="1" noChangeAspect="1" noMove="1" noResize="1" noEditPoints="1" noAdjustHandles="1" noChangeArrowheads="1" noChangeShapeType="1" noTextEdit="1"/>
              </p:cNvSpPr>
              <p:nvPr/>
            </p:nvSpPr>
            <p:spPr>
              <a:xfrm>
                <a:off x="3837328" y="3717857"/>
                <a:ext cx="490290"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B94826-785D-EAAC-9F22-425905BD8F4D}"/>
                  </a:ext>
                </a:extLst>
              </p:cNvPr>
              <p:cNvSpPr txBox="1"/>
              <p:nvPr/>
            </p:nvSpPr>
            <p:spPr>
              <a:xfrm>
                <a:off x="6508329" y="3754980"/>
                <a:ext cx="9096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800" b="0" i="1" smtClean="0">
                          <a:latin typeface="Cambria Math" panose="02040503050406030204" pitchFamily="18" charset="0"/>
                        </a:rPr>
                        <m:t>=</m:t>
                      </m:r>
                    </m:oMath>
                  </m:oMathPara>
                </a14:m>
                <a:endParaRPr lang="en-US" sz="1800"/>
              </a:p>
            </p:txBody>
          </p:sp>
        </mc:Choice>
        <mc:Fallback xmlns="">
          <p:sp>
            <p:nvSpPr>
              <p:cNvPr id="7" name="TextBox 6">
                <a:extLst>
                  <a:ext uri="{FF2B5EF4-FFF2-40B4-BE49-F238E27FC236}">
                    <a16:creationId xmlns:a16="http://schemas.microsoft.com/office/drawing/2014/main" id="{83B94826-785D-EAAC-9F22-425905BD8F4D}"/>
                  </a:ext>
                </a:extLst>
              </p:cNvPr>
              <p:cNvSpPr txBox="1">
                <a:spLocks noRot="1" noChangeAspect="1" noMove="1" noResize="1" noEditPoints="1" noAdjustHandles="1" noChangeArrowheads="1" noChangeShapeType="1" noTextEdit="1"/>
              </p:cNvSpPr>
              <p:nvPr/>
            </p:nvSpPr>
            <p:spPr>
              <a:xfrm>
                <a:off x="6508329" y="3754980"/>
                <a:ext cx="909694" cy="369332"/>
              </a:xfrm>
              <a:prstGeom prst="rect">
                <a:avLst/>
              </a:prstGeom>
              <a:blipFill>
                <a:blip r:embed="rId6"/>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854B559-5CEE-18A1-4FDF-C92BB7DF8050}"/>
              </a:ext>
            </a:extLst>
          </p:cNvPr>
          <p:cNvSpPr txBox="1"/>
          <p:nvPr/>
        </p:nvSpPr>
        <p:spPr>
          <a:xfrm>
            <a:off x="590549" y="482084"/>
            <a:ext cx="1524001" cy="584775"/>
          </a:xfrm>
          <a:prstGeom prst="rect">
            <a:avLst/>
          </a:prstGeom>
          <a:noFill/>
        </p:spPr>
        <p:txBody>
          <a:bodyPr wrap="square">
            <a:spAutoFit/>
          </a:bodyPr>
          <a:lstStyle/>
          <a:p>
            <a:r>
              <a:rPr lang="vi-VN" sz="3200">
                <a:latin typeface="Oswald Medium" panose="00000600000000000000" pitchFamily="2" charset="0"/>
              </a:rPr>
              <a:t>Padding </a:t>
            </a:r>
            <a:endParaRPr lang="en-US" sz="3200">
              <a:latin typeface="Oswald Medium" panose="00000600000000000000" pitchFamily="2" charset="0"/>
            </a:endParaRPr>
          </a:p>
        </p:txBody>
      </p:sp>
      <p:sp>
        <p:nvSpPr>
          <p:cNvPr id="9" name="TextBox 8">
            <a:extLst>
              <a:ext uri="{FF2B5EF4-FFF2-40B4-BE49-F238E27FC236}">
                <a16:creationId xmlns:a16="http://schemas.microsoft.com/office/drawing/2014/main" id="{CA2A440E-4B27-42E1-C046-3923682BC209}"/>
              </a:ext>
            </a:extLst>
          </p:cNvPr>
          <p:cNvSpPr txBox="1"/>
          <p:nvPr/>
        </p:nvSpPr>
        <p:spPr>
          <a:xfrm>
            <a:off x="442452" y="6190882"/>
            <a:ext cx="501446" cy="369332"/>
          </a:xfrm>
          <a:prstGeom prst="rect">
            <a:avLst/>
          </a:prstGeom>
          <a:noFill/>
        </p:spPr>
        <p:txBody>
          <a:bodyPr wrap="square" rtlCol="0">
            <a:spAutoFit/>
          </a:bodyPr>
          <a:lstStyle/>
          <a:p>
            <a:r>
              <a:rPr lang="en-US">
                <a:latin typeface="number"/>
              </a:rPr>
              <a:t>12</a:t>
            </a:r>
          </a:p>
        </p:txBody>
      </p:sp>
    </p:spTree>
    <p:extLst>
      <p:ext uri="{BB962C8B-B14F-4D97-AF65-F5344CB8AC3E}">
        <p14:creationId xmlns:p14="http://schemas.microsoft.com/office/powerpoint/2010/main" val="34519132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16A57-6542-DAB9-C3D5-833082ECA77C}"/>
              </a:ext>
            </a:extLst>
          </p:cNvPr>
          <p:cNvSpPr txBox="1"/>
          <p:nvPr/>
        </p:nvSpPr>
        <p:spPr>
          <a:xfrm>
            <a:off x="590549" y="1287279"/>
            <a:ext cx="10725151" cy="1200329"/>
          </a:xfrm>
          <a:prstGeom prst="rect">
            <a:avLst/>
          </a:prstGeom>
          <a:noFill/>
        </p:spPr>
        <p:txBody>
          <a:bodyPr wrap="square">
            <a:spAutoFit/>
          </a:bodyPr>
          <a:lstStyle/>
          <a:p>
            <a:r>
              <a:rPr lang="en-US" b="0" i="0">
                <a:solidFill>
                  <a:srgbClr val="231F20"/>
                </a:solidFill>
                <a:effectLst/>
                <a:latin typeface="Quire Sans" panose="020B0502040400020003" pitchFamily="34" charset="0"/>
                <a:cs typeface="Quire Sans" panose="020B0502040400020003" pitchFamily="34" charset="0"/>
              </a:rPr>
              <a:t>Zero padding enables consistent receptive fields across different layers of the CNN. By padding the input with zeros, the filters in each layer have access to the same number of surrounding pixels. Secondly, zero padding is straightforward to implement and computationally efficient. Adding zeros does not involve any complex calculations or additional memory requirements. </a:t>
            </a:r>
            <a:endParaRPr lang="en-US">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C786A5B-E457-AA4C-58AD-7600071BB8B5}"/>
                  </a:ext>
                </a:extLst>
              </p:cNvPr>
              <p:cNvGraphicFramePr>
                <a:graphicFrameLocks noGrp="1"/>
              </p:cNvGraphicFramePr>
              <p:nvPr/>
            </p:nvGraphicFramePr>
            <p:xfrm>
              <a:off x="1108990" y="2708028"/>
              <a:ext cx="2783765" cy="2048085"/>
            </p:xfrm>
            <a:graphic>
              <a:graphicData uri="http://schemas.openxmlformats.org/drawingml/2006/table">
                <a:tbl>
                  <a:tblPr firstRow="1" bandRow="1">
                    <a:tableStyleId>{2D5ABB26-0587-4C30-8999-92F81FD0307C}</a:tableStyleId>
                  </a:tblPr>
                  <a:tblGrid>
                    <a:gridCol w="556753">
                      <a:extLst>
                        <a:ext uri="{9D8B030D-6E8A-4147-A177-3AD203B41FA5}">
                          <a16:colId xmlns:a16="http://schemas.microsoft.com/office/drawing/2014/main" val="2234150834"/>
                        </a:ext>
                      </a:extLst>
                    </a:gridCol>
                    <a:gridCol w="556753">
                      <a:extLst>
                        <a:ext uri="{9D8B030D-6E8A-4147-A177-3AD203B41FA5}">
                          <a16:colId xmlns:a16="http://schemas.microsoft.com/office/drawing/2014/main" val="2691279501"/>
                        </a:ext>
                      </a:extLst>
                    </a:gridCol>
                    <a:gridCol w="556753">
                      <a:extLst>
                        <a:ext uri="{9D8B030D-6E8A-4147-A177-3AD203B41FA5}">
                          <a16:colId xmlns:a16="http://schemas.microsoft.com/office/drawing/2014/main" val="2320450276"/>
                        </a:ext>
                      </a:extLst>
                    </a:gridCol>
                    <a:gridCol w="556753">
                      <a:extLst>
                        <a:ext uri="{9D8B030D-6E8A-4147-A177-3AD203B41FA5}">
                          <a16:colId xmlns:a16="http://schemas.microsoft.com/office/drawing/2014/main" val="2300248050"/>
                        </a:ext>
                      </a:extLst>
                    </a:gridCol>
                    <a:gridCol w="556753">
                      <a:extLst>
                        <a:ext uri="{9D8B030D-6E8A-4147-A177-3AD203B41FA5}">
                          <a16:colId xmlns:a16="http://schemas.microsoft.com/office/drawing/2014/main" val="757540913"/>
                        </a:ext>
                      </a:extLst>
                    </a:gridCol>
                  </a:tblGrid>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9731465"/>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ea typeface="Cambria Math" panose="02040503050406030204" pitchFamily="18" charset="0"/>
                                  </a:rPr>
                                  <m:t>1</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a:latin typeface="Cambria Math" panose="02040503050406030204" pitchFamily="18" charset="0"/>
                              <a:ea typeface="Cambria Math"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3</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895624"/>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4</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5</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6</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600214"/>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7</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ea typeface="Cambria Math" panose="02040503050406030204" pitchFamily="18" charset="0"/>
                                  </a:rPr>
                                  <m:t>8</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ea typeface="Cambria Math" panose="02040503050406030204" pitchFamily="18" charset="0"/>
                                  </a:rPr>
                                  <m:t>9</m:t>
                                </m:r>
                              </m:oMath>
                            </m:oMathPara>
                          </a14:m>
                          <a:endParaRPr lang="en-US" sz="1500">
                            <a:latin typeface="Cambria Math" panose="02040503050406030204" pitchFamily="18" charset="0"/>
                            <a:ea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04242"/>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4571543"/>
                      </a:ext>
                    </a:extLst>
                  </a:tr>
                </a:tbl>
              </a:graphicData>
            </a:graphic>
          </p:graphicFrame>
        </mc:Choice>
        <mc:Fallback xmlns="">
          <p:graphicFrame>
            <p:nvGraphicFramePr>
              <p:cNvPr id="3" name="Table 2">
                <a:extLst>
                  <a:ext uri="{FF2B5EF4-FFF2-40B4-BE49-F238E27FC236}">
                    <a16:creationId xmlns:a16="http://schemas.microsoft.com/office/drawing/2014/main" id="{5C786A5B-E457-AA4C-58AD-7600071BB8B5}"/>
                  </a:ext>
                </a:extLst>
              </p:cNvPr>
              <p:cNvGraphicFramePr>
                <a:graphicFrameLocks noGrp="1"/>
              </p:cNvGraphicFramePr>
              <p:nvPr/>
            </p:nvGraphicFramePr>
            <p:xfrm>
              <a:off x="1108990" y="2708028"/>
              <a:ext cx="2783765" cy="2048085"/>
            </p:xfrm>
            <a:graphic>
              <a:graphicData uri="http://schemas.openxmlformats.org/drawingml/2006/table">
                <a:tbl>
                  <a:tblPr firstRow="1" bandRow="1">
                    <a:tableStyleId>{2D5ABB26-0587-4C30-8999-92F81FD0307C}</a:tableStyleId>
                  </a:tblPr>
                  <a:tblGrid>
                    <a:gridCol w="556753">
                      <a:extLst>
                        <a:ext uri="{9D8B030D-6E8A-4147-A177-3AD203B41FA5}">
                          <a16:colId xmlns:a16="http://schemas.microsoft.com/office/drawing/2014/main" val="2234150834"/>
                        </a:ext>
                      </a:extLst>
                    </a:gridCol>
                    <a:gridCol w="556753">
                      <a:extLst>
                        <a:ext uri="{9D8B030D-6E8A-4147-A177-3AD203B41FA5}">
                          <a16:colId xmlns:a16="http://schemas.microsoft.com/office/drawing/2014/main" val="2691279501"/>
                        </a:ext>
                      </a:extLst>
                    </a:gridCol>
                    <a:gridCol w="556753">
                      <a:extLst>
                        <a:ext uri="{9D8B030D-6E8A-4147-A177-3AD203B41FA5}">
                          <a16:colId xmlns:a16="http://schemas.microsoft.com/office/drawing/2014/main" val="2320450276"/>
                        </a:ext>
                      </a:extLst>
                    </a:gridCol>
                    <a:gridCol w="556753">
                      <a:extLst>
                        <a:ext uri="{9D8B030D-6E8A-4147-A177-3AD203B41FA5}">
                          <a16:colId xmlns:a16="http://schemas.microsoft.com/office/drawing/2014/main" val="2300248050"/>
                        </a:ext>
                      </a:extLst>
                    </a:gridCol>
                    <a:gridCol w="556753">
                      <a:extLst>
                        <a:ext uri="{9D8B030D-6E8A-4147-A177-3AD203B41FA5}">
                          <a16:colId xmlns:a16="http://schemas.microsoft.com/office/drawing/2014/main" val="757540913"/>
                        </a:ext>
                      </a:extLst>
                    </a:gridCol>
                  </a:tblGrid>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9731465"/>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2198" t="-100000" r="-304396" b="-301471"/>
                          </a:stretch>
                        </a:blipFill>
                      </a:tcPr>
                    </a:tc>
                    <a:tc>
                      <a:txBody>
                        <a:bodyPr/>
                        <a:lstStyle/>
                        <a:p>
                          <a:pPr algn="ctr"/>
                          <a:r>
                            <a:rPr lang="en-US" sz="1500">
                              <a:latin typeface="Cambria Math" panose="02040503050406030204" pitchFamily="18" charset="0"/>
                              <a:ea typeface="Cambria Math"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3297" t="-100000" r="-103297" b="-301471"/>
                          </a:stretch>
                        </a:blip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895624"/>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2198" t="-202985" r="-304396" b="-20597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02985" r="-201087" b="-20597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3297" t="-202985" r="-103297" b="-205970"/>
                          </a:stretch>
                        </a:blip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600214"/>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2198" t="-298529" r="-304396" b="-10294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98529" r="-201087" b="-10294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3297" t="-298529" r="-103297" b="-102941"/>
                          </a:stretch>
                        </a:blipFill>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004242"/>
                      </a:ext>
                    </a:extLst>
                  </a:tr>
                  <a:tr h="409617">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45715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18F907F-9E66-F21B-92A2-5AD7EB810C8E}"/>
                  </a:ext>
                </a:extLst>
              </p:cNvPr>
              <p:cNvGraphicFramePr>
                <a:graphicFrameLocks noGrp="1"/>
              </p:cNvGraphicFramePr>
              <p:nvPr/>
            </p:nvGraphicFramePr>
            <p:xfrm>
              <a:off x="5144673" y="3214941"/>
              <a:ext cx="1018002" cy="1034256"/>
            </p:xfrm>
            <a:graphic>
              <a:graphicData uri="http://schemas.openxmlformats.org/drawingml/2006/table">
                <a:tbl>
                  <a:tblPr firstRow="1" bandRow="1">
                    <a:tableStyleId>{2D5ABB26-0587-4C30-8999-92F81FD0307C}</a:tableStyleId>
                  </a:tblPr>
                  <a:tblGrid>
                    <a:gridCol w="509001">
                      <a:extLst>
                        <a:ext uri="{9D8B030D-6E8A-4147-A177-3AD203B41FA5}">
                          <a16:colId xmlns:a16="http://schemas.microsoft.com/office/drawing/2014/main" val="2394337539"/>
                        </a:ext>
                      </a:extLst>
                    </a:gridCol>
                    <a:gridCol w="509001">
                      <a:extLst>
                        <a:ext uri="{9D8B030D-6E8A-4147-A177-3AD203B41FA5}">
                          <a16:colId xmlns:a16="http://schemas.microsoft.com/office/drawing/2014/main" val="283773828"/>
                        </a:ext>
                      </a:extLst>
                    </a:gridCol>
                  </a:tblGrid>
                  <a:tr h="517128">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1</m:t>
                                </m:r>
                              </m:oMath>
                            </m:oMathPara>
                          </a14:m>
                          <a:endParaRPr lang="en-US" sz="18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2</m:t>
                                </m:r>
                              </m:oMath>
                            </m:oMathPara>
                          </a14:m>
                          <a:endParaRPr lang="en-US" sz="18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63775"/>
                      </a:ext>
                    </a:extLst>
                  </a:tr>
                  <a:tr h="517128">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3</m:t>
                                </m:r>
                              </m:oMath>
                            </m:oMathPara>
                          </a14:m>
                          <a:endParaRPr lang="en-US" sz="18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4</m:t>
                                </m:r>
                              </m:oMath>
                            </m:oMathPara>
                          </a14:m>
                          <a:endParaRPr lang="en-US" sz="1800"/>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259015"/>
                      </a:ext>
                    </a:extLst>
                  </a:tr>
                </a:tbl>
              </a:graphicData>
            </a:graphic>
          </p:graphicFrame>
        </mc:Choice>
        <mc:Fallback xmlns="">
          <p:graphicFrame>
            <p:nvGraphicFramePr>
              <p:cNvPr id="4" name="Table 3">
                <a:extLst>
                  <a:ext uri="{FF2B5EF4-FFF2-40B4-BE49-F238E27FC236}">
                    <a16:creationId xmlns:a16="http://schemas.microsoft.com/office/drawing/2014/main" id="{A18F907F-9E66-F21B-92A2-5AD7EB810C8E}"/>
                  </a:ext>
                </a:extLst>
              </p:cNvPr>
              <p:cNvGraphicFramePr>
                <a:graphicFrameLocks noGrp="1"/>
              </p:cNvGraphicFramePr>
              <p:nvPr/>
            </p:nvGraphicFramePr>
            <p:xfrm>
              <a:off x="5144673" y="3214941"/>
              <a:ext cx="1018002" cy="1034256"/>
            </p:xfrm>
            <a:graphic>
              <a:graphicData uri="http://schemas.openxmlformats.org/drawingml/2006/table">
                <a:tbl>
                  <a:tblPr firstRow="1" bandRow="1">
                    <a:tableStyleId>{2D5ABB26-0587-4C30-8999-92F81FD0307C}</a:tableStyleId>
                  </a:tblPr>
                  <a:tblGrid>
                    <a:gridCol w="509001">
                      <a:extLst>
                        <a:ext uri="{9D8B030D-6E8A-4147-A177-3AD203B41FA5}">
                          <a16:colId xmlns:a16="http://schemas.microsoft.com/office/drawing/2014/main" val="2394337539"/>
                        </a:ext>
                      </a:extLst>
                    </a:gridCol>
                    <a:gridCol w="509001">
                      <a:extLst>
                        <a:ext uri="{9D8B030D-6E8A-4147-A177-3AD203B41FA5}">
                          <a16:colId xmlns:a16="http://schemas.microsoft.com/office/drawing/2014/main" val="283773828"/>
                        </a:ext>
                      </a:extLst>
                    </a:gridCol>
                  </a:tblGrid>
                  <a:tr h="517128">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90" t="-1163" r="-103571" b="-101163"/>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190" t="-1163" r="-3571" b="-101163"/>
                          </a:stretch>
                        </a:blipFill>
                      </a:tcPr>
                    </a:tc>
                    <a:extLst>
                      <a:ext uri="{0D108BD9-81ED-4DB2-BD59-A6C34878D82A}">
                        <a16:rowId xmlns:a16="http://schemas.microsoft.com/office/drawing/2014/main" val="2362463775"/>
                      </a:ext>
                    </a:extLst>
                  </a:tr>
                  <a:tr h="517128">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90" t="-102353" r="-103571" b="-2353"/>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1190" t="-102353" r="-3571" b="-2353"/>
                          </a:stretch>
                        </a:blipFill>
                      </a:tcPr>
                    </a:tc>
                    <a:extLst>
                      <a:ext uri="{0D108BD9-81ED-4DB2-BD59-A6C34878D82A}">
                        <a16:rowId xmlns:a16="http://schemas.microsoft.com/office/drawing/2014/main" val="36352590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FA6E00E9-676F-73C7-6BEC-3AB317010B3D}"/>
                  </a:ext>
                </a:extLst>
              </p:cNvPr>
              <p:cNvGraphicFramePr>
                <a:graphicFrameLocks noGrp="1"/>
              </p:cNvGraphicFramePr>
              <p:nvPr/>
            </p:nvGraphicFramePr>
            <p:xfrm>
              <a:off x="7414593" y="2777546"/>
              <a:ext cx="2643800" cy="1909044"/>
            </p:xfrm>
            <a:graphic>
              <a:graphicData uri="http://schemas.openxmlformats.org/drawingml/2006/table">
                <a:tbl>
                  <a:tblPr firstRow="1" bandRow="1">
                    <a:tableStyleId>{2D5ABB26-0587-4C30-8999-92F81FD0307C}</a:tableStyleId>
                  </a:tblPr>
                  <a:tblGrid>
                    <a:gridCol w="660950">
                      <a:extLst>
                        <a:ext uri="{9D8B030D-6E8A-4147-A177-3AD203B41FA5}">
                          <a16:colId xmlns:a16="http://schemas.microsoft.com/office/drawing/2014/main" val="2394337539"/>
                        </a:ext>
                      </a:extLst>
                    </a:gridCol>
                    <a:gridCol w="660950">
                      <a:extLst>
                        <a:ext uri="{9D8B030D-6E8A-4147-A177-3AD203B41FA5}">
                          <a16:colId xmlns:a16="http://schemas.microsoft.com/office/drawing/2014/main" val="283773828"/>
                        </a:ext>
                      </a:extLst>
                    </a:gridCol>
                    <a:gridCol w="660950">
                      <a:extLst>
                        <a:ext uri="{9D8B030D-6E8A-4147-A177-3AD203B41FA5}">
                          <a16:colId xmlns:a16="http://schemas.microsoft.com/office/drawing/2014/main" val="1102091276"/>
                        </a:ext>
                      </a:extLst>
                    </a:gridCol>
                    <a:gridCol w="660950">
                      <a:extLst>
                        <a:ext uri="{9D8B030D-6E8A-4147-A177-3AD203B41FA5}">
                          <a16:colId xmlns:a16="http://schemas.microsoft.com/office/drawing/2014/main" val="3598468281"/>
                        </a:ext>
                      </a:extLst>
                    </a:gridCol>
                  </a:tblGrid>
                  <a:tr h="477261">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4</m:t>
                                </m:r>
                              </m:oMath>
                            </m:oMathPara>
                          </a14:m>
                          <a:endParaRPr lang="en-US" sz="1500">
                            <a:latin typeface="Cambria Math" panose="02040503050406030204" pitchFamily="18" charset="0"/>
                            <a:ea typeface="Cambria Math" panose="02040503050406030204" pitchFamily="18" charset="0"/>
                          </a:endParaRP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11</m:t>
                                </m:r>
                              </m:oMath>
                            </m:oMathPara>
                          </a14:m>
                          <a:endParaRPr lang="en-US" sz="1500">
                            <a:latin typeface="Cambria Math" panose="02040503050406030204" pitchFamily="18" charset="0"/>
                            <a:ea typeface="Cambria Math" panose="02040503050406030204" pitchFamily="18" charset="0"/>
                          </a:endParaRP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18</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9</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63775"/>
                      </a:ext>
                    </a:extLst>
                  </a:tr>
                  <a:tr h="477261">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18</m:t>
                                </m:r>
                              </m:oMath>
                            </m:oMathPara>
                          </a14:m>
                          <a:endParaRPr lang="en-US" sz="1500">
                            <a:latin typeface="Cambria Math" panose="02040503050406030204" pitchFamily="18" charset="0"/>
                            <a:ea typeface="Cambria Math" panose="02040503050406030204" pitchFamily="18" charset="0"/>
                          </a:endParaRP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ea typeface="Cambria Math" panose="02040503050406030204" pitchFamily="18" charset="0"/>
                                  </a:rPr>
                                  <m:t>37</m:t>
                                </m:r>
                              </m:oMath>
                            </m:oMathPara>
                          </a14:m>
                          <a:endParaRPr lang="en-US" sz="1500">
                            <a:latin typeface="Cambria Math" panose="02040503050406030204" pitchFamily="18" charset="0"/>
                            <a:ea typeface="Cambria Math" panose="02040503050406030204" pitchFamily="18" charset="0"/>
                          </a:endParaRP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47</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21</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259015"/>
                      </a:ext>
                    </a:extLst>
                  </a:tr>
                  <a:tr h="477261">
                    <a:tc>
                      <a:txBody>
                        <a:bodyPr/>
                        <a:lstStyle/>
                        <a:p>
                          <a:pPr algn="ctr"/>
                          <a:r>
                            <a:rPr lang="en-US" sz="1500">
                              <a:latin typeface="Cambria Math" panose="02040503050406030204" pitchFamily="18" charset="0"/>
                              <a:ea typeface="Cambria Math" panose="02040503050406030204" pitchFamily="18" charset="0"/>
                            </a:rPr>
                            <a:t>36</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67</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77</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33</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957762"/>
                      </a:ext>
                    </a:extLst>
                  </a:tr>
                  <a:tr h="477261">
                    <a:tc>
                      <a:txBody>
                        <a:bodyPr/>
                        <a:lstStyle/>
                        <a:p>
                          <a:pPr algn="ctr"/>
                          <a:r>
                            <a:rPr lang="en-US" sz="1500">
                              <a:latin typeface="Cambria Math" panose="02040503050406030204" pitchFamily="18" charset="0"/>
                              <a:ea typeface="Cambria Math" panose="02040503050406030204" pitchFamily="18" charset="0"/>
                            </a:rPr>
                            <a:t>14</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23</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26</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9</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856116"/>
                      </a:ext>
                    </a:extLst>
                  </a:tr>
                </a:tbl>
              </a:graphicData>
            </a:graphic>
          </p:graphicFrame>
        </mc:Choice>
        <mc:Fallback xmlns="">
          <p:graphicFrame>
            <p:nvGraphicFramePr>
              <p:cNvPr id="5" name="Table 4">
                <a:extLst>
                  <a:ext uri="{FF2B5EF4-FFF2-40B4-BE49-F238E27FC236}">
                    <a16:creationId xmlns:a16="http://schemas.microsoft.com/office/drawing/2014/main" id="{FA6E00E9-676F-73C7-6BEC-3AB317010B3D}"/>
                  </a:ext>
                </a:extLst>
              </p:cNvPr>
              <p:cNvGraphicFramePr>
                <a:graphicFrameLocks noGrp="1"/>
              </p:cNvGraphicFramePr>
              <p:nvPr/>
            </p:nvGraphicFramePr>
            <p:xfrm>
              <a:off x="7414593" y="2777546"/>
              <a:ext cx="2643800" cy="1909044"/>
            </p:xfrm>
            <a:graphic>
              <a:graphicData uri="http://schemas.openxmlformats.org/drawingml/2006/table">
                <a:tbl>
                  <a:tblPr firstRow="1" bandRow="1">
                    <a:tableStyleId>{2D5ABB26-0587-4C30-8999-92F81FD0307C}</a:tableStyleId>
                  </a:tblPr>
                  <a:tblGrid>
                    <a:gridCol w="660950">
                      <a:extLst>
                        <a:ext uri="{9D8B030D-6E8A-4147-A177-3AD203B41FA5}">
                          <a16:colId xmlns:a16="http://schemas.microsoft.com/office/drawing/2014/main" val="2394337539"/>
                        </a:ext>
                      </a:extLst>
                    </a:gridCol>
                    <a:gridCol w="660950">
                      <a:extLst>
                        <a:ext uri="{9D8B030D-6E8A-4147-A177-3AD203B41FA5}">
                          <a16:colId xmlns:a16="http://schemas.microsoft.com/office/drawing/2014/main" val="283773828"/>
                        </a:ext>
                      </a:extLst>
                    </a:gridCol>
                    <a:gridCol w="660950">
                      <a:extLst>
                        <a:ext uri="{9D8B030D-6E8A-4147-A177-3AD203B41FA5}">
                          <a16:colId xmlns:a16="http://schemas.microsoft.com/office/drawing/2014/main" val="1102091276"/>
                        </a:ext>
                      </a:extLst>
                    </a:gridCol>
                    <a:gridCol w="660950">
                      <a:extLst>
                        <a:ext uri="{9D8B030D-6E8A-4147-A177-3AD203B41FA5}">
                          <a16:colId xmlns:a16="http://schemas.microsoft.com/office/drawing/2014/main" val="3598468281"/>
                        </a:ext>
                      </a:extLst>
                    </a:gridCol>
                  </a:tblGrid>
                  <a:tr h="477261">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 t="-1266" r="-300917" b="-300000"/>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1852" t="-1266" r="-203704" b="-300000"/>
                          </a:stretch>
                        </a:blipFill>
                      </a:tcPr>
                    </a:tc>
                    <a:tc>
                      <a:txBody>
                        <a:bodyPr/>
                        <a:lstStyle/>
                        <a:p>
                          <a:pPr algn="ctr"/>
                          <a:r>
                            <a:rPr lang="en-US" sz="1500">
                              <a:latin typeface="Cambria Math" panose="02040503050406030204" pitchFamily="18" charset="0"/>
                              <a:ea typeface="Cambria Math" panose="02040503050406030204" pitchFamily="18" charset="0"/>
                            </a:rPr>
                            <a:t>18</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9</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63775"/>
                      </a:ext>
                    </a:extLst>
                  </a:tr>
                  <a:tr h="477261">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17" t="-102564" r="-300917" b="-203846"/>
                          </a:stretch>
                        </a:blipFill>
                      </a:tcPr>
                    </a:tc>
                    <a:tc>
                      <a:txBody>
                        <a:bodyPr/>
                        <a:lstStyle/>
                        <a:p>
                          <a:endParaRPr lang="en-US"/>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1852" t="-102564" r="-203704" b="-203846"/>
                          </a:stretch>
                        </a:blipFill>
                      </a:tcPr>
                    </a:tc>
                    <a:tc>
                      <a:txBody>
                        <a:bodyPr/>
                        <a:lstStyle/>
                        <a:p>
                          <a:pPr algn="ctr"/>
                          <a:r>
                            <a:rPr lang="en-US" sz="1500">
                              <a:latin typeface="Cambria Math" panose="02040503050406030204" pitchFamily="18" charset="0"/>
                              <a:ea typeface="Cambria Math" panose="02040503050406030204" pitchFamily="18" charset="0"/>
                            </a:rPr>
                            <a:t>47</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21</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259015"/>
                      </a:ext>
                    </a:extLst>
                  </a:tr>
                  <a:tr h="477261">
                    <a:tc>
                      <a:txBody>
                        <a:bodyPr/>
                        <a:lstStyle/>
                        <a:p>
                          <a:pPr algn="ctr"/>
                          <a:r>
                            <a:rPr lang="en-US" sz="1500">
                              <a:latin typeface="Cambria Math" panose="02040503050406030204" pitchFamily="18" charset="0"/>
                              <a:ea typeface="Cambria Math" panose="02040503050406030204" pitchFamily="18" charset="0"/>
                            </a:rPr>
                            <a:t>36</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67</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77</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33</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957762"/>
                      </a:ext>
                    </a:extLst>
                  </a:tr>
                  <a:tr h="477261">
                    <a:tc>
                      <a:txBody>
                        <a:bodyPr/>
                        <a:lstStyle/>
                        <a:p>
                          <a:pPr algn="ctr"/>
                          <a:r>
                            <a:rPr lang="en-US" sz="1500">
                              <a:latin typeface="Cambria Math" panose="02040503050406030204" pitchFamily="18" charset="0"/>
                              <a:ea typeface="Cambria Math" panose="02040503050406030204" pitchFamily="18" charset="0"/>
                            </a:rPr>
                            <a:t>14</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23</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26</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a:latin typeface="Cambria Math" panose="02040503050406030204" pitchFamily="18" charset="0"/>
                              <a:ea typeface="Cambria Math" panose="02040503050406030204" pitchFamily="18" charset="0"/>
                            </a:rPr>
                            <a:t>9</a:t>
                          </a:r>
                        </a:p>
                      </a:txBody>
                      <a:tcPr marL="220090" marR="220090" marT="110045" marB="1100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885611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DD38613-6F73-8124-9336-D405CCBAE5AA}"/>
                  </a:ext>
                </a:extLst>
              </p:cNvPr>
              <p:cNvSpPr txBox="1"/>
              <p:nvPr/>
            </p:nvSpPr>
            <p:spPr>
              <a:xfrm>
                <a:off x="6287784" y="3501236"/>
                <a:ext cx="90969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rPr>
                        <m:t>=</m:t>
                      </m:r>
                    </m:oMath>
                  </m:oMathPara>
                </a14:m>
                <a:endParaRPr lang="en-US" sz="2400"/>
              </a:p>
            </p:txBody>
          </p:sp>
        </mc:Choice>
        <mc:Fallback xmlns="">
          <p:sp>
            <p:nvSpPr>
              <p:cNvPr id="6" name="TextBox 5">
                <a:extLst>
                  <a:ext uri="{FF2B5EF4-FFF2-40B4-BE49-F238E27FC236}">
                    <a16:creationId xmlns:a16="http://schemas.microsoft.com/office/drawing/2014/main" id="{BDD38613-6F73-8124-9336-D405CCBAE5AA}"/>
                  </a:ext>
                </a:extLst>
              </p:cNvPr>
              <p:cNvSpPr txBox="1">
                <a:spLocks noRot="1" noChangeAspect="1" noMove="1" noResize="1" noEditPoints="1" noAdjustHandles="1" noChangeArrowheads="1" noChangeShapeType="1" noTextEdit="1"/>
              </p:cNvSpPr>
              <p:nvPr/>
            </p:nvSpPr>
            <p:spPr>
              <a:xfrm>
                <a:off x="6287784" y="3501236"/>
                <a:ext cx="909694" cy="461665"/>
              </a:xfrm>
              <a:prstGeom prst="rect">
                <a:avLst/>
              </a:prstGeom>
              <a:blipFill>
                <a:blip r:embed="rId5"/>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4D458B4-26DC-CBFA-AD00-4C2463650D6D}"/>
              </a:ext>
            </a:extLst>
          </p:cNvPr>
          <p:cNvSpPr txBox="1"/>
          <p:nvPr/>
        </p:nvSpPr>
        <p:spPr>
          <a:xfrm>
            <a:off x="590549" y="482084"/>
            <a:ext cx="1524001" cy="584775"/>
          </a:xfrm>
          <a:prstGeom prst="rect">
            <a:avLst/>
          </a:prstGeom>
          <a:noFill/>
        </p:spPr>
        <p:txBody>
          <a:bodyPr wrap="square">
            <a:spAutoFit/>
          </a:bodyPr>
          <a:lstStyle/>
          <a:p>
            <a:r>
              <a:rPr lang="vi-VN" sz="3200">
                <a:latin typeface="Oswald Medium" panose="00000600000000000000" pitchFamily="2" charset="0"/>
              </a:rPr>
              <a:t>Padding </a:t>
            </a:r>
            <a:endParaRPr lang="en-US" sz="3200">
              <a:latin typeface="Oswald Medium" panose="00000600000000000000" pitchFamily="2"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C1F2D4-CC89-C5C8-AA07-EA98B030FF14}"/>
                  </a:ext>
                </a:extLst>
              </p:cNvPr>
              <p:cNvSpPr txBox="1"/>
              <p:nvPr/>
            </p:nvSpPr>
            <p:spPr>
              <a:xfrm>
                <a:off x="4404165" y="3501237"/>
                <a:ext cx="49029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400" b="0" i="1" smtClean="0">
                          <a:latin typeface="Cambria Math" panose="02040503050406030204" pitchFamily="18" charset="0"/>
                        </a:rPr>
                        <m:t>∗</m:t>
                      </m:r>
                    </m:oMath>
                  </m:oMathPara>
                </a14:m>
                <a:endParaRPr lang="en-US" sz="2400"/>
              </a:p>
            </p:txBody>
          </p:sp>
        </mc:Choice>
        <mc:Fallback xmlns="">
          <p:sp>
            <p:nvSpPr>
              <p:cNvPr id="8" name="TextBox 7">
                <a:extLst>
                  <a:ext uri="{FF2B5EF4-FFF2-40B4-BE49-F238E27FC236}">
                    <a16:creationId xmlns:a16="http://schemas.microsoft.com/office/drawing/2014/main" id="{4CC1F2D4-CC89-C5C8-AA07-EA98B030FF14}"/>
                  </a:ext>
                </a:extLst>
              </p:cNvPr>
              <p:cNvSpPr txBox="1">
                <a:spLocks noRot="1" noChangeAspect="1" noMove="1" noResize="1" noEditPoints="1" noAdjustHandles="1" noChangeArrowheads="1" noChangeShapeType="1" noTextEdit="1"/>
              </p:cNvSpPr>
              <p:nvPr/>
            </p:nvSpPr>
            <p:spPr>
              <a:xfrm>
                <a:off x="4404165" y="3501237"/>
                <a:ext cx="49029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4A150A-517D-C8B8-7185-AA2072120F36}"/>
                  </a:ext>
                </a:extLst>
              </p:cNvPr>
              <p:cNvSpPr txBox="1"/>
              <p:nvPr/>
            </p:nvSpPr>
            <p:spPr>
              <a:xfrm>
                <a:off x="590549" y="5137151"/>
                <a:ext cx="10868026" cy="1569660"/>
              </a:xfrm>
              <a:prstGeom prst="rect">
                <a:avLst/>
              </a:prstGeom>
              <a:noFill/>
            </p:spPr>
            <p:txBody>
              <a:bodyPr wrap="square">
                <a:spAutoFit/>
              </a:bodyPr>
              <a:lstStyle/>
              <a:p>
                <a:r>
                  <a:rPr lang="en-US">
                    <a:latin typeface="Quire Sans" panose="020B0502040400020003" pitchFamily="34" charset="0"/>
                    <a:cs typeface="Quire Sans" panose="020B0502040400020003" pitchFamily="34" charset="0"/>
                  </a:rPr>
                  <a:t>Overall if we insert a total </a:t>
                </a:r>
                <a14:m>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h</m:t>
                        </m:r>
                      </m:sub>
                    </m:sSub>
                  </m:oMath>
                </a14:m>
                <a:r>
                  <a:rPr lang="en-US">
                    <a:latin typeface="Quire Sans" panose="020B0502040400020003" pitchFamily="34" charset="0"/>
                    <a:cs typeface="Quire Sans" panose="020B0502040400020003" pitchFamily="34" charset="0"/>
                  </a:rPr>
                  <a:t> padding row (  on top and below the bot)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𝑤</m:t>
                        </m:r>
                      </m:sub>
                    </m:sSub>
                  </m:oMath>
                </a14:m>
                <a:r>
                  <a:rPr lang="en-US">
                    <a:latin typeface="Quire Sans" panose="020B0502040400020003" pitchFamily="34" charset="0"/>
                    <a:cs typeface="Quire Sans" panose="020B0502040400020003" pitchFamily="34" charset="0"/>
                  </a:rPr>
                  <a:t> padding columns ( on left and right ), the output shape will be:</a:t>
                </a:r>
              </a:p>
              <a:p>
                <a:endParaRPr lang="en-US">
                  <a:latin typeface="Quire Sans" panose="020B0502040400020003" pitchFamily="34" charset="0"/>
                  <a:cs typeface="Quire Sans" panose="020B0502040400020003" pitchFamily="34" charset="0"/>
                </a:endParaRPr>
              </a:p>
              <a:p>
                <a:pPr algn="ct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2</m:t>
                              </m:r>
                              <m:r>
                                <a:rPr lang="en-US" sz="2400" b="0" i="1" smtClean="0">
                                  <a:latin typeface="Cambria Math" panose="02040503050406030204" pitchFamily="18" charset="0"/>
                                </a:rPr>
                                <m:t>𝑃</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+1</m:t>
                          </m:r>
                        </m:e>
                      </m:d>
                      <m:r>
                        <a:rPr lang="en-US" sz="2400" i="1" smtClean="0">
                          <a:latin typeface="Cambria Math" panose="02040503050406030204" pitchFamily="18" charset="0"/>
                          <a:ea typeface="Cambria Math" panose="02040503050406030204" pitchFamily="18" charset="0"/>
                        </a:rPr>
                        <m:t>×</m:t>
                      </m:r>
                      <m:d>
                        <m:dPr>
                          <m:ctrlPr>
                            <a:rPr lang="en-US" sz="2400" i="1" smtClean="0">
                              <a:latin typeface="Cambria Math" panose="02040503050406030204" pitchFamily="18" charset="0"/>
                              <a:ea typeface="Cambria Math" panose="02040503050406030204" pitchFamily="18" charset="0"/>
                            </a:rPr>
                          </m:ctrlPr>
                        </m:dPr>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𝐾</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𝑤</m:t>
                              </m:r>
                            </m:sub>
                          </m:sSub>
                          <m:r>
                            <a:rPr lang="en-US" sz="2400" b="0" i="1" smtClean="0">
                              <a:latin typeface="Cambria Math" panose="02040503050406030204" pitchFamily="18" charset="0"/>
                              <a:ea typeface="Cambria Math" panose="02040503050406030204" pitchFamily="18" charset="0"/>
                            </a:rPr>
                            <m:t>+1</m:t>
                          </m:r>
                        </m:e>
                      </m:d>
                    </m:oMath>
                  </m:oMathPara>
                </a14:m>
                <a:endParaRPr lang="en-US" sz="2400">
                  <a:latin typeface="Quire Sans" panose="020B0502040400020003" pitchFamily="34" charset="0"/>
                  <a:cs typeface="Quire Sans" panose="020B0502040400020003" pitchFamily="34" charset="0"/>
                </a:endParaRPr>
              </a:p>
              <a:p>
                <a:pPr algn="ctr"/>
                <a:endParaRPr lang="vi-VN">
                  <a:latin typeface="Quire Sans" panose="020B0502040400020003" pitchFamily="34" charset="0"/>
                  <a:cs typeface="Quire Sans" panose="020B0502040400020003" pitchFamily="34" charset="0"/>
                </a:endParaRPr>
              </a:p>
            </p:txBody>
          </p:sp>
        </mc:Choice>
        <mc:Fallback xmlns="">
          <p:sp>
            <p:nvSpPr>
              <p:cNvPr id="10" name="TextBox 9">
                <a:extLst>
                  <a:ext uri="{FF2B5EF4-FFF2-40B4-BE49-F238E27FC236}">
                    <a16:creationId xmlns:a16="http://schemas.microsoft.com/office/drawing/2014/main" id="{2C4A150A-517D-C8B8-7185-AA2072120F36}"/>
                  </a:ext>
                </a:extLst>
              </p:cNvPr>
              <p:cNvSpPr txBox="1">
                <a:spLocks noRot="1" noChangeAspect="1" noMove="1" noResize="1" noEditPoints="1" noAdjustHandles="1" noChangeArrowheads="1" noChangeShapeType="1" noTextEdit="1"/>
              </p:cNvSpPr>
              <p:nvPr/>
            </p:nvSpPr>
            <p:spPr>
              <a:xfrm>
                <a:off x="590549" y="5137151"/>
                <a:ext cx="10868026" cy="1569660"/>
              </a:xfrm>
              <a:prstGeom prst="rect">
                <a:avLst/>
              </a:prstGeom>
              <a:blipFill>
                <a:blip r:embed="rId7"/>
                <a:stretch>
                  <a:fillRect l="-505" t="-233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6970098-8B42-F646-C176-2F5BCCFB4A08}"/>
              </a:ext>
            </a:extLst>
          </p:cNvPr>
          <p:cNvSpPr txBox="1"/>
          <p:nvPr/>
        </p:nvSpPr>
        <p:spPr>
          <a:xfrm>
            <a:off x="442452" y="6190882"/>
            <a:ext cx="501446" cy="369332"/>
          </a:xfrm>
          <a:prstGeom prst="rect">
            <a:avLst/>
          </a:prstGeom>
          <a:noFill/>
        </p:spPr>
        <p:txBody>
          <a:bodyPr wrap="square" rtlCol="0">
            <a:spAutoFit/>
          </a:bodyPr>
          <a:lstStyle/>
          <a:p>
            <a:r>
              <a:rPr lang="en-US">
                <a:latin typeface="number"/>
              </a:rPr>
              <a:t>13</a:t>
            </a:r>
          </a:p>
        </p:txBody>
      </p:sp>
    </p:spTree>
    <p:extLst>
      <p:ext uri="{BB962C8B-B14F-4D97-AF65-F5344CB8AC3E}">
        <p14:creationId xmlns:p14="http://schemas.microsoft.com/office/powerpoint/2010/main" val="3531293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184F3-86D5-ACBE-06FF-15C5D8483A2A}"/>
              </a:ext>
            </a:extLst>
          </p:cNvPr>
          <p:cNvSpPr txBox="1"/>
          <p:nvPr/>
        </p:nvSpPr>
        <p:spPr>
          <a:xfrm>
            <a:off x="590549" y="482084"/>
            <a:ext cx="1524001" cy="584775"/>
          </a:xfrm>
          <a:prstGeom prst="rect">
            <a:avLst/>
          </a:prstGeom>
          <a:noFill/>
        </p:spPr>
        <p:txBody>
          <a:bodyPr wrap="square">
            <a:spAutoFit/>
          </a:bodyPr>
          <a:lstStyle/>
          <a:p>
            <a:r>
              <a:rPr lang="vi-VN" sz="3200">
                <a:latin typeface="Oswald Medium" panose="00000600000000000000" pitchFamily="2" charset="0"/>
              </a:rPr>
              <a:t>Stride </a:t>
            </a:r>
            <a:endParaRPr lang="en-US" sz="3200">
              <a:latin typeface="Oswald Medium" panose="00000600000000000000" pitchFamily="2" charset="0"/>
            </a:endParaRPr>
          </a:p>
        </p:txBody>
      </p:sp>
      <p:sp>
        <p:nvSpPr>
          <p:cNvPr id="6" name="TextBox 5">
            <a:extLst>
              <a:ext uri="{FF2B5EF4-FFF2-40B4-BE49-F238E27FC236}">
                <a16:creationId xmlns:a16="http://schemas.microsoft.com/office/drawing/2014/main" id="{22247ED4-30CA-CF39-C4C3-3C2729796097}"/>
              </a:ext>
            </a:extLst>
          </p:cNvPr>
          <p:cNvSpPr txBox="1"/>
          <p:nvPr/>
        </p:nvSpPr>
        <p:spPr>
          <a:xfrm>
            <a:off x="590549" y="1323112"/>
            <a:ext cx="10710242" cy="923330"/>
          </a:xfrm>
          <a:prstGeom prst="rect">
            <a:avLst/>
          </a:prstGeom>
          <a:noFill/>
        </p:spPr>
        <p:txBody>
          <a:bodyPr wrap="square">
            <a:spAutoFit/>
          </a:bodyPr>
          <a:lstStyle/>
          <a:p>
            <a:r>
              <a:rPr lang="en-US" b="0" i="0">
                <a:solidFill>
                  <a:srgbClr val="101010"/>
                </a:solidFill>
                <a:effectLst/>
                <a:latin typeface="Quire Sans" panose="020B0502040400020003" pitchFamily="34" charset="0"/>
                <a:cs typeface="Quire Sans" panose="020B0502040400020003" pitchFamily="34" charset="0"/>
              </a:rPr>
              <a:t>Stride is a parameter that dictates the movement of the kernel, or filter, across the input data, such as an image. When performing a convolution operation, the stride determines how many units the filter shifts at each step. This shift can be horizontal, vertical, or both, depending on the stride's configuration.</a:t>
            </a:r>
            <a:endParaRPr lang="en-US">
              <a:latin typeface="Quire Sans" panose="020B0502040400020003" pitchFamily="34" charset="0"/>
              <a:cs typeface="Quire Sans" panose="020B0502040400020003" pitchFamily="34" charset="0"/>
            </a:endParaRPr>
          </a:p>
        </p:txBody>
      </p:sp>
      <p:pic>
        <p:nvPicPr>
          <p:cNvPr id="7" name="Picture 2">
            <a:extLst>
              <a:ext uri="{FF2B5EF4-FFF2-40B4-BE49-F238E27FC236}">
                <a16:creationId xmlns:a16="http://schemas.microsoft.com/office/drawing/2014/main" id="{043CAB0C-C7F1-E001-9E0A-A18F21416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534" y="2769133"/>
            <a:ext cx="8399800" cy="8746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9F9133-34C8-D05A-A2A8-D227A17FD80E}"/>
                  </a:ext>
                </a:extLst>
              </p:cNvPr>
              <p:cNvSpPr txBox="1"/>
              <p:nvPr/>
            </p:nvSpPr>
            <p:spPr>
              <a:xfrm>
                <a:off x="1215992" y="4318914"/>
                <a:ext cx="8964884" cy="1580626"/>
              </a:xfrm>
              <a:prstGeom prst="rect">
                <a:avLst/>
              </a:prstGeom>
              <a:noFill/>
            </p:spPr>
            <p:txBody>
              <a:bodyPr wrap="square">
                <a:spAutoFit/>
              </a:bodyPr>
              <a:lstStyle/>
              <a:p>
                <a:r>
                  <a:rPr lang="en-US">
                    <a:latin typeface="Quire Sans" panose="020B0502040400020003" pitchFamily="34" charset="0"/>
                    <a:cs typeface="Quire Sans" panose="020B0502040400020003" pitchFamily="34" charset="0"/>
                  </a:rPr>
                  <a:t>In general, when striding height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h</m:t>
                        </m:r>
                      </m:sub>
                    </m:sSub>
                  </m:oMath>
                </a14:m>
                <a:r>
                  <a:rPr lang="en-US">
                    <a:latin typeface="Quire Sans" panose="020B0502040400020003" pitchFamily="34" charset="0"/>
                    <a:cs typeface="Quire Sans" panose="020B0502040400020003" pitchFamily="34" charset="0"/>
                  </a:rPr>
                  <a:t> and stride in width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𝑤</m:t>
                        </m:r>
                      </m:sub>
                    </m:sSub>
                  </m:oMath>
                </a14:m>
                <a:r>
                  <a:rPr lang="en-US">
                    <a:latin typeface="Quire Sans" panose="020B0502040400020003" pitchFamily="34" charset="0"/>
                    <a:cs typeface="Quire Sans" panose="020B0502040400020003" pitchFamily="34" charset="0"/>
                  </a:rPr>
                  <a:t>, the output shape is </a:t>
                </a:r>
              </a:p>
              <a:p>
                <a:pPr algn="ctr"/>
                <a:endParaRPr lang="en-US">
                  <a:latin typeface="Quire Sans" panose="020B0502040400020003" pitchFamily="34" charset="0"/>
                  <a:cs typeface="Quire Sans" panose="020B0502040400020003" pitchFamily="34" charset="0"/>
                </a:endParaRPr>
              </a:p>
              <a:p>
                <a:pPr algn="ctr"/>
                <a:r>
                  <a:rPr lang="en-US">
                    <a:cs typeface="Quire Sans" panose="020B0502040400020003" pitchFamily="34" charset="0"/>
                  </a:rPr>
                  <a:t> </a:t>
                </a:r>
                <a14:m>
                  <m:oMath xmlns:m="http://schemas.openxmlformats.org/officeDocument/2006/math">
                    <m:d>
                      <m:dPr>
                        <m:ctrlPr>
                          <a:rPr lang="en-US" sz="2400" i="1" dirty="0">
                            <a:latin typeface="Cambria Math" panose="02040503050406030204" pitchFamily="18" charset="0"/>
                            <a:cs typeface="Quire Sans" panose="020B0502040400020003" pitchFamily="34" charset="0"/>
                          </a:rPr>
                        </m:ctrlPr>
                      </m:dPr>
                      <m:e>
                        <m:d>
                          <m:dPr>
                            <m:begChr m:val="⌊"/>
                            <m:endChr m:val="⌋"/>
                            <m:ctrlPr>
                              <a:rPr lang="en-US" sz="2400" i="1" dirty="0">
                                <a:latin typeface="Cambria Math" panose="02040503050406030204" pitchFamily="18" charset="0"/>
                                <a:cs typeface="Quire Sans" panose="020B0502040400020003" pitchFamily="34" charset="0"/>
                              </a:rPr>
                            </m:ctrlPr>
                          </m:dPr>
                          <m:e>
                            <m:f>
                              <m:fPr>
                                <m:ctrlPr>
                                  <a:rPr lang="en-US" sz="2400" i="1" dirty="0">
                                    <a:latin typeface="Cambria Math" panose="02040503050406030204" pitchFamily="18" charset="0"/>
                                    <a:cs typeface="Quire Sans" panose="020B0502040400020003" pitchFamily="34" charset="0"/>
                                  </a:rPr>
                                </m:ctrlPr>
                              </m:fPr>
                              <m:num>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𝐼</m:t>
                                    </m:r>
                                  </m:e>
                                  <m:sub>
                                    <m:r>
                                      <a:rPr lang="en-US" sz="2400" i="1" dirty="0">
                                        <a:latin typeface="Cambria Math" panose="02040503050406030204" pitchFamily="18" charset="0"/>
                                        <a:cs typeface="Quire Sans" panose="020B0502040400020003" pitchFamily="34" charset="0"/>
                                      </a:rPr>
                                      <m:t>h</m:t>
                                    </m:r>
                                  </m:sub>
                                </m:sSub>
                                <m:r>
                                  <a:rPr lang="en-US" sz="2400" i="1" dirty="0">
                                    <a:latin typeface="Cambria Math" panose="02040503050406030204" pitchFamily="18" charset="0"/>
                                    <a:cs typeface="Quire Sans" panose="020B0502040400020003" pitchFamily="34" charset="0"/>
                                  </a:rPr>
                                  <m:t> −</m:t>
                                </m:r>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 </m:t>
                                    </m:r>
                                    <m:r>
                                      <a:rPr lang="en-US" sz="2400" i="1" dirty="0">
                                        <a:latin typeface="Cambria Math" panose="02040503050406030204" pitchFamily="18" charset="0"/>
                                        <a:cs typeface="Quire Sans" panose="020B0502040400020003" pitchFamily="34" charset="0"/>
                                      </a:rPr>
                                      <m:t>𝐾</m:t>
                                    </m:r>
                                  </m:e>
                                  <m:sub>
                                    <m:r>
                                      <a:rPr lang="en-US" sz="2400" i="1" dirty="0">
                                        <a:latin typeface="Cambria Math" panose="02040503050406030204" pitchFamily="18" charset="0"/>
                                        <a:cs typeface="Quire Sans" panose="020B0502040400020003" pitchFamily="34" charset="0"/>
                                      </a:rPr>
                                      <m:t>h</m:t>
                                    </m:r>
                                  </m:sub>
                                </m:sSub>
                                <m:r>
                                  <a:rPr lang="en-US" sz="2400" i="1" dirty="0">
                                    <a:latin typeface="Cambria Math" panose="02040503050406030204" pitchFamily="18" charset="0"/>
                                    <a:cs typeface="Quire Sans" panose="020B0502040400020003" pitchFamily="34" charset="0"/>
                                  </a:rPr>
                                  <m:t>+</m:t>
                                </m:r>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2</m:t>
                                    </m:r>
                                    <m:r>
                                      <a:rPr lang="en-US" sz="2400" i="1" dirty="0">
                                        <a:latin typeface="Cambria Math" panose="02040503050406030204" pitchFamily="18" charset="0"/>
                                        <a:cs typeface="Quire Sans" panose="020B0502040400020003" pitchFamily="34" charset="0"/>
                                      </a:rPr>
                                      <m:t>𝑃</m:t>
                                    </m:r>
                                  </m:e>
                                  <m:sub>
                                    <m:r>
                                      <a:rPr lang="en-US" sz="2400" i="1" dirty="0">
                                        <a:latin typeface="Cambria Math" panose="02040503050406030204" pitchFamily="18" charset="0"/>
                                        <a:cs typeface="Quire Sans" panose="020B0502040400020003" pitchFamily="34" charset="0"/>
                                      </a:rPr>
                                      <m:t>h</m:t>
                                    </m:r>
                                  </m:sub>
                                </m:sSub>
                              </m:num>
                              <m:den>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𝑆</m:t>
                                    </m:r>
                                  </m:e>
                                  <m:sub>
                                    <m:r>
                                      <a:rPr lang="en-US" sz="2400" i="1" dirty="0">
                                        <a:latin typeface="Cambria Math" panose="02040503050406030204" pitchFamily="18" charset="0"/>
                                        <a:cs typeface="Quire Sans" panose="020B0502040400020003" pitchFamily="34" charset="0"/>
                                      </a:rPr>
                                      <m:t>h</m:t>
                                    </m:r>
                                  </m:sub>
                                </m:sSub>
                              </m:den>
                            </m:f>
                          </m:e>
                        </m:d>
                        <m:r>
                          <a:rPr lang="en-US" sz="2400" i="1" dirty="0">
                            <a:latin typeface="Cambria Math" panose="02040503050406030204" pitchFamily="18" charset="0"/>
                            <a:cs typeface="Quire Sans" panose="020B0502040400020003" pitchFamily="34" charset="0"/>
                          </a:rPr>
                          <m:t>+1</m:t>
                        </m:r>
                      </m:e>
                    </m:d>
                    <m:r>
                      <a:rPr lang="en-US" sz="2400" i="1" dirty="0">
                        <a:latin typeface="Cambria Math" panose="02040503050406030204" pitchFamily="18" charset="0"/>
                        <a:ea typeface="Cambria Math" panose="02040503050406030204" pitchFamily="18" charset="0"/>
                        <a:cs typeface="Quire Sans" panose="020B0502040400020003" pitchFamily="34" charset="0"/>
                      </a:rPr>
                      <m:t>×</m:t>
                    </m:r>
                    <m:d>
                      <m:dPr>
                        <m:ctrlPr>
                          <a:rPr lang="en-US" sz="2400" i="1" dirty="0">
                            <a:latin typeface="Cambria Math" panose="02040503050406030204" pitchFamily="18" charset="0"/>
                            <a:cs typeface="Quire Sans" panose="020B0502040400020003" pitchFamily="34" charset="0"/>
                          </a:rPr>
                        </m:ctrlPr>
                      </m:dPr>
                      <m:e>
                        <m:d>
                          <m:dPr>
                            <m:begChr m:val="⌊"/>
                            <m:endChr m:val="⌋"/>
                            <m:ctrlPr>
                              <a:rPr lang="en-US" sz="2400" i="1" dirty="0">
                                <a:latin typeface="Cambria Math" panose="02040503050406030204" pitchFamily="18" charset="0"/>
                                <a:cs typeface="Quire Sans" panose="020B0502040400020003" pitchFamily="34" charset="0"/>
                              </a:rPr>
                            </m:ctrlPr>
                          </m:dPr>
                          <m:e>
                            <m:f>
                              <m:fPr>
                                <m:ctrlPr>
                                  <a:rPr lang="en-US" sz="2400" i="1" dirty="0">
                                    <a:latin typeface="Cambria Math" panose="02040503050406030204" pitchFamily="18" charset="0"/>
                                    <a:cs typeface="Quire Sans" panose="020B0502040400020003" pitchFamily="34" charset="0"/>
                                  </a:rPr>
                                </m:ctrlPr>
                              </m:fPr>
                              <m:num>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𝐼</m:t>
                                    </m:r>
                                  </m:e>
                                  <m:sub>
                                    <m:r>
                                      <a:rPr lang="en-US" sz="2400" i="1" dirty="0">
                                        <a:latin typeface="Cambria Math" panose="02040503050406030204" pitchFamily="18" charset="0"/>
                                        <a:cs typeface="Quire Sans" panose="020B0502040400020003" pitchFamily="34" charset="0"/>
                                      </a:rPr>
                                      <m:t>𝑤</m:t>
                                    </m:r>
                                  </m:sub>
                                </m:sSub>
                                <m:r>
                                  <a:rPr lang="en-US" sz="2400" i="1" dirty="0">
                                    <a:latin typeface="Cambria Math" panose="02040503050406030204" pitchFamily="18" charset="0"/>
                                    <a:cs typeface="Quire Sans" panose="020B0502040400020003" pitchFamily="34" charset="0"/>
                                  </a:rPr>
                                  <m:t> − </m:t>
                                </m:r>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𝐾</m:t>
                                    </m:r>
                                  </m:e>
                                  <m:sub>
                                    <m:r>
                                      <a:rPr lang="en-US" sz="2400" i="1" dirty="0">
                                        <a:latin typeface="Cambria Math" panose="02040503050406030204" pitchFamily="18" charset="0"/>
                                        <a:cs typeface="Quire Sans" panose="020B0502040400020003" pitchFamily="34" charset="0"/>
                                      </a:rPr>
                                      <m:t>𝑤</m:t>
                                    </m:r>
                                  </m:sub>
                                </m:sSub>
                                <m:r>
                                  <a:rPr lang="en-US" sz="2400" i="1" dirty="0">
                                    <a:latin typeface="Cambria Math" panose="02040503050406030204" pitchFamily="18" charset="0"/>
                                    <a:cs typeface="Quire Sans" panose="020B0502040400020003" pitchFamily="34" charset="0"/>
                                  </a:rPr>
                                  <m:t> + </m:t>
                                </m:r>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2</m:t>
                                    </m:r>
                                    <m:r>
                                      <a:rPr lang="en-US" sz="2400" i="1" dirty="0">
                                        <a:latin typeface="Cambria Math" panose="02040503050406030204" pitchFamily="18" charset="0"/>
                                        <a:cs typeface="Quire Sans" panose="020B0502040400020003" pitchFamily="34" charset="0"/>
                                      </a:rPr>
                                      <m:t>𝑃</m:t>
                                    </m:r>
                                  </m:e>
                                  <m:sub>
                                    <m:r>
                                      <a:rPr lang="en-US" sz="2400" i="1" dirty="0">
                                        <a:latin typeface="Cambria Math" panose="02040503050406030204" pitchFamily="18" charset="0"/>
                                        <a:cs typeface="Quire Sans" panose="020B0502040400020003" pitchFamily="34" charset="0"/>
                                      </a:rPr>
                                      <m:t>𝑤</m:t>
                                    </m:r>
                                  </m:sub>
                                </m:sSub>
                              </m:num>
                              <m:den>
                                <m:sSub>
                                  <m:sSubPr>
                                    <m:ctrlPr>
                                      <a:rPr lang="en-US" sz="2400" i="1" dirty="0">
                                        <a:latin typeface="Cambria Math" panose="02040503050406030204" pitchFamily="18" charset="0"/>
                                        <a:cs typeface="Quire Sans" panose="020B0502040400020003" pitchFamily="34" charset="0"/>
                                      </a:rPr>
                                    </m:ctrlPr>
                                  </m:sSubPr>
                                  <m:e>
                                    <m:r>
                                      <a:rPr lang="en-US" sz="2400" i="1" dirty="0">
                                        <a:latin typeface="Cambria Math" panose="02040503050406030204" pitchFamily="18" charset="0"/>
                                        <a:cs typeface="Quire Sans" panose="020B0502040400020003" pitchFamily="34" charset="0"/>
                                      </a:rPr>
                                      <m:t>𝑆</m:t>
                                    </m:r>
                                  </m:e>
                                  <m:sub>
                                    <m:r>
                                      <a:rPr lang="en-US" sz="2400" b="0" i="1" dirty="0" smtClean="0">
                                        <a:latin typeface="Cambria Math" panose="02040503050406030204" pitchFamily="18" charset="0"/>
                                        <a:cs typeface="Quire Sans" panose="020B0502040400020003" pitchFamily="34" charset="0"/>
                                      </a:rPr>
                                      <m:t>𝑤</m:t>
                                    </m:r>
                                  </m:sub>
                                </m:sSub>
                              </m:den>
                            </m:f>
                          </m:e>
                        </m:d>
                        <m:r>
                          <a:rPr lang="en-US" sz="2400" i="1" dirty="0">
                            <a:latin typeface="Cambria Math" panose="02040503050406030204" pitchFamily="18" charset="0"/>
                            <a:cs typeface="Quire Sans" panose="020B0502040400020003" pitchFamily="34" charset="0"/>
                          </a:rPr>
                          <m:t>+1</m:t>
                        </m:r>
                      </m:e>
                    </m:d>
                  </m:oMath>
                </a14:m>
                <a:endParaRPr lang="en-US" sz="2400">
                  <a:latin typeface="Quire Sans" panose="020B0502040400020003" pitchFamily="34" charset="0"/>
                  <a:cs typeface="Quire Sans" panose="020B0502040400020003" pitchFamily="34" charset="0"/>
                </a:endParaRPr>
              </a:p>
              <a:p>
                <a:pPr algn="ctr"/>
                <a:endParaRPr lang="vi-VN">
                  <a:latin typeface="Quire Sans" panose="020B0502040400020003" pitchFamily="34" charset="0"/>
                  <a:cs typeface="Quire Sans" panose="020B0502040400020003" pitchFamily="34" charset="0"/>
                </a:endParaRPr>
              </a:p>
            </p:txBody>
          </p:sp>
        </mc:Choice>
        <mc:Fallback xmlns="">
          <p:sp>
            <p:nvSpPr>
              <p:cNvPr id="9" name="TextBox 8">
                <a:extLst>
                  <a:ext uri="{FF2B5EF4-FFF2-40B4-BE49-F238E27FC236}">
                    <a16:creationId xmlns:a16="http://schemas.microsoft.com/office/drawing/2014/main" id="{669F9133-34C8-D05A-A2A8-D227A17FD80E}"/>
                  </a:ext>
                </a:extLst>
              </p:cNvPr>
              <p:cNvSpPr txBox="1">
                <a:spLocks noRot="1" noChangeAspect="1" noMove="1" noResize="1" noEditPoints="1" noAdjustHandles="1" noChangeArrowheads="1" noChangeShapeType="1" noTextEdit="1"/>
              </p:cNvSpPr>
              <p:nvPr/>
            </p:nvSpPr>
            <p:spPr>
              <a:xfrm>
                <a:off x="1215992" y="4318914"/>
                <a:ext cx="8964884" cy="1580626"/>
              </a:xfrm>
              <a:prstGeom prst="rect">
                <a:avLst/>
              </a:prstGeom>
              <a:blipFill>
                <a:blip r:embed="rId3"/>
                <a:stretch>
                  <a:fillRect l="-544" t="-192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DC69122-3D4F-2295-3E3C-8E3CFA1AC427}"/>
              </a:ext>
            </a:extLst>
          </p:cNvPr>
          <p:cNvSpPr txBox="1"/>
          <p:nvPr/>
        </p:nvSpPr>
        <p:spPr>
          <a:xfrm>
            <a:off x="442452" y="6190882"/>
            <a:ext cx="501446" cy="369332"/>
          </a:xfrm>
          <a:prstGeom prst="rect">
            <a:avLst/>
          </a:prstGeom>
          <a:noFill/>
        </p:spPr>
        <p:txBody>
          <a:bodyPr wrap="square" rtlCol="0">
            <a:spAutoFit/>
          </a:bodyPr>
          <a:lstStyle/>
          <a:p>
            <a:r>
              <a:rPr lang="en-US">
                <a:latin typeface="number"/>
              </a:rPr>
              <a:t>14</a:t>
            </a:r>
          </a:p>
        </p:txBody>
      </p:sp>
    </p:spTree>
    <p:extLst>
      <p:ext uri="{BB962C8B-B14F-4D97-AF65-F5344CB8AC3E}">
        <p14:creationId xmlns:p14="http://schemas.microsoft.com/office/powerpoint/2010/main" val="163625250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24C22-E75A-0C33-43B9-E3336443424E}"/>
              </a:ext>
            </a:extLst>
          </p:cNvPr>
          <p:cNvSpPr txBox="1"/>
          <p:nvPr/>
        </p:nvSpPr>
        <p:spPr>
          <a:xfrm>
            <a:off x="590549" y="482084"/>
            <a:ext cx="5095876" cy="584775"/>
          </a:xfrm>
          <a:prstGeom prst="rect">
            <a:avLst/>
          </a:prstGeom>
          <a:noFill/>
        </p:spPr>
        <p:txBody>
          <a:bodyPr wrap="square">
            <a:spAutoFit/>
          </a:bodyPr>
          <a:lstStyle/>
          <a:p>
            <a:r>
              <a:rPr lang="vi-VN" sz="3200">
                <a:latin typeface="Oswald Medium" panose="00000600000000000000" pitchFamily="2" charset="0"/>
              </a:rPr>
              <a:t>Backward in Convolution Layer </a:t>
            </a:r>
            <a:endParaRPr lang="en-US" sz="3200">
              <a:latin typeface="Oswald Medium" panose="000006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85AFF2-46FA-7394-1359-35613311E9ED}"/>
                  </a:ext>
                </a:extLst>
              </p:cNvPr>
              <p:cNvSpPr txBox="1"/>
              <p:nvPr/>
            </p:nvSpPr>
            <p:spPr>
              <a:xfrm>
                <a:off x="590549" y="1387089"/>
                <a:ext cx="4935912" cy="9865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m:rPr>
                              <m:sty m:val="p"/>
                            </m:rPr>
                            <a:rPr lang="vi-VN" sz="2400" i="1" smtClean="0">
                              <a:latin typeface="Cambria Math" panose="02040503050406030204" pitchFamily="18" charset="0"/>
                            </a:rPr>
                            <m:t>Z</m:t>
                          </m:r>
                        </m:e>
                        <m:sub>
                          <m:r>
                            <m:rPr>
                              <m:sty m:val="p"/>
                            </m:rPr>
                            <a:rPr lang="vi-VN" sz="2400" i="1" smtClean="0">
                              <a:latin typeface="Cambria Math" panose="02040503050406030204" pitchFamily="18" charset="0"/>
                            </a:rPr>
                            <m:t>i</m:t>
                          </m:r>
                          <m:r>
                            <a:rPr lang="vi-VN" sz="2400" b="0" i="1" smtClean="0">
                              <a:latin typeface="Cambria Math" panose="02040503050406030204" pitchFamily="18" charset="0"/>
                            </a:rPr>
                            <m:t>,</m:t>
                          </m:r>
                          <m:r>
                            <m:rPr>
                              <m:sty m:val="p"/>
                            </m:rPr>
                            <a:rPr lang="vi-VN" sz="2400" i="1">
                              <a:latin typeface="Cambria Math" panose="02040503050406030204" pitchFamily="18" charset="0"/>
                            </a:rPr>
                            <m:t>j</m:t>
                          </m:r>
                        </m:sub>
                      </m:sSub>
                      <m:r>
                        <a:rPr lang="pt-BR" sz="2400" i="1" smtClean="0">
                          <a:latin typeface="Cambria Math" panose="02040503050406030204" pitchFamily="18" charset="0"/>
                        </a:rPr>
                        <m:t>=</m:t>
                      </m:r>
                      <m:nary>
                        <m:naryPr>
                          <m:chr m:val="∑"/>
                          <m:supHide m:val="on"/>
                          <m:ctrlPr>
                            <a:rPr lang="pt-BR" sz="2400" i="1" smtClean="0">
                              <a:latin typeface="Cambria Math" panose="02040503050406030204" pitchFamily="18" charset="0"/>
                            </a:rPr>
                          </m:ctrlPr>
                        </m:naryPr>
                        <m:sub>
                          <m:r>
                            <m:rPr>
                              <m:sty m:val="p"/>
                              <m:brk m:alnAt="7"/>
                            </m:rPr>
                            <a:rPr lang="vi-VN" sz="2400" i="1">
                              <a:latin typeface="Cambria Math" panose="02040503050406030204" pitchFamily="18" charset="0"/>
                            </a:rPr>
                            <m:t>m</m:t>
                          </m:r>
                        </m:sub>
                        <m:sup/>
                        <m:e>
                          <m:nary>
                            <m:naryPr>
                              <m:chr m:val="∑"/>
                              <m:supHide m:val="on"/>
                              <m:ctrlPr>
                                <a:rPr lang="pt-BR" sz="2400" i="1" smtClean="0">
                                  <a:latin typeface="Cambria Math" panose="02040503050406030204" pitchFamily="18" charset="0"/>
                                </a:rPr>
                              </m:ctrlPr>
                            </m:naryPr>
                            <m:sub>
                              <m:r>
                                <m:rPr>
                                  <m:sty m:val="p"/>
                                  <m:brk m:alnAt="7"/>
                                </m:rPr>
                                <a:rPr lang="vi-VN" sz="2400" i="1">
                                  <a:latin typeface="Cambria Math" panose="02040503050406030204" pitchFamily="18" charset="0"/>
                                </a:rPr>
                                <m:t>n</m:t>
                              </m:r>
                            </m:sub>
                            <m:sup/>
                            <m:e>
                              <m:sSub>
                                <m:sSubPr>
                                  <m:ctrlPr>
                                    <a:rPr lang="en-US" sz="2400" i="1" smtClean="0">
                                      <a:latin typeface="Cambria Math" panose="02040503050406030204" pitchFamily="18" charset="0"/>
                                    </a:rPr>
                                  </m:ctrlPr>
                                </m:sSubPr>
                                <m:e>
                                  <m:r>
                                    <m:rPr>
                                      <m:sty m:val="p"/>
                                    </m:rPr>
                                    <a:rPr lang="vi-VN" sz="2400" i="1">
                                      <a:latin typeface="Cambria Math" panose="02040503050406030204" pitchFamily="18" charset="0"/>
                                    </a:rPr>
                                    <m:t>X</m:t>
                                  </m:r>
                                </m:e>
                                <m:sub>
                                  <m:r>
                                    <m:rPr>
                                      <m:sty m:val="p"/>
                                    </m:rPr>
                                    <a:rPr lang="vi-VN" sz="2400" i="1">
                                      <a:latin typeface="Cambria Math" panose="02040503050406030204" pitchFamily="18" charset="0"/>
                                    </a:rPr>
                                    <m:t>i</m:t>
                                  </m:r>
                                  <m:r>
                                    <a:rPr lang="vi-VN" sz="2400" b="0" i="1" smtClean="0">
                                      <a:latin typeface="Cambria Math" panose="02040503050406030204" pitchFamily="18" charset="0"/>
                                    </a:rPr>
                                    <m:t>+</m:t>
                                  </m:r>
                                  <m:r>
                                    <m:rPr>
                                      <m:sty m:val="p"/>
                                    </m:rPr>
                                    <a:rPr lang="vi-VN" sz="2400" i="1">
                                      <a:latin typeface="Cambria Math" panose="02040503050406030204" pitchFamily="18" charset="0"/>
                                    </a:rPr>
                                    <m:t>m</m:t>
                                  </m:r>
                                  <m:r>
                                    <a:rPr lang="vi-VN" sz="2400" b="0" i="1" smtClean="0">
                                      <a:latin typeface="Cambria Math" panose="02040503050406030204" pitchFamily="18" charset="0"/>
                                    </a:rPr>
                                    <m:t>,</m:t>
                                  </m:r>
                                  <m:r>
                                    <m:rPr>
                                      <m:sty m:val="p"/>
                                    </m:rPr>
                                    <a:rPr lang="vi-VN" sz="2400" i="1">
                                      <a:latin typeface="Cambria Math" panose="02040503050406030204" pitchFamily="18" charset="0"/>
                                    </a:rPr>
                                    <m:t>j</m:t>
                                  </m:r>
                                  <m:r>
                                    <a:rPr lang="vi-VN" sz="2400" b="0" i="1" smtClean="0">
                                      <a:latin typeface="Cambria Math" panose="02040503050406030204" pitchFamily="18" charset="0"/>
                                    </a:rPr>
                                    <m:t>+</m:t>
                                  </m:r>
                                  <m:r>
                                    <m:rPr>
                                      <m:sty m:val="p"/>
                                    </m:rPr>
                                    <a:rPr lang="vi-VN" sz="2400" i="1">
                                      <a:latin typeface="Cambria Math" panose="02040503050406030204" pitchFamily="18" charset="0"/>
                                    </a:rPr>
                                    <m:t>n</m:t>
                                  </m:r>
                                </m:sub>
                              </m:sSub>
                              <m:sSub>
                                <m:sSubPr>
                                  <m:ctrlPr>
                                    <a:rPr lang="en-US" sz="2400" i="1" smtClean="0">
                                      <a:latin typeface="Cambria Math" panose="02040503050406030204" pitchFamily="18" charset="0"/>
                                    </a:rPr>
                                  </m:ctrlPr>
                                </m:sSubPr>
                                <m:e>
                                  <m:r>
                                    <m:rPr>
                                      <m:sty m:val="p"/>
                                    </m:rPr>
                                    <a:rPr lang="vi-VN" sz="2400" i="1">
                                      <a:latin typeface="Cambria Math" panose="02040503050406030204" pitchFamily="18" charset="0"/>
                                    </a:rPr>
                                    <m:t>K</m:t>
                                  </m:r>
                                </m:e>
                                <m:sub>
                                  <m:r>
                                    <m:rPr>
                                      <m:sty m:val="p"/>
                                    </m:rPr>
                                    <a:rPr lang="vi-VN" sz="2400" i="1">
                                      <a:latin typeface="Cambria Math" panose="02040503050406030204" pitchFamily="18" charset="0"/>
                                    </a:rPr>
                                    <m:t>m</m:t>
                                  </m:r>
                                  <m:r>
                                    <a:rPr lang="vi-VN" sz="2400" b="0" i="1" smtClean="0">
                                      <a:latin typeface="Cambria Math" panose="02040503050406030204" pitchFamily="18" charset="0"/>
                                    </a:rPr>
                                    <m:t>,</m:t>
                                  </m:r>
                                  <m:r>
                                    <m:rPr>
                                      <m:sty m:val="p"/>
                                    </m:rPr>
                                    <a:rPr lang="vi-VN" sz="2400" i="1">
                                      <a:latin typeface="Cambria Math" panose="02040503050406030204" pitchFamily="18" charset="0"/>
                                    </a:rPr>
                                    <m:t>n</m:t>
                                  </m:r>
                                </m:sub>
                              </m:sSub>
                              <m:r>
                                <a:rPr lang="vi-VN" sz="2400" b="0" i="1" smtClean="0">
                                  <a:latin typeface="Cambria Math" panose="02040503050406030204" pitchFamily="18" charset="0"/>
                                </a:rPr>
                                <m:t>+</m:t>
                              </m:r>
                              <m:r>
                                <m:rPr>
                                  <m:sty m:val="p"/>
                                </m:rPr>
                                <a:rPr lang="vi-VN" sz="2400" i="1">
                                  <a:latin typeface="Cambria Math" panose="02040503050406030204" pitchFamily="18" charset="0"/>
                                </a:rPr>
                                <m:t>b</m:t>
                              </m:r>
                            </m:e>
                          </m:nary>
                        </m:e>
                      </m:nary>
                    </m:oMath>
                  </m:oMathPara>
                </a14:m>
                <a:endParaRPr lang="en-US" sz="2400"/>
              </a:p>
            </p:txBody>
          </p:sp>
        </mc:Choice>
        <mc:Fallback xmlns="">
          <p:sp>
            <p:nvSpPr>
              <p:cNvPr id="3" name="TextBox 2">
                <a:extLst>
                  <a:ext uri="{FF2B5EF4-FFF2-40B4-BE49-F238E27FC236}">
                    <a16:creationId xmlns:a16="http://schemas.microsoft.com/office/drawing/2014/main" id="{AD85AFF2-46FA-7394-1359-35613311E9ED}"/>
                  </a:ext>
                </a:extLst>
              </p:cNvPr>
              <p:cNvSpPr txBox="1">
                <a:spLocks noRot="1" noChangeAspect="1" noMove="1" noResize="1" noEditPoints="1" noAdjustHandles="1" noChangeArrowheads="1" noChangeShapeType="1" noTextEdit="1"/>
              </p:cNvSpPr>
              <p:nvPr/>
            </p:nvSpPr>
            <p:spPr>
              <a:xfrm>
                <a:off x="590549" y="1387089"/>
                <a:ext cx="4935912" cy="986552"/>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C06C07A-5A10-54D4-44D3-22620B15AF49}"/>
              </a:ext>
            </a:extLst>
          </p:cNvPr>
          <p:cNvSpPr txBox="1"/>
          <p:nvPr/>
        </p:nvSpPr>
        <p:spPr>
          <a:xfrm>
            <a:off x="590549" y="3111285"/>
            <a:ext cx="5937463" cy="461665"/>
          </a:xfrm>
          <a:prstGeom prst="rect">
            <a:avLst/>
          </a:prstGeom>
          <a:noFill/>
        </p:spPr>
        <p:txBody>
          <a:bodyPr wrap="square" rtlCol="0">
            <a:spAutoFit/>
          </a:bodyPr>
          <a:lstStyle/>
          <a:p>
            <a:r>
              <a:rPr lang="vi-VN" sz="2400" err="1">
                <a:latin typeface="Quire Sans" panose="020B0502040400020003" pitchFamily="34" charset="0"/>
                <a:cs typeface="Quire Sans" panose="020B0502040400020003" pitchFamily="34" charset="0"/>
              </a:rPr>
              <a:t>We</a:t>
            </a:r>
            <a:r>
              <a:rPr lang="vi-VN" sz="2400">
                <a:latin typeface="Quire Sans" panose="020B0502040400020003" pitchFamily="34" charset="0"/>
                <a:cs typeface="Quire Sans" panose="020B0502040400020003" pitchFamily="34" charset="0"/>
              </a:rPr>
              <a:t> </a:t>
            </a:r>
            <a:r>
              <a:rPr lang="vi-VN" sz="2400" err="1">
                <a:latin typeface="Quire Sans" panose="020B0502040400020003" pitchFamily="34" charset="0"/>
                <a:cs typeface="Quire Sans" panose="020B0502040400020003" pitchFamily="34" charset="0"/>
              </a:rPr>
              <a:t>must</a:t>
            </a:r>
            <a:r>
              <a:rPr lang="vi-VN" sz="2400">
                <a:latin typeface="Quire Sans" panose="020B0502040400020003" pitchFamily="34" charset="0"/>
                <a:cs typeface="Quire Sans" panose="020B0502040400020003" pitchFamily="34" charset="0"/>
              </a:rPr>
              <a:t> </a:t>
            </a:r>
            <a:r>
              <a:rPr lang="vi-VN" sz="2400" err="1">
                <a:latin typeface="Quire Sans" panose="020B0502040400020003" pitchFamily="34" charset="0"/>
                <a:cs typeface="Quire Sans" panose="020B0502040400020003" pitchFamily="34" charset="0"/>
              </a:rPr>
              <a:t>compute</a:t>
            </a:r>
            <a:r>
              <a:rPr lang="vi-VN" sz="2400">
                <a:latin typeface="Quire Sans" panose="020B0502040400020003" pitchFamily="34" charset="0"/>
                <a:cs typeface="Quire Sans" panose="020B0502040400020003" pitchFamily="34" charset="0"/>
              </a:rPr>
              <a:t> </a:t>
            </a:r>
            <a:r>
              <a:rPr lang="vi-VN" sz="2400" err="1">
                <a:latin typeface="Quire Sans" panose="020B0502040400020003" pitchFamily="34" charset="0"/>
                <a:cs typeface="Quire Sans" panose="020B0502040400020003" pitchFamily="34" charset="0"/>
              </a:rPr>
              <a:t>those</a:t>
            </a:r>
            <a:r>
              <a:rPr lang="vi-VN" sz="2400">
                <a:latin typeface="Quire Sans" panose="020B0502040400020003" pitchFamily="34" charset="0"/>
                <a:cs typeface="Quire Sans" panose="020B0502040400020003" pitchFamily="34" charset="0"/>
              </a:rPr>
              <a:t> </a:t>
            </a:r>
            <a:r>
              <a:rPr lang="vi-VN" sz="2400" err="1">
                <a:latin typeface="Quire Sans" panose="020B0502040400020003" pitchFamily="34" charset="0"/>
                <a:cs typeface="Quire Sans" panose="020B0502040400020003" pitchFamily="34" charset="0"/>
              </a:rPr>
              <a:t>parameter</a:t>
            </a:r>
            <a:r>
              <a:rPr lang="vi-VN" sz="2400">
                <a:latin typeface="Quire Sans" panose="020B0502040400020003" pitchFamily="34" charset="0"/>
                <a:cs typeface="Quire Sans" panose="020B0502040400020003" pitchFamily="34" charset="0"/>
              </a:rPr>
              <a:t>:</a:t>
            </a:r>
            <a:endParaRPr lang="en-US" sz="2400">
              <a:latin typeface="Quire Sans" panose="020B0502040400020003" pitchFamily="34" charset="0"/>
              <a:cs typeface="Quire Sans" panose="020B0502040400020003" pitchFamily="34" charset="0"/>
            </a:endParaRPr>
          </a:p>
        </p:txBody>
      </p:sp>
      <p:grpSp>
        <p:nvGrpSpPr>
          <p:cNvPr id="9" name="Group 8">
            <a:extLst>
              <a:ext uri="{FF2B5EF4-FFF2-40B4-BE49-F238E27FC236}">
                <a16:creationId xmlns:a16="http://schemas.microsoft.com/office/drawing/2014/main" id="{BC9A501E-1D44-3D6E-FBDC-B8DA8FD04843}"/>
              </a:ext>
            </a:extLst>
          </p:cNvPr>
          <p:cNvGrpSpPr/>
          <p:nvPr/>
        </p:nvGrpSpPr>
        <p:grpSpPr>
          <a:xfrm>
            <a:off x="5686425" y="3011661"/>
            <a:ext cx="2465287" cy="2503646"/>
            <a:chOff x="673200" y="3816840"/>
            <a:chExt cx="2465287" cy="2503646"/>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CA212C-1DF4-D1A8-DD57-7195A29BB01E}"/>
                    </a:ext>
                  </a:extLst>
                </p:cNvPr>
                <p:cNvSpPr txBox="1"/>
                <p:nvPr/>
              </p:nvSpPr>
              <p:spPr>
                <a:xfrm>
                  <a:off x="673200" y="3816840"/>
                  <a:ext cx="2465287" cy="67755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000" i="1" dirty="0" smtClean="0">
                                <a:solidFill>
                                  <a:srgbClr val="836967"/>
                                </a:solidFill>
                                <a:latin typeface="Cambria Math" panose="02040503050406030204" pitchFamily="18" charset="0"/>
                              </a:rPr>
                            </m:ctrlPr>
                          </m:fPr>
                          <m:num>
                            <m:r>
                              <a:rPr lang="en-US" sz="2000" i="0" dirty="0">
                                <a:latin typeface="Cambria Math" panose="02040503050406030204" pitchFamily="18" charset="0"/>
                              </a:rPr>
                              <m:t>𝜕</m:t>
                            </m:r>
                            <m:r>
                              <m:rPr>
                                <m:sty m:val="p"/>
                              </m:rPr>
                              <a:rPr lang="en-US" sz="2000" i="0" dirty="0">
                                <a:latin typeface="Cambria Math" panose="02040503050406030204" pitchFamily="18" charset="0"/>
                              </a:rPr>
                              <m:t>L</m:t>
                            </m:r>
                          </m:num>
                          <m:den>
                            <m:r>
                              <a:rPr lang="en-US" sz="200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K</m:t>
                            </m:r>
                          </m:den>
                        </m:f>
                        <m:r>
                          <a:rPr lang="en-US" sz="2000" b="0" i="0" dirty="0" smtClean="0">
                            <a:latin typeface="Cambria Math" panose="02040503050406030204" pitchFamily="18" charset="0"/>
                          </a:rPr>
                          <m:t>= </m:t>
                        </m:r>
                        <m:f>
                          <m:fPr>
                            <m:ctrlPr>
                              <a:rPr lang="en-US" sz="2000" b="0" i="1" dirty="0" smtClean="0">
                                <a:latin typeface="Cambria Math" panose="02040503050406030204" pitchFamily="18" charset="0"/>
                              </a:rPr>
                            </m:ctrlPr>
                          </m:fPr>
                          <m:num>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L</m:t>
                            </m:r>
                          </m:num>
                          <m:den>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Z</m:t>
                            </m:r>
                          </m:den>
                        </m:f>
                        <m:f>
                          <m:fPr>
                            <m:ctrlPr>
                              <a:rPr lang="en-US" sz="2000" b="0" i="1" dirty="0" smtClean="0">
                                <a:latin typeface="Cambria Math" panose="02040503050406030204" pitchFamily="18" charset="0"/>
                              </a:rPr>
                            </m:ctrlPr>
                          </m:fPr>
                          <m:num>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Z</m:t>
                            </m:r>
                          </m:num>
                          <m:den>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K</m:t>
                            </m:r>
                          </m:den>
                        </m:f>
                      </m:oMath>
                    </m:oMathPara>
                  </a14:m>
                  <a:endParaRPr lang="en-US" sz="2000"/>
                </a:p>
              </p:txBody>
            </p:sp>
          </mc:Choice>
          <mc:Fallback xmlns="">
            <p:sp>
              <p:nvSpPr>
                <p:cNvPr id="5" name="TextBox 4">
                  <a:extLst>
                    <a:ext uri="{FF2B5EF4-FFF2-40B4-BE49-F238E27FC236}">
                      <a16:creationId xmlns:a16="http://schemas.microsoft.com/office/drawing/2014/main" id="{A7CA212C-1DF4-D1A8-DD57-7195A29BB01E}"/>
                    </a:ext>
                  </a:extLst>
                </p:cNvPr>
                <p:cNvSpPr txBox="1">
                  <a:spLocks noRot="1" noChangeAspect="1" noMove="1" noResize="1" noEditPoints="1" noAdjustHandles="1" noChangeArrowheads="1" noChangeShapeType="1" noTextEdit="1"/>
                </p:cNvSpPr>
                <p:nvPr/>
              </p:nvSpPr>
              <p:spPr>
                <a:xfrm>
                  <a:off x="673200" y="3816840"/>
                  <a:ext cx="2465287" cy="6775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7CA4FB-0169-8DB9-9415-F71A33804987}"/>
                    </a:ext>
                  </a:extLst>
                </p:cNvPr>
                <p:cNvSpPr txBox="1"/>
                <p:nvPr/>
              </p:nvSpPr>
              <p:spPr>
                <a:xfrm>
                  <a:off x="673200" y="4729884"/>
                  <a:ext cx="2465287" cy="67755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000" i="1" dirty="0" smtClean="0">
                                <a:solidFill>
                                  <a:srgbClr val="836967"/>
                                </a:solidFill>
                                <a:latin typeface="Cambria Math" panose="02040503050406030204" pitchFamily="18" charset="0"/>
                              </a:rPr>
                            </m:ctrlPr>
                          </m:fPr>
                          <m:num>
                            <m:r>
                              <a:rPr lang="en-US" sz="2000" i="0" dirty="0">
                                <a:latin typeface="Cambria Math" panose="02040503050406030204" pitchFamily="18" charset="0"/>
                              </a:rPr>
                              <m:t>𝜕</m:t>
                            </m:r>
                            <m:r>
                              <m:rPr>
                                <m:sty m:val="p"/>
                              </m:rPr>
                              <a:rPr lang="en-US" sz="2000" i="0" dirty="0">
                                <a:latin typeface="Cambria Math" panose="02040503050406030204" pitchFamily="18" charset="0"/>
                              </a:rPr>
                              <m:t>L</m:t>
                            </m:r>
                          </m:num>
                          <m:den>
                            <m:r>
                              <a:rPr lang="en-US" sz="200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B</m:t>
                            </m:r>
                          </m:den>
                        </m:f>
                        <m:r>
                          <a:rPr lang="en-US" sz="2000" b="0" i="0" dirty="0" smtClean="0">
                            <a:latin typeface="Cambria Math" panose="02040503050406030204" pitchFamily="18" charset="0"/>
                          </a:rPr>
                          <m:t>= </m:t>
                        </m:r>
                        <m:f>
                          <m:fPr>
                            <m:ctrlPr>
                              <a:rPr lang="en-US" sz="2000" b="0" i="1" dirty="0" smtClean="0">
                                <a:latin typeface="Cambria Math" panose="02040503050406030204" pitchFamily="18" charset="0"/>
                              </a:rPr>
                            </m:ctrlPr>
                          </m:fPr>
                          <m:num>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L</m:t>
                            </m:r>
                          </m:num>
                          <m:den>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Z</m:t>
                            </m:r>
                          </m:den>
                        </m:f>
                        <m:f>
                          <m:fPr>
                            <m:ctrlPr>
                              <a:rPr lang="en-US" sz="2000" b="0" i="1" dirty="0" smtClean="0">
                                <a:latin typeface="Cambria Math" panose="02040503050406030204" pitchFamily="18" charset="0"/>
                              </a:rPr>
                            </m:ctrlPr>
                          </m:fPr>
                          <m:num>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Z</m:t>
                            </m:r>
                          </m:num>
                          <m:den>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rPr>
                              <m:t>B</m:t>
                            </m:r>
                          </m:den>
                        </m:f>
                      </m:oMath>
                    </m:oMathPara>
                  </a14:m>
                  <a:endParaRPr lang="en-US" sz="2000"/>
                </a:p>
              </p:txBody>
            </p:sp>
          </mc:Choice>
          <mc:Fallback xmlns="">
            <p:sp>
              <p:nvSpPr>
                <p:cNvPr id="6" name="TextBox 5">
                  <a:extLst>
                    <a:ext uri="{FF2B5EF4-FFF2-40B4-BE49-F238E27FC236}">
                      <a16:creationId xmlns:a16="http://schemas.microsoft.com/office/drawing/2014/main" id="{957CA4FB-0169-8DB9-9415-F71A33804987}"/>
                    </a:ext>
                  </a:extLst>
                </p:cNvPr>
                <p:cNvSpPr txBox="1">
                  <a:spLocks noRot="1" noChangeAspect="1" noMove="1" noResize="1" noEditPoints="1" noAdjustHandles="1" noChangeArrowheads="1" noChangeShapeType="1" noTextEdit="1"/>
                </p:cNvSpPr>
                <p:nvPr/>
              </p:nvSpPr>
              <p:spPr>
                <a:xfrm>
                  <a:off x="673200" y="4729884"/>
                  <a:ext cx="2465287" cy="677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CAB1A7-7B31-F4FC-1201-20C12764E91F}"/>
                    </a:ext>
                  </a:extLst>
                </p:cNvPr>
                <p:cNvSpPr txBox="1"/>
                <p:nvPr/>
              </p:nvSpPr>
              <p:spPr>
                <a:xfrm>
                  <a:off x="673200" y="5642928"/>
                  <a:ext cx="2465287" cy="67755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000" i="1" dirty="0" smtClean="0">
                                <a:solidFill>
                                  <a:srgbClr val="836967"/>
                                </a:solidFill>
                                <a:latin typeface="Cambria Math" panose="02040503050406030204" pitchFamily="18" charset="0"/>
                              </a:rPr>
                            </m:ctrlPr>
                          </m:fPr>
                          <m:num>
                            <m:r>
                              <a:rPr lang="en-US" sz="2000" i="0" dirty="0">
                                <a:latin typeface="Cambria Math" panose="02040503050406030204" pitchFamily="18" charset="0"/>
                              </a:rPr>
                              <m:t>𝜕</m:t>
                            </m:r>
                            <m:r>
                              <m:rPr>
                                <m:sty m:val="p"/>
                              </m:rPr>
                              <a:rPr lang="en-US" sz="2000" i="0" dirty="0">
                                <a:latin typeface="Cambria Math" panose="02040503050406030204" pitchFamily="18" charset="0"/>
                              </a:rPr>
                              <m:t>L</m:t>
                            </m:r>
                          </m:num>
                          <m:den>
                            <m:r>
                              <a:rPr lang="en-US" sz="200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X</m:t>
                            </m:r>
                          </m:den>
                        </m:f>
                        <m:r>
                          <a:rPr lang="en-US" sz="2000" b="0" i="0" dirty="0" smtClean="0">
                            <a:latin typeface="Cambria Math" panose="02040503050406030204" pitchFamily="18" charset="0"/>
                          </a:rPr>
                          <m:t>= </m:t>
                        </m:r>
                        <m:f>
                          <m:fPr>
                            <m:ctrlPr>
                              <a:rPr lang="en-US" sz="2000" b="0" i="1" dirty="0" smtClean="0">
                                <a:latin typeface="Cambria Math" panose="02040503050406030204" pitchFamily="18" charset="0"/>
                              </a:rPr>
                            </m:ctrlPr>
                          </m:fPr>
                          <m:num>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L</m:t>
                            </m:r>
                          </m:num>
                          <m:den>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Z</m:t>
                            </m:r>
                          </m:den>
                        </m:f>
                        <m:f>
                          <m:fPr>
                            <m:ctrlPr>
                              <a:rPr lang="en-US" sz="2000" b="0" i="1" dirty="0" smtClean="0">
                                <a:latin typeface="Cambria Math" panose="02040503050406030204" pitchFamily="18" charset="0"/>
                              </a:rPr>
                            </m:ctrlPr>
                          </m:fPr>
                          <m:num>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Z</m:t>
                            </m:r>
                          </m:num>
                          <m:den>
                            <m:r>
                              <a:rPr lang="en-US" sz="2000" b="0" i="0"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rPr>
                              <m:t>X</m:t>
                            </m:r>
                          </m:den>
                        </m:f>
                      </m:oMath>
                    </m:oMathPara>
                  </a14:m>
                  <a:endParaRPr lang="en-US" sz="2000"/>
                </a:p>
              </p:txBody>
            </p:sp>
          </mc:Choice>
          <mc:Fallback xmlns="">
            <p:sp>
              <p:nvSpPr>
                <p:cNvPr id="7" name="TextBox 6">
                  <a:extLst>
                    <a:ext uri="{FF2B5EF4-FFF2-40B4-BE49-F238E27FC236}">
                      <a16:creationId xmlns:a16="http://schemas.microsoft.com/office/drawing/2014/main" id="{05CAB1A7-7B31-F4FC-1201-20C12764E91F}"/>
                    </a:ext>
                  </a:extLst>
                </p:cNvPr>
                <p:cNvSpPr txBox="1">
                  <a:spLocks noRot="1" noChangeAspect="1" noMove="1" noResize="1" noEditPoints="1" noAdjustHandles="1" noChangeArrowheads="1" noChangeShapeType="1" noTextEdit="1"/>
                </p:cNvSpPr>
                <p:nvPr/>
              </p:nvSpPr>
              <p:spPr>
                <a:xfrm>
                  <a:off x="673200" y="5642928"/>
                  <a:ext cx="2465287" cy="677558"/>
                </a:xfrm>
                <a:prstGeom prst="rect">
                  <a:avLst/>
                </a:prstGeom>
                <a:blipFill>
                  <a:blip r:embed="rId5"/>
                  <a:stretch>
                    <a:fillRect/>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1BF1B24F-A684-F2C3-FB1F-3ADCE5FC2114}"/>
              </a:ext>
            </a:extLst>
          </p:cNvPr>
          <p:cNvSpPr txBox="1"/>
          <p:nvPr/>
        </p:nvSpPr>
        <p:spPr>
          <a:xfrm>
            <a:off x="442452" y="6190882"/>
            <a:ext cx="501446" cy="369332"/>
          </a:xfrm>
          <a:prstGeom prst="rect">
            <a:avLst/>
          </a:prstGeom>
          <a:noFill/>
        </p:spPr>
        <p:txBody>
          <a:bodyPr wrap="square" rtlCol="0">
            <a:spAutoFit/>
          </a:bodyPr>
          <a:lstStyle/>
          <a:p>
            <a:r>
              <a:rPr lang="en-US">
                <a:latin typeface="number"/>
              </a:rPr>
              <a:t>15</a:t>
            </a:r>
          </a:p>
        </p:txBody>
      </p:sp>
    </p:spTree>
    <p:extLst>
      <p:ext uri="{BB962C8B-B14F-4D97-AF65-F5344CB8AC3E}">
        <p14:creationId xmlns:p14="http://schemas.microsoft.com/office/powerpoint/2010/main" val="42561318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61A34C4-53CB-2F20-ACB7-15CDDD5F05A8}"/>
                  </a:ext>
                </a:extLst>
              </p:cNvPr>
              <p:cNvSpPr txBox="1"/>
              <p:nvPr/>
            </p:nvSpPr>
            <p:spPr>
              <a:xfrm>
                <a:off x="590549" y="1294717"/>
                <a:ext cx="4209113" cy="581441"/>
              </a:xfrm>
              <a:prstGeom prst="rect">
                <a:avLst/>
              </a:prstGeom>
              <a:noFill/>
            </p:spPr>
            <p:txBody>
              <a:bodyPr wrap="square" rtlCol="0">
                <a:spAutoFit/>
              </a:bodyPr>
              <a:lstStyle/>
              <a:p>
                <a14:m>
                  <m:oMath xmlns:m="http://schemas.openxmlformats.org/officeDocument/2006/math">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smtClean="0">
                                <a:latin typeface="Cambria Math" panose="02040503050406030204" pitchFamily="18" charset="0"/>
                              </a:rPr>
                              <m:t>K</m:t>
                            </m:r>
                          </m:sub>
                        </m:sSub>
                      </m:den>
                    </m:f>
                    <m:r>
                      <a:rPr lang="vi-VN" sz="2000" i="1"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m:t>
                            </m:r>
                          </m:sub>
                        </m:sSub>
                      </m:den>
                    </m:f>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m:rPr>
                            <m:sty m:val="p"/>
                          </m:rPr>
                          <a:rPr lang="vi-VN" sz="2000" i="1" dirty="0">
                            <a:latin typeface="Cambria Math" panose="02040503050406030204" pitchFamily="18" charset="0"/>
                          </a:rPr>
                          <m:t>Z</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smtClean="0">
                                <a:latin typeface="Cambria Math" panose="02040503050406030204" pitchFamily="18" charset="0"/>
                              </a:rPr>
                              <m:t>K</m:t>
                            </m:r>
                          </m:sub>
                        </m:sSub>
                      </m:den>
                    </m:f>
                  </m:oMath>
                </a14:m>
                <a:r>
                  <a:rPr lang="vi-VN" sz="2000">
                    <a:latin typeface="Quire Sans" panose="020B0502040400020003" pitchFamily="34" charset="0"/>
                    <a:cs typeface="Quire Sans" panose="020B0502040400020003" pitchFamily="34" charset="0"/>
                  </a:rPr>
                  <a:t>   for each node of kernel </a:t>
                </a:r>
                <a:endParaRPr lang="en-US" sz="2000">
                  <a:latin typeface="Quire Sans" panose="020B0502040400020003" pitchFamily="34" charset="0"/>
                  <a:cs typeface="Quire Sans" panose="020B0502040400020003" pitchFamily="34" charset="0"/>
                </a:endParaRPr>
              </a:p>
            </p:txBody>
          </p:sp>
        </mc:Choice>
        <mc:Fallback xmlns="">
          <p:sp>
            <p:nvSpPr>
              <p:cNvPr id="2" name="TextBox 1">
                <a:extLst>
                  <a:ext uri="{FF2B5EF4-FFF2-40B4-BE49-F238E27FC236}">
                    <a16:creationId xmlns:a16="http://schemas.microsoft.com/office/drawing/2014/main" id="{661A34C4-53CB-2F20-ACB7-15CDDD5F05A8}"/>
                  </a:ext>
                </a:extLst>
              </p:cNvPr>
              <p:cNvSpPr txBox="1">
                <a:spLocks noRot="1" noChangeAspect="1" noMove="1" noResize="1" noEditPoints="1" noAdjustHandles="1" noChangeArrowheads="1" noChangeShapeType="1" noTextEdit="1"/>
              </p:cNvSpPr>
              <p:nvPr/>
            </p:nvSpPr>
            <p:spPr>
              <a:xfrm>
                <a:off x="590549" y="1294717"/>
                <a:ext cx="4209113" cy="5814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CE22AF3-6EE7-71FB-9CE2-FC984CF7DD6A}"/>
                  </a:ext>
                </a:extLst>
              </p:cNvPr>
              <p:cNvSpPr txBox="1"/>
              <p:nvPr/>
            </p:nvSpPr>
            <p:spPr>
              <a:xfrm>
                <a:off x="590549" y="2914274"/>
                <a:ext cx="6200826" cy="656334"/>
              </a:xfrm>
              <a:prstGeom prst="rect">
                <a:avLst/>
              </a:prstGeom>
              <a:noFill/>
            </p:spPr>
            <p:txBody>
              <a:bodyPr wrap="square" rtlCol="0">
                <a:spAutoFit/>
              </a:bodyPr>
              <a:lstStyle/>
              <a:p>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K</m:t>
                            </m:r>
                          </m:e>
                          <m:sub>
                            <m:r>
                              <a:rPr lang="vi-VN" sz="2300" i="1" dirty="0">
                                <a:latin typeface="Cambria Math" panose="02040503050406030204" pitchFamily="18" charset="0"/>
                                <a:ea typeface="Cambria Math" panose="02040503050406030204" pitchFamily="18" charset="0"/>
                              </a:rPr>
                              <m:t>12</m:t>
                            </m:r>
                          </m:sub>
                        </m:sSub>
                      </m:den>
                    </m:f>
                    <m:r>
                      <a:rPr lang="vi-VN" sz="230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Z</m:t>
                            </m:r>
                          </m:e>
                          <m:sub>
                            <m:r>
                              <a:rPr lang="vi-VN" sz="2300" i="0" dirty="0">
                                <a:latin typeface="Cambria Math" panose="02040503050406030204" pitchFamily="18" charset="0"/>
                                <a:ea typeface="Cambria Math" panose="02040503050406030204" pitchFamily="18" charset="0"/>
                              </a:rPr>
                              <m:t>1</m:t>
                            </m:r>
                            <m:r>
                              <a:rPr lang="en-US" sz="2300" b="0" i="0" dirty="0" smtClean="0">
                                <a:latin typeface="Cambria Math" panose="02040503050406030204" pitchFamily="18" charset="0"/>
                                <a:ea typeface="Cambria Math" panose="02040503050406030204" pitchFamily="18" charset="0"/>
                              </a:rPr>
                              <m:t>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K</m:t>
                            </m:r>
                          </m:e>
                          <m:sub>
                            <m:r>
                              <a:rPr lang="vi-VN" sz="2300" i="1" dirty="0">
                                <a:latin typeface="Cambria Math" panose="02040503050406030204" pitchFamily="18" charset="0"/>
                                <a:ea typeface="Cambria Math" panose="02040503050406030204" pitchFamily="18" charset="0"/>
                              </a:rPr>
                              <m:t>12</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12</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12</m:t>
                            </m:r>
                          </m:sub>
                        </m:sSub>
                      </m:den>
                    </m:f>
                  </m:oMath>
                </a14:m>
                <a:r>
                  <a:rPr lang="vi-VN" sz="2300">
                    <a:latin typeface="Cambria Math" panose="02040503050406030204" pitchFamily="18" charset="0"/>
                    <a:ea typeface="Cambria Math" panose="02040503050406030204" pitchFamily="18" charset="0"/>
                  </a:rPr>
                  <a:t> +</a:t>
                </a:r>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12</m:t>
                            </m:r>
                          </m:sub>
                        </m:sSub>
                      </m:den>
                    </m:f>
                  </m:oMath>
                </a14:m>
                <a:endParaRPr lang="en-US" sz="230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1CE22AF3-6EE7-71FB-9CE2-FC984CF7DD6A}"/>
                  </a:ext>
                </a:extLst>
              </p:cNvPr>
              <p:cNvSpPr txBox="1">
                <a:spLocks noRot="1" noChangeAspect="1" noMove="1" noResize="1" noEditPoints="1" noAdjustHandles="1" noChangeArrowheads="1" noChangeShapeType="1" noTextEdit="1"/>
              </p:cNvSpPr>
              <p:nvPr/>
            </p:nvSpPr>
            <p:spPr>
              <a:xfrm>
                <a:off x="590549" y="2914274"/>
                <a:ext cx="6200826" cy="6563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C50EEC-AC99-027B-AC50-E3FB12E903F0}"/>
                  </a:ext>
                </a:extLst>
              </p:cNvPr>
              <p:cNvSpPr txBox="1"/>
              <p:nvPr/>
            </p:nvSpPr>
            <p:spPr>
              <a:xfrm>
                <a:off x="629105" y="2011788"/>
                <a:ext cx="6366984" cy="654666"/>
              </a:xfrm>
              <a:prstGeom prst="rect">
                <a:avLst/>
              </a:prstGeom>
              <a:noFill/>
            </p:spPr>
            <p:txBody>
              <a:bodyPr wrap="square">
                <a:spAutoFit/>
              </a:bodyPr>
              <a:lstStyle/>
              <a:p>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K</m:t>
                            </m:r>
                          </m:e>
                          <m:sub>
                            <m:r>
                              <a:rPr lang="vi-VN" sz="2300" i="1" dirty="0">
                                <a:latin typeface="Cambria Math" panose="02040503050406030204" pitchFamily="18" charset="0"/>
                                <a:ea typeface="Cambria Math" panose="02040503050406030204" pitchFamily="18" charset="0"/>
                              </a:rPr>
                              <m:t>1</m:t>
                            </m:r>
                            <m:r>
                              <a:rPr lang="en-US" sz="2300" b="0" i="1" dirty="0" smtClean="0">
                                <a:latin typeface="Cambria Math" panose="02040503050406030204" pitchFamily="18" charset="0"/>
                                <a:ea typeface="Cambria Math" panose="02040503050406030204" pitchFamily="18" charset="0"/>
                              </a:rPr>
                              <m:t>1</m:t>
                            </m:r>
                          </m:sub>
                        </m:sSub>
                      </m:den>
                    </m:f>
                    <m:r>
                      <a:rPr lang="vi-VN" sz="230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Z</m:t>
                            </m:r>
                          </m:e>
                          <m:sub>
                            <m:r>
                              <a:rPr lang="vi-VN" sz="2300" i="0" dirty="0">
                                <a:latin typeface="Cambria Math" panose="02040503050406030204" pitchFamily="18" charset="0"/>
                                <a:ea typeface="Cambria Math" panose="02040503050406030204" pitchFamily="18" charset="0"/>
                              </a:rPr>
                              <m:t>1</m:t>
                            </m:r>
                            <m:r>
                              <a:rPr lang="en-US" sz="2300" b="0" i="0" dirty="0" smtClean="0">
                                <a:latin typeface="Cambria Math" panose="02040503050406030204" pitchFamily="18" charset="0"/>
                                <a:ea typeface="Cambria Math" panose="02040503050406030204" pitchFamily="18" charset="0"/>
                              </a:rPr>
                              <m:t>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K</m:t>
                            </m:r>
                          </m:e>
                          <m:sub>
                            <m:r>
                              <a:rPr lang="vi-VN" sz="2300" i="1" dirty="0">
                                <a:latin typeface="Cambria Math" panose="02040503050406030204" pitchFamily="18" charset="0"/>
                                <a:ea typeface="Cambria Math" panose="02040503050406030204" pitchFamily="18" charset="0"/>
                              </a:rPr>
                              <m:t>1</m:t>
                            </m:r>
                            <m:r>
                              <a:rPr lang="en-US" sz="2300" b="0" i="1" dirty="0" smtClean="0">
                                <a:latin typeface="Cambria Math" panose="02040503050406030204" pitchFamily="18" charset="0"/>
                                <a:ea typeface="Cambria Math" panose="02040503050406030204" pitchFamily="18" charset="0"/>
                              </a:rPr>
                              <m:t>1</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11</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11</m:t>
                            </m:r>
                          </m:sub>
                        </m:sSub>
                      </m:den>
                    </m:f>
                  </m:oMath>
                </a14:m>
                <a:r>
                  <a:rPr lang="vi-VN" sz="2300">
                    <a:latin typeface="Cambria Math" panose="02040503050406030204" pitchFamily="18" charset="0"/>
                    <a:ea typeface="Cambria Math" panose="02040503050406030204" pitchFamily="18" charset="0"/>
                  </a:rPr>
                  <a:t> +</a:t>
                </a:r>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11</m:t>
                            </m:r>
                          </m:sub>
                        </m:sSub>
                      </m:den>
                    </m:f>
                  </m:oMath>
                </a14:m>
                <a:endParaRPr lang="en-US" sz="230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AAC50EEC-AC99-027B-AC50-E3FB12E903F0}"/>
                  </a:ext>
                </a:extLst>
              </p:cNvPr>
              <p:cNvSpPr txBox="1">
                <a:spLocks noRot="1" noChangeAspect="1" noMove="1" noResize="1" noEditPoints="1" noAdjustHandles="1" noChangeArrowheads="1" noChangeShapeType="1" noTextEdit="1"/>
              </p:cNvSpPr>
              <p:nvPr/>
            </p:nvSpPr>
            <p:spPr>
              <a:xfrm>
                <a:off x="629105" y="2011788"/>
                <a:ext cx="6366984" cy="654666"/>
              </a:xfrm>
              <a:prstGeom prst="rect">
                <a:avLst/>
              </a:prstGeom>
              <a:blipFill>
                <a:blip r:embed="rId4"/>
                <a:stretch>
                  <a:fillRect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F808D3E-BA34-C618-7257-B9A566C71670}"/>
                  </a:ext>
                </a:extLst>
              </p:cNvPr>
              <p:cNvSpPr txBox="1"/>
              <p:nvPr/>
            </p:nvSpPr>
            <p:spPr>
              <a:xfrm>
                <a:off x="580554" y="3781844"/>
                <a:ext cx="7067550" cy="656334"/>
              </a:xfrm>
              <a:prstGeom prst="rect">
                <a:avLst/>
              </a:prstGeom>
              <a:noFill/>
            </p:spPr>
            <p:txBody>
              <a:bodyPr wrap="square">
                <a:spAutoFit/>
              </a:bodyPr>
              <a:lstStyle/>
              <a:p>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K</m:t>
                            </m:r>
                          </m:e>
                          <m:sub>
                            <m:r>
                              <a:rPr lang="vi-VN" sz="2300" i="1" dirty="0">
                                <a:latin typeface="Cambria Math" panose="02040503050406030204" pitchFamily="18" charset="0"/>
                                <a:ea typeface="Cambria Math" panose="02040503050406030204" pitchFamily="18" charset="0"/>
                              </a:rPr>
                              <m:t>2</m:t>
                            </m:r>
                            <m:r>
                              <a:rPr lang="vi-VN" sz="2300" i="0" dirty="0">
                                <a:latin typeface="Cambria Math" panose="02040503050406030204" pitchFamily="18" charset="0"/>
                                <a:ea typeface="Cambria Math" panose="02040503050406030204" pitchFamily="18" charset="0"/>
                              </a:rPr>
                              <m:t>1</m:t>
                            </m:r>
                          </m:sub>
                        </m:sSub>
                      </m:den>
                    </m:f>
                    <m:r>
                      <a:rPr lang="vi-VN" sz="2300" i="0" dirty="0" smtClean="0">
                        <a:latin typeface="Cambria Math" panose="02040503050406030204" pitchFamily="18" charset="0"/>
                        <a:ea typeface="Cambria Math" panose="02040503050406030204" pitchFamily="18" charset="0"/>
                      </a:rPr>
                      <m:t>=</m:t>
                    </m:r>
                  </m:oMath>
                </a14:m>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m:t>
                            </m:r>
                            <m:r>
                              <a:rPr lang="vi-VN" sz="2300" i="0" dirty="0" smtClean="0">
                                <a:latin typeface="Cambria Math" panose="02040503050406030204" pitchFamily="18" charset="0"/>
                                <a:ea typeface="Cambria Math" panose="02040503050406030204" pitchFamily="18" charset="0"/>
                              </a:rPr>
                              <m:t>1</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21</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21</m:t>
                            </m:r>
                          </m:sub>
                        </m:sSub>
                      </m:den>
                    </m:f>
                  </m:oMath>
                </a14:m>
                <a:r>
                  <a:rPr lang="vi-VN" sz="2300">
                    <a:latin typeface="Cambria Math" panose="02040503050406030204" pitchFamily="18" charset="0"/>
                    <a:ea typeface="Cambria Math" panose="02040503050406030204" pitchFamily="18" charset="0"/>
                  </a:rPr>
                  <a:t> +</a:t>
                </a:r>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21</m:t>
                            </m:r>
                          </m:sub>
                        </m:sSub>
                      </m:den>
                    </m:f>
                  </m:oMath>
                </a14:m>
                <a:endParaRPr lang="en-US" sz="230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F808D3E-BA34-C618-7257-B9A566C71670}"/>
                  </a:ext>
                </a:extLst>
              </p:cNvPr>
              <p:cNvSpPr txBox="1">
                <a:spLocks noRot="1" noChangeAspect="1" noMove="1" noResize="1" noEditPoints="1" noAdjustHandles="1" noChangeArrowheads="1" noChangeShapeType="1" noTextEdit="1"/>
              </p:cNvSpPr>
              <p:nvPr/>
            </p:nvSpPr>
            <p:spPr>
              <a:xfrm>
                <a:off x="580554" y="3781844"/>
                <a:ext cx="7067550" cy="6563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191747-95BC-CE1A-7E94-2DE45D56217F}"/>
                  </a:ext>
                </a:extLst>
              </p:cNvPr>
              <p:cNvSpPr txBox="1"/>
              <p:nvPr/>
            </p:nvSpPr>
            <p:spPr>
              <a:xfrm>
                <a:off x="580554" y="4649414"/>
                <a:ext cx="7067550" cy="656334"/>
              </a:xfrm>
              <a:prstGeom prst="rect">
                <a:avLst/>
              </a:prstGeom>
              <a:noFill/>
            </p:spPr>
            <p:txBody>
              <a:bodyPr wrap="square">
                <a:spAutoFit/>
              </a:bodyPr>
              <a:lstStyle/>
              <a:p>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r>
                              <m:rPr>
                                <m:sty m:val="p"/>
                              </m:rPr>
                              <a:rPr lang="vi-VN" sz="2300" i="1" dirty="0">
                                <a:latin typeface="Cambria Math" panose="02040503050406030204" pitchFamily="18" charset="0"/>
                                <a:ea typeface="Cambria Math" panose="02040503050406030204" pitchFamily="18" charset="0"/>
                              </a:rPr>
                              <m:t>K</m:t>
                            </m:r>
                          </m:e>
                          <m:sub>
                            <m:r>
                              <a:rPr lang="vi-VN" sz="2300" i="1" dirty="0">
                                <a:latin typeface="Cambria Math" panose="02040503050406030204" pitchFamily="18" charset="0"/>
                                <a:ea typeface="Cambria Math" panose="02040503050406030204" pitchFamily="18" charset="0"/>
                              </a:rPr>
                              <m:t>22</m:t>
                            </m:r>
                          </m:sub>
                        </m:sSub>
                      </m:den>
                    </m:f>
                    <m:r>
                      <a:rPr lang="vi-VN" sz="2300" i="0" dirty="0" smtClean="0">
                        <a:latin typeface="Cambria Math" panose="02040503050406030204" pitchFamily="18" charset="0"/>
                        <a:ea typeface="Cambria Math" panose="02040503050406030204" pitchFamily="18" charset="0"/>
                      </a:rPr>
                      <m:t>=</m:t>
                    </m:r>
                  </m:oMath>
                </a14:m>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22</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22</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22</m:t>
                            </m:r>
                          </m:sub>
                        </m:sSub>
                      </m:den>
                    </m:f>
                  </m:oMath>
                </a14:m>
                <a:r>
                  <a:rPr lang="vi-VN" sz="2300">
                    <a:latin typeface="Cambria Math" panose="02040503050406030204" pitchFamily="18" charset="0"/>
                    <a:ea typeface="Cambria Math" panose="02040503050406030204" pitchFamily="18" charset="0"/>
                  </a:rPr>
                  <a:t> +</a:t>
                </a:r>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K</m:t>
                            </m:r>
                            <m:r>
                              <a:rPr lang="vi-VN" sz="2300" i="1" dirty="0">
                                <a:latin typeface="Cambria Math" panose="02040503050406030204" pitchFamily="18" charset="0"/>
                                <a:ea typeface="Cambria Math" panose="02040503050406030204" pitchFamily="18" charset="0"/>
                              </a:rPr>
                              <m:t>22</m:t>
                            </m:r>
                          </m:sub>
                        </m:sSub>
                      </m:den>
                    </m:f>
                  </m:oMath>
                </a14:m>
                <a:endParaRPr lang="en-US" sz="230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55191747-95BC-CE1A-7E94-2DE45D56217F}"/>
                  </a:ext>
                </a:extLst>
              </p:cNvPr>
              <p:cNvSpPr txBox="1">
                <a:spLocks noRot="1" noChangeAspect="1" noMove="1" noResize="1" noEditPoints="1" noAdjustHandles="1" noChangeArrowheads="1" noChangeShapeType="1" noTextEdit="1"/>
              </p:cNvSpPr>
              <p:nvPr/>
            </p:nvSpPr>
            <p:spPr>
              <a:xfrm>
                <a:off x="580554" y="4649414"/>
                <a:ext cx="7067550" cy="656334"/>
              </a:xfrm>
              <a:prstGeom prst="rect">
                <a:avLst/>
              </a:prstGeom>
              <a:blipFill>
                <a:blip r:embed="rId6"/>
                <a:stretch>
                  <a:fillRect b="-9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76BD18-8E55-8319-F72F-D2EA905C3E39}"/>
                  </a:ext>
                </a:extLst>
              </p:cNvPr>
              <p:cNvSpPr txBox="1"/>
              <p:nvPr/>
            </p:nvSpPr>
            <p:spPr>
              <a:xfrm>
                <a:off x="6913839" y="1681522"/>
                <a:ext cx="1903357"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a:rPr lang="en-US" i="1" dirty="0">
                              <a:latin typeface="Cambria Math" panose="02040503050406030204" pitchFamily="18" charset="0"/>
                            </a:rPr>
                            <m:t>𝐿</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e>
                            <m:sub>
                              <m:r>
                                <m:rPr>
                                  <m:sty m:val="p"/>
                                </m:rPr>
                                <a:rPr lang="vi-VN" i="1" dirty="0">
                                  <a:latin typeface="Cambria Math" panose="02040503050406030204" pitchFamily="18" charset="0"/>
                                </a:rPr>
                                <m:t>Kmn</m:t>
                              </m:r>
                            </m:sub>
                          </m:sSub>
                        </m:den>
                      </m:f>
                      <m:r>
                        <a:rPr lang="vi-VN"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a:rPr lang="en-US" i="1" dirty="0">
                              <a:latin typeface="Cambria Math" panose="02040503050406030204" pitchFamily="18" charset="0"/>
                            </a:rPr>
                            <m:t>𝐿</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e>
                            <m:sub>
                              <m:r>
                                <m:rPr>
                                  <m:sty m:val="p"/>
                                </m:rPr>
                                <a:rPr lang="vi-VN" i="1" dirty="0">
                                  <a:latin typeface="Cambria Math" panose="02040503050406030204" pitchFamily="18" charset="0"/>
                                </a:rPr>
                                <m:t>Z</m:t>
                              </m:r>
                            </m:sub>
                          </m:sSub>
                        </m:den>
                      </m:f>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m:rPr>
                              <m:sty m:val="p"/>
                            </m:rPr>
                            <a:rPr lang="vi-VN" i="1" dirty="0">
                              <a:latin typeface="Cambria Math" panose="02040503050406030204" pitchFamily="18" charset="0"/>
                            </a:rPr>
                            <m:t>Z</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e>
                            <m:sub>
                              <m:r>
                                <m:rPr>
                                  <m:sty m:val="p"/>
                                </m:rPr>
                                <a:rPr lang="vi-VN" i="1" dirty="0">
                                  <a:latin typeface="Cambria Math" panose="02040503050406030204" pitchFamily="18" charset="0"/>
                                </a:rPr>
                                <m:t>Kmn</m:t>
                              </m:r>
                            </m:sub>
                          </m:sSub>
                        </m:den>
                      </m:f>
                    </m:oMath>
                  </m:oMathPara>
                </a14:m>
                <a:endParaRPr lang="en-US">
                  <a:latin typeface="Quire Sans" panose="020B0502040400020003" pitchFamily="34" charset="0"/>
                  <a:cs typeface="Quire Sans" panose="020B0502040400020003" pitchFamily="34" charset="0"/>
                </a:endParaRPr>
              </a:p>
            </p:txBody>
          </p:sp>
        </mc:Choice>
        <mc:Fallback xmlns="">
          <p:sp>
            <p:nvSpPr>
              <p:cNvPr id="7" name="TextBox 6">
                <a:extLst>
                  <a:ext uri="{FF2B5EF4-FFF2-40B4-BE49-F238E27FC236}">
                    <a16:creationId xmlns:a16="http://schemas.microsoft.com/office/drawing/2014/main" id="{8A76BD18-8E55-8319-F72F-D2EA905C3E39}"/>
                  </a:ext>
                </a:extLst>
              </p:cNvPr>
              <p:cNvSpPr txBox="1">
                <a:spLocks noRot="1" noChangeAspect="1" noMove="1" noResize="1" noEditPoints="1" noAdjustHandles="1" noChangeArrowheads="1" noChangeShapeType="1" noTextEdit="1"/>
              </p:cNvSpPr>
              <p:nvPr/>
            </p:nvSpPr>
            <p:spPr>
              <a:xfrm>
                <a:off x="6913839" y="1681522"/>
                <a:ext cx="1903357" cy="6643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8F5B45-72FF-4A62-1AC5-E1A98307653C}"/>
                  </a:ext>
                </a:extLst>
              </p:cNvPr>
              <p:cNvSpPr txBox="1"/>
              <p:nvPr/>
            </p:nvSpPr>
            <p:spPr>
              <a:xfrm>
                <a:off x="6996089" y="3216050"/>
                <a:ext cx="3930686" cy="9166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000" i="1" dirty="0" smtClean="0">
                          <a:latin typeface="Cambria Math" panose="02040503050406030204" pitchFamily="18" charset="0"/>
                          <a:ea typeface="Cambria Math" panose="02040503050406030204" pitchFamily="18" charset="0"/>
                        </a:rPr>
                        <m:t>=</m:t>
                      </m:r>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i</m:t>
                          </m:r>
                        </m:sub>
                        <m:sup/>
                        <m:e>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j</m:t>
                              </m:r>
                            </m:sub>
                            <m:sup/>
                            <m:e>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Zij</m:t>
                                      </m:r>
                                    </m:sub>
                                  </m:sSub>
                                </m:den>
                              </m:f>
                              <m:f>
                                <m:fPr>
                                  <m:ctrlPr>
                                    <a:rPr lang="en-US" sz="2000" i="1" dirty="0" smtClean="0">
                                      <a:solidFill>
                                        <a:srgbClr val="836967"/>
                                      </a:solidFill>
                                      <a:latin typeface="Cambria Math" panose="02040503050406030204" pitchFamily="18" charset="0"/>
                                    </a:rPr>
                                  </m:ctrlPr>
                                </m:fPr>
                                <m:num>
                                  <m:sSub>
                                    <m:sSubPr>
                                      <m:ctrlPr>
                                        <a:rPr lang="en-US" sz="2000" i="1" dirty="0" smtClean="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a:rPr lang="vi-VN" sz="2000" b="0" i="1" dirty="0" smtClean="0">
                                          <a:latin typeface="Cambria Math" panose="02040503050406030204" pitchFamily="18" charset="0"/>
                                        </a:rPr>
                                        <m:t>(</m:t>
                                      </m:r>
                                      <m:nary>
                                        <m:naryPr>
                                          <m:chr m:val="∑"/>
                                          <m:supHide m:val="on"/>
                                          <m:ctrlPr>
                                            <a:rPr lang="pt-BR" sz="2000" i="1" smtClean="0">
                                              <a:latin typeface="Cambria Math" panose="02040503050406030204" pitchFamily="18" charset="0"/>
                                            </a:rPr>
                                          </m:ctrlPr>
                                        </m:naryPr>
                                        <m:sub>
                                          <m:r>
                                            <m:rPr>
                                              <m:sty m:val="p"/>
                                            </m:rPr>
                                            <a:rPr lang="vi-VN" sz="2000" i="1">
                                              <a:latin typeface="Cambria Math" panose="02040503050406030204" pitchFamily="18" charset="0"/>
                                            </a:rPr>
                                            <m:t>p</m:t>
                                          </m:r>
                                        </m:sub>
                                        <m:sup/>
                                        <m:e>
                                          <m:nary>
                                            <m:naryPr>
                                              <m:chr m:val="∑"/>
                                              <m:supHide m:val="on"/>
                                              <m:ctrlPr>
                                                <a:rPr lang="pt-BR" sz="2000" i="1" smtClean="0">
                                                  <a:latin typeface="Cambria Math" panose="02040503050406030204" pitchFamily="18" charset="0"/>
                                                </a:rPr>
                                              </m:ctrlPr>
                                            </m:naryPr>
                                            <m:sub>
                                              <m:r>
                                                <m:rPr>
                                                  <m:sty m:val="p"/>
                                                </m:rPr>
                                                <a:rPr lang="vi-VN" sz="2000" i="1">
                                                  <a:latin typeface="Cambria Math" panose="02040503050406030204" pitchFamily="18" charset="0"/>
                                                </a:rPr>
                                                <m:t>q</m:t>
                                              </m:r>
                                            </m:sub>
                                            <m:sup/>
                                            <m:e>
                                              <m:sSub>
                                                <m:sSubPr>
                                                  <m:ctrlPr>
                                                    <a:rPr lang="en-US" sz="2000" i="1" smtClean="0">
                                                      <a:latin typeface="Cambria Math" panose="02040503050406030204" pitchFamily="18" charset="0"/>
                                                    </a:rPr>
                                                  </m:ctrlPr>
                                                </m:sSubPr>
                                                <m:e>
                                                  <m:r>
                                                    <m:rPr>
                                                      <m:sty m:val="p"/>
                                                    </m:rPr>
                                                    <a:rPr lang="vi-VN" sz="2000" i="1">
                                                      <a:latin typeface="Cambria Math" panose="02040503050406030204" pitchFamily="18" charset="0"/>
                                                    </a:rPr>
                                                    <m:t>X</m:t>
                                                  </m:r>
                                                </m:e>
                                                <m:sub>
                                                  <m:r>
                                                    <m:rPr>
                                                      <m:sty m:val="p"/>
                                                    </m:rPr>
                                                    <a:rPr lang="vi-VN" sz="2000" i="1">
                                                      <a:latin typeface="Cambria Math" panose="02040503050406030204" pitchFamily="18" charset="0"/>
                                                    </a:rPr>
                                                    <m:t>i</m:t>
                                                  </m:r>
                                                  <m:r>
                                                    <a:rPr lang="vi-VN" sz="2000" b="0" i="1" smtClean="0">
                                                      <a:latin typeface="Cambria Math" panose="02040503050406030204" pitchFamily="18" charset="0"/>
                                                    </a:rPr>
                                                    <m:t>+</m:t>
                                                  </m:r>
                                                  <m:r>
                                                    <m:rPr>
                                                      <m:sty m:val="p"/>
                                                    </m:rPr>
                                                    <a:rPr lang="vi-VN" sz="2000" i="1">
                                                      <a:latin typeface="Cambria Math" panose="02040503050406030204" pitchFamily="18" charset="0"/>
                                                    </a:rPr>
                                                    <m:t>p</m:t>
                                                  </m:r>
                                                  <m:r>
                                                    <a:rPr lang="vi-VN" sz="2000" b="0" i="1" smtClean="0">
                                                      <a:latin typeface="Cambria Math" panose="02040503050406030204" pitchFamily="18" charset="0"/>
                                                    </a:rPr>
                                                    <m:t>,</m:t>
                                                  </m:r>
                                                  <m:r>
                                                    <m:rPr>
                                                      <m:sty m:val="p"/>
                                                    </m:rPr>
                                                    <a:rPr lang="vi-VN" sz="2000" i="1">
                                                      <a:latin typeface="Cambria Math" panose="02040503050406030204" pitchFamily="18" charset="0"/>
                                                    </a:rPr>
                                                    <m:t>j</m:t>
                                                  </m:r>
                                                  <m:r>
                                                    <a:rPr lang="vi-VN" sz="2000" b="0" i="1" smtClean="0">
                                                      <a:latin typeface="Cambria Math" panose="02040503050406030204" pitchFamily="18" charset="0"/>
                                                    </a:rPr>
                                                    <m:t>+</m:t>
                                                  </m:r>
                                                  <m:r>
                                                    <m:rPr>
                                                      <m:sty m:val="p"/>
                                                    </m:rPr>
                                                    <a:rPr lang="vi-VN" sz="2000" i="1">
                                                      <a:latin typeface="Cambria Math" panose="02040503050406030204" pitchFamily="18" charset="0"/>
                                                    </a:rPr>
                                                    <m:t>q</m:t>
                                                  </m:r>
                                                </m:sub>
                                              </m:sSub>
                                              <m:sSub>
                                                <m:sSubPr>
                                                  <m:ctrlPr>
                                                    <a:rPr lang="en-US" sz="2000" i="1" smtClean="0">
                                                      <a:latin typeface="Cambria Math" panose="02040503050406030204" pitchFamily="18" charset="0"/>
                                                    </a:rPr>
                                                  </m:ctrlPr>
                                                </m:sSubPr>
                                                <m:e>
                                                  <m:r>
                                                    <m:rPr>
                                                      <m:sty m:val="p"/>
                                                    </m:rPr>
                                                    <a:rPr lang="vi-VN" sz="2000" i="1">
                                                      <a:latin typeface="Cambria Math" panose="02040503050406030204" pitchFamily="18" charset="0"/>
                                                    </a:rPr>
                                                    <m:t>K</m:t>
                                                  </m:r>
                                                </m:e>
                                                <m:sub>
                                                  <m:r>
                                                    <m:rPr>
                                                      <m:sty m:val="p"/>
                                                    </m:rPr>
                                                    <a:rPr lang="vi-VN" sz="2000" i="1">
                                                      <a:latin typeface="Cambria Math" panose="02040503050406030204" pitchFamily="18" charset="0"/>
                                                    </a:rPr>
                                                    <m:t>p</m:t>
                                                  </m:r>
                                                  <m:r>
                                                    <a:rPr lang="vi-VN" sz="2000" b="0" i="1" smtClean="0">
                                                      <a:latin typeface="Cambria Math" panose="02040503050406030204" pitchFamily="18" charset="0"/>
                                                    </a:rPr>
                                                    <m:t>,</m:t>
                                                  </m:r>
                                                  <m:r>
                                                    <m:rPr>
                                                      <m:sty m:val="p"/>
                                                    </m:rPr>
                                                    <a:rPr lang="vi-VN" sz="2000" i="1">
                                                      <a:latin typeface="Cambria Math" panose="02040503050406030204" pitchFamily="18" charset="0"/>
                                                    </a:rPr>
                                                    <m:t>q</m:t>
                                                  </m:r>
                                                </m:sub>
                                              </m:sSub>
                                              <m:r>
                                                <a:rPr lang="vi-VN" sz="2000" b="0" i="1" smtClean="0">
                                                  <a:latin typeface="Cambria Math" panose="02040503050406030204" pitchFamily="18" charset="0"/>
                                                </a:rPr>
                                                <m:t>+</m:t>
                                              </m:r>
                                              <m:r>
                                                <m:rPr>
                                                  <m:sty m:val="p"/>
                                                </m:rPr>
                                                <a:rPr lang="vi-VN" sz="2000" i="1">
                                                  <a:latin typeface="Cambria Math" panose="02040503050406030204" pitchFamily="18" charset="0"/>
                                                </a:rPr>
                                                <m:t>b</m:t>
                                              </m:r>
                                              <m:r>
                                                <a:rPr lang="vi-VN" sz="2000" b="0" i="1" smtClean="0">
                                                  <a:latin typeface="Cambria Math" panose="02040503050406030204" pitchFamily="18" charset="0"/>
                                                </a:rPr>
                                                <m:t>  </m:t>
                                              </m:r>
                                            </m:e>
                                          </m:nary>
                                        </m:e>
                                      </m:nary>
                                      <m:r>
                                        <a:rPr lang="vi-VN" sz="2000" b="0" i="1" smtClean="0">
                                          <a:latin typeface="Cambria Math" panose="02040503050406030204" pitchFamily="18" charset="0"/>
                                        </a:rPr>
                                        <m:t>)</m:t>
                                      </m:r>
                                    </m:sub>
                                  </m:sSub>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Kpq</m:t>
                                      </m:r>
                                    </m:sub>
                                  </m:sSub>
                                </m:den>
                              </m:f>
                            </m:e>
                          </m:nary>
                        </m:e>
                      </m:nary>
                    </m:oMath>
                  </m:oMathPara>
                </a14:m>
                <a:endParaRPr lang="en-US" sz="2000"/>
              </a:p>
            </p:txBody>
          </p:sp>
        </mc:Choice>
        <mc:Fallback xmlns="">
          <p:sp>
            <p:nvSpPr>
              <p:cNvPr id="8" name="TextBox 7">
                <a:extLst>
                  <a:ext uri="{FF2B5EF4-FFF2-40B4-BE49-F238E27FC236}">
                    <a16:creationId xmlns:a16="http://schemas.microsoft.com/office/drawing/2014/main" id="{678F5B45-72FF-4A62-1AC5-E1A98307653C}"/>
                  </a:ext>
                </a:extLst>
              </p:cNvPr>
              <p:cNvSpPr txBox="1">
                <a:spLocks noRot="1" noChangeAspect="1" noMove="1" noResize="1" noEditPoints="1" noAdjustHandles="1" noChangeArrowheads="1" noChangeShapeType="1" noTextEdit="1"/>
              </p:cNvSpPr>
              <p:nvPr/>
            </p:nvSpPr>
            <p:spPr>
              <a:xfrm>
                <a:off x="6996089" y="3216050"/>
                <a:ext cx="3930686" cy="91666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F2D78-7624-0FC7-93C0-C409B8E8A3A6}"/>
                  </a:ext>
                </a:extLst>
              </p:cNvPr>
              <p:cNvSpPr txBox="1"/>
              <p:nvPr/>
            </p:nvSpPr>
            <p:spPr>
              <a:xfrm>
                <a:off x="6371855" y="4110664"/>
                <a:ext cx="3752681" cy="877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000" i="1" dirty="0" smtClean="0">
                          <a:latin typeface="Cambria Math" panose="02040503050406030204" pitchFamily="18" charset="0"/>
                          <a:ea typeface="Cambria Math" panose="02040503050406030204" pitchFamily="18" charset="0"/>
                        </a:rPr>
                        <m:t>=</m:t>
                      </m:r>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i</m:t>
                          </m:r>
                        </m:sub>
                        <m:sup/>
                        <m:e>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j</m:t>
                              </m:r>
                            </m:sub>
                            <m:sup/>
                            <m:e>
                              <m:f>
                                <m:fPr>
                                  <m:ctrlPr>
                                    <a:rPr lang="en-US" sz="2000" i="1" dirty="0" smtClean="0">
                                      <a:solidFill>
                                        <a:schemeClr val="tx1"/>
                                      </a:solidFill>
                                      <a:latin typeface="Cambria Math" panose="02040503050406030204" pitchFamily="18" charset="0"/>
                                    </a:rPr>
                                  </m:ctrlPr>
                                </m:fPr>
                                <m:num>
                                  <m:r>
                                    <a:rPr lang="en-US" sz="200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𝐿</m:t>
                                  </m:r>
                                </m:num>
                                <m:den>
                                  <m:sSub>
                                    <m:sSubPr>
                                      <m:ctrlPr>
                                        <a:rPr lang="en-US" sz="2000" i="1" dirty="0">
                                          <a:solidFill>
                                            <a:schemeClr val="tx1"/>
                                          </a:solidFill>
                                          <a:latin typeface="Cambria Math" panose="02040503050406030204" pitchFamily="18" charset="0"/>
                                        </a:rPr>
                                      </m:ctrlPr>
                                    </m:sSubPr>
                                    <m:e>
                                      <m:r>
                                        <a:rPr lang="en-US" sz="2000" i="0" dirty="0">
                                          <a:solidFill>
                                            <a:schemeClr val="tx1"/>
                                          </a:solidFill>
                                          <a:latin typeface="Cambria Math" panose="02040503050406030204" pitchFamily="18" charset="0"/>
                                        </a:rPr>
                                        <m:t>𝜕</m:t>
                                      </m:r>
                                    </m:e>
                                    <m:sub>
                                      <m:r>
                                        <m:rPr>
                                          <m:sty m:val="p"/>
                                        </m:rPr>
                                        <a:rPr lang="vi-VN" sz="2000" i="1" dirty="0">
                                          <a:solidFill>
                                            <a:schemeClr val="tx1"/>
                                          </a:solidFill>
                                          <a:latin typeface="Cambria Math" panose="02040503050406030204" pitchFamily="18" charset="0"/>
                                        </a:rPr>
                                        <m:t>Zij</m:t>
                                      </m:r>
                                    </m:sub>
                                  </m:sSub>
                                </m:den>
                              </m:f>
                              <m:sSub>
                                <m:sSubPr>
                                  <m:ctrlPr>
                                    <a:rPr lang="en-US" sz="2000" i="1" dirty="0" smtClean="0">
                                      <a:solidFill>
                                        <a:schemeClr val="tx1"/>
                                      </a:solidFill>
                                      <a:latin typeface="Cambria Math" panose="02040503050406030204" pitchFamily="18" charset="0"/>
                                      <a:ea typeface="Cambria Math" panose="02040503050406030204" pitchFamily="18" charset="0"/>
                                    </a:rPr>
                                  </m:ctrlPr>
                                </m:sSubPr>
                                <m:e>
                                  <m:r>
                                    <m:rPr>
                                      <m:sty m:val="p"/>
                                    </m:rPr>
                                    <a:rPr lang="vi-VN" sz="2000" i="1" dirty="0">
                                      <a:solidFill>
                                        <a:schemeClr val="tx1"/>
                                      </a:solidFill>
                                      <a:latin typeface="Cambria Math" panose="02040503050406030204" pitchFamily="18" charset="0"/>
                                      <a:ea typeface="Cambria Math" panose="02040503050406030204" pitchFamily="18" charset="0"/>
                                    </a:rPr>
                                    <m:t>X</m:t>
                                  </m:r>
                                </m:e>
                                <m:sub>
                                  <m:r>
                                    <m:rPr>
                                      <m:sty m:val="p"/>
                                    </m:rPr>
                                    <a:rPr lang="vi-VN" sz="2000" i="1" dirty="0">
                                      <a:solidFill>
                                        <a:schemeClr val="tx1"/>
                                      </a:solidFill>
                                      <a:latin typeface="Cambria Math" panose="02040503050406030204" pitchFamily="18" charset="0"/>
                                      <a:ea typeface="Cambria Math" panose="02040503050406030204" pitchFamily="18" charset="0"/>
                                    </a:rPr>
                                    <m:t>i</m:t>
                                  </m:r>
                                  <m:r>
                                    <a:rPr lang="vi-VN" sz="2000" b="0" i="1" dirty="0" smtClean="0">
                                      <a:solidFill>
                                        <a:schemeClr val="tx1"/>
                                      </a:solidFill>
                                      <a:latin typeface="Cambria Math" panose="02040503050406030204" pitchFamily="18" charset="0"/>
                                      <a:ea typeface="Cambria Math" panose="02040503050406030204" pitchFamily="18" charset="0"/>
                                    </a:rPr>
                                    <m:t>+</m:t>
                                  </m:r>
                                  <m:r>
                                    <m:rPr>
                                      <m:sty m:val="p"/>
                                    </m:rPr>
                                    <a:rPr lang="vi-VN" sz="2000" i="1" dirty="0">
                                      <a:solidFill>
                                        <a:schemeClr val="tx1"/>
                                      </a:solidFill>
                                      <a:latin typeface="Cambria Math" panose="02040503050406030204" pitchFamily="18" charset="0"/>
                                      <a:ea typeface="Cambria Math" panose="02040503050406030204" pitchFamily="18" charset="0"/>
                                    </a:rPr>
                                    <m:t>p</m:t>
                                  </m:r>
                                  <m:r>
                                    <a:rPr lang="vi-VN" sz="2000" b="0" i="1" dirty="0" smtClean="0">
                                      <a:solidFill>
                                        <a:schemeClr val="tx1"/>
                                      </a:solidFill>
                                      <a:latin typeface="Cambria Math" panose="02040503050406030204" pitchFamily="18" charset="0"/>
                                      <a:ea typeface="Cambria Math" panose="02040503050406030204" pitchFamily="18" charset="0"/>
                                    </a:rPr>
                                    <m:t> </m:t>
                                  </m:r>
                                  <m:r>
                                    <m:rPr>
                                      <m:sty m:val="p"/>
                                    </m:rPr>
                                    <a:rPr lang="vi-VN" sz="2000" i="1" dirty="0">
                                      <a:solidFill>
                                        <a:schemeClr val="tx1"/>
                                      </a:solidFill>
                                      <a:latin typeface="Cambria Math" panose="02040503050406030204" pitchFamily="18" charset="0"/>
                                      <a:ea typeface="Cambria Math" panose="02040503050406030204" pitchFamily="18" charset="0"/>
                                    </a:rPr>
                                    <m:t>j</m:t>
                                  </m:r>
                                  <m:r>
                                    <a:rPr lang="vi-VN" sz="2000" b="0" i="1" dirty="0" smtClean="0">
                                      <a:solidFill>
                                        <a:schemeClr val="tx1"/>
                                      </a:solidFill>
                                      <a:latin typeface="Cambria Math" panose="02040503050406030204" pitchFamily="18" charset="0"/>
                                      <a:ea typeface="Cambria Math" panose="02040503050406030204" pitchFamily="18" charset="0"/>
                                    </a:rPr>
                                    <m:t>+</m:t>
                                  </m:r>
                                  <m:r>
                                    <m:rPr>
                                      <m:sty m:val="p"/>
                                    </m:rPr>
                                    <a:rPr lang="vi-VN" sz="2000" i="1" dirty="0">
                                      <a:solidFill>
                                        <a:schemeClr val="tx1"/>
                                      </a:solidFill>
                                      <a:latin typeface="Cambria Math" panose="02040503050406030204" pitchFamily="18" charset="0"/>
                                      <a:ea typeface="Cambria Math" panose="02040503050406030204" pitchFamily="18" charset="0"/>
                                    </a:rPr>
                                    <m:t>q</m:t>
                                  </m:r>
                                </m:sub>
                              </m:sSub>
                            </m:e>
                          </m:nary>
                        </m:e>
                      </m:nary>
                    </m:oMath>
                  </m:oMathPara>
                </a14:m>
                <a:endParaRPr lang="en-US" sz="2000"/>
              </a:p>
            </p:txBody>
          </p:sp>
        </mc:Choice>
        <mc:Fallback xmlns="">
          <p:sp>
            <p:nvSpPr>
              <p:cNvPr id="9" name="TextBox 8">
                <a:extLst>
                  <a:ext uri="{FF2B5EF4-FFF2-40B4-BE49-F238E27FC236}">
                    <a16:creationId xmlns:a16="http://schemas.microsoft.com/office/drawing/2014/main" id="{817F2D78-7624-0FC7-93C0-C409B8E8A3A6}"/>
                  </a:ext>
                </a:extLst>
              </p:cNvPr>
              <p:cNvSpPr txBox="1">
                <a:spLocks noRot="1" noChangeAspect="1" noMove="1" noResize="1" noEditPoints="1" noAdjustHandles="1" noChangeArrowheads="1" noChangeShapeType="1" noTextEdit="1"/>
              </p:cNvSpPr>
              <p:nvPr/>
            </p:nvSpPr>
            <p:spPr>
              <a:xfrm>
                <a:off x="6371855" y="4110664"/>
                <a:ext cx="3752681" cy="8778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8CF99B-AC1A-169A-6E97-EEFBF07183CE}"/>
                  </a:ext>
                </a:extLst>
              </p:cNvPr>
              <p:cNvSpPr txBox="1"/>
              <p:nvPr/>
            </p:nvSpPr>
            <p:spPr>
              <a:xfrm>
                <a:off x="6921545" y="2412383"/>
                <a:ext cx="2411275" cy="8905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000" i="1" dirty="0" smtClean="0">
                          <a:latin typeface="Cambria Math" panose="02040503050406030204" pitchFamily="18" charset="0"/>
                          <a:ea typeface="Cambria Math" panose="02040503050406030204" pitchFamily="18" charset="0"/>
                        </a:rPr>
                        <m:t>=</m:t>
                      </m:r>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i</m:t>
                          </m:r>
                        </m:sub>
                        <m:sup/>
                        <m:e>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j</m:t>
                              </m:r>
                            </m:sub>
                            <m:sup/>
                            <m:e>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Zij</m:t>
                                      </m:r>
                                    </m:sub>
                                  </m:sSub>
                                </m:den>
                              </m:f>
                              <m:f>
                                <m:fPr>
                                  <m:ctrlPr>
                                    <a:rPr lang="en-US" sz="2000" i="1" dirty="0" smtClean="0">
                                      <a:solidFill>
                                        <a:srgbClr val="836967"/>
                                      </a:solidFill>
                                      <a:latin typeface="Cambria Math" panose="02040503050406030204" pitchFamily="18" charset="0"/>
                                    </a:rPr>
                                  </m:ctrlPr>
                                </m:fPr>
                                <m:num>
                                  <m:sSub>
                                    <m:sSubPr>
                                      <m:ctrlPr>
                                        <a:rPr lang="en-US" sz="2000" i="1" dirty="0" smtClean="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Zij</m:t>
                                      </m:r>
                                    </m:sub>
                                  </m:sSub>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Kmn</m:t>
                                      </m:r>
                                    </m:sub>
                                  </m:sSub>
                                </m:den>
                              </m:f>
                            </m:e>
                          </m:nary>
                        </m:e>
                      </m:nary>
                    </m:oMath>
                  </m:oMathPara>
                </a14:m>
                <a:endParaRPr lang="en-US" sz="2000"/>
              </a:p>
            </p:txBody>
          </p:sp>
        </mc:Choice>
        <mc:Fallback xmlns="">
          <p:sp>
            <p:nvSpPr>
              <p:cNvPr id="10" name="TextBox 9">
                <a:extLst>
                  <a:ext uri="{FF2B5EF4-FFF2-40B4-BE49-F238E27FC236}">
                    <a16:creationId xmlns:a16="http://schemas.microsoft.com/office/drawing/2014/main" id="{118CF99B-AC1A-169A-6E97-EEFBF07183CE}"/>
                  </a:ext>
                </a:extLst>
              </p:cNvPr>
              <p:cNvSpPr txBox="1">
                <a:spLocks noRot="1" noChangeAspect="1" noMove="1" noResize="1" noEditPoints="1" noAdjustHandles="1" noChangeArrowheads="1" noChangeShapeType="1" noTextEdit="1"/>
              </p:cNvSpPr>
              <p:nvPr/>
            </p:nvSpPr>
            <p:spPr>
              <a:xfrm>
                <a:off x="6921545" y="2412383"/>
                <a:ext cx="2411275" cy="890565"/>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6E8858B-2997-AE58-2A45-5F04BA462F74}"/>
              </a:ext>
            </a:extLst>
          </p:cNvPr>
          <p:cNvSpPr txBox="1"/>
          <p:nvPr/>
        </p:nvSpPr>
        <p:spPr>
          <a:xfrm>
            <a:off x="590549" y="482084"/>
            <a:ext cx="5095876" cy="584775"/>
          </a:xfrm>
          <a:prstGeom prst="rect">
            <a:avLst/>
          </a:prstGeom>
          <a:noFill/>
        </p:spPr>
        <p:txBody>
          <a:bodyPr wrap="square">
            <a:spAutoFit/>
          </a:bodyPr>
          <a:lstStyle/>
          <a:p>
            <a:r>
              <a:rPr lang="vi-VN" sz="3200">
                <a:latin typeface="Oswald Medium" panose="00000600000000000000" pitchFamily="2" charset="0"/>
              </a:rPr>
              <a:t>Backward in Convolution Layer </a:t>
            </a:r>
            <a:endParaRPr lang="en-US" sz="3200">
              <a:latin typeface="Oswald Medium" panose="00000600000000000000" pitchFamily="2" charset="0"/>
            </a:endParaRPr>
          </a:p>
        </p:txBody>
      </p:sp>
      <p:cxnSp>
        <p:nvCxnSpPr>
          <p:cNvPr id="14" name="Straight Connector 13">
            <a:extLst>
              <a:ext uri="{FF2B5EF4-FFF2-40B4-BE49-F238E27FC236}">
                <a16:creationId xmlns:a16="http://schemas.microsoft.com/office/drawing/2014/main" id="{F98EA331-2F7A-B233-D8A0-B6A3FC4802CC}"/>
              </a:ext>
            </a:extLst>
          </p:cNvPr>
          <p:cNvCxnSpPr/>
          <p:nvPr/>
        </p:nvCxnSpPr>
        <p:spPr>
          <a:xfrm>
            <a:off x="6877187" y="1687797"/>
            <a:ext cx="0" cy="3760503"/>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BCD89271-AB4F-B27B-A8A3-7069DB5E78FF}"/>
              </a:ext>
            </a:extLst>
          </p:cNvPr>
          <p:cNvSpPr txBox="1"/>
          <p:nvPr/>
        </p:nvSpPr>
        <p:spPr>
          <a:xfrm>
            <a:off x="442452" y="6190882"/>
            <a:ext cx="501446" cy="369332"/>
          </a:xfrm>
          <a:prstGeom prst="rect">
            <a:avLst/>
          </a:prstGeom>
          <a:noFill/>
        </p:spPr>
        <p:txBody>
          <a:bodyPr wrap="square" rtlCol="0">
            <a:spAutoFit/>
          </a:bodyPr>
          <a:lstStyle/>
          <a:p>
            <a:r>
              <a:rPr lang="en-US">
                <a:latin typeface="number"/>
              </a:rPr>
              <a:t>16</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7A5F7298-AEAB-B7E1-8893-7CF76B7BFC87}"/>
                  </a:ext>
                </a:extLst>
              </p:cNvPr>
              <p:cNvSpPr txBox="1"/>
              <p:nvPr/>
            </p:nvSpPr>
            <p:spPr>
              <a:xfrm>
                <a:off x="7428573" y="5248101"/>
                <a:ext cx="2540183"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 </m:t>
                      </m:r>
                      <m:f>
                        <m:fPr>
                          <m:ctrlPr>
                            <a:rPr lang="vi-VN" sz="2000" b="0" i="1" smtClean="0">
                              <a:latin typeface="Cambria Math" panose="02040503050406030204" pitchFamily="18" charset="0"/>
                              <a:ea typeface="Cambria Math" panose="02040503050406030204" pitchFamily="18" charset="0"/>
                            </a:rPr>
                          </m:ctrlPr>
                        </m:fPr>
                        <m:num>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𝐿</m:t>
                          </m:r>
                        </m:num>
                        <m:den>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𝐾</m:t>
                          </m:r>
                        </m:den>
                      </m:f>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𝑐𝑜𝑛𝑣</m:t>
                      </m:r>
                      <m:d>
                        <m:dPr>
                          <m:ctrlPr>
                            <a:rPr lang="vi-VN" sz="2000" b="0" i="1" smtClean="0">
                              <a:latin typeface="Cambria Math" panose="02040503050406030204" pitchFamily="18" charset="0"/>
                              <a:ea typeface="Cambria Math" panose="02040503050406030204" pitchFamily="18" charset="0"/>
                            </a:rPr>
                          </m:ctrlPr>
                        </m:dPr>
                        <m:e>
                          <m:r>
                            <a:rPr lang="vi-VN" sz="2000" b="0" i="1" smtClean="0">
                              <a:latin typeface="Cambria Math" panose="02040503050406030204" pitchFamily="18" charset="0"/>
                              <a:ea typeface="Cambria Math" panose="02040503050406030204" pitchFamily="18" charset="0"/>
                            </a:rPr>
                            <m:t>𝑋</m:t>
                          </m:r>
                          <m:r>
                            <a:rPr lang="vi-VN" sz="2000" b="0" i="1" smtClean="0">
                              <a:latin typeface="Cambria Math" panose="02040503050406030204" pitchFamily="18" charset="0"/>
                              <a:ea typeface="Cambria Math" panose="02040503050406030204" pitchFamily="18" charset="0"/>
                            </a:rPr>
                            <m:t>,</m:t>
                          </m:r>
                          <m:f>
                            <m:fPr>
                              <m:ctrlPr>
                                <a:rPr lang="vi-VN" sz="2000" b="0" i="1" smtClean="0">
                                  <a:latin typeface="Cambria Math" panose="02040503050406030204" pitchFamily="18" charset="0"/>
                                  <a:ea typeface="Cambria Math" panose="02040503050406030204" pitchFamily="18" charset="0"/>
                                </a:rPr>
                              </m:ctrlPr>
                            </m:fPr>
                            <m:num>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𝐿</m:t>
                              </m:r>
                            </m:num>
                            <m:den>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𝑍</m:t>
                              </m:r>
                            </m:den>
                          </m:f>
                        </m:e>
                      </m:d>
                    </m:oMath>
                  </m:oMathPara>
                </a14:m>
                <a:endParaRPr lang="vi-VN" sz="2000"/>
              </a:p>
            </p:txBody>
          </p:sp>
        </mc:Choice>
        <mc:Fallback xmlns="">
          <p:sp>
            <p:nvSpPr>
              <p:cNvPr id="16" name="Hộp Văn bản 15">
                <a:extLst>
                  <a:ext uri="{FF2B5EF4-FFF2-40B4-BE49-F238E27FC236}">
                    <a16:creationId xmlns:a16="http://schemas.microsoft.com/office/drawing/2014/main" id="{7A5F7298-AEAB-B7E1-8893-7CF76B7BFC87}"/>
                  </a:ext>
                </a:extLst>
              </p:cNvPr>
              <p:cNvSpPr txBox="1">
                <a:spLocks noRot="1" noChangeAspect="1" noMove="1" noResize="1" noEditPoints="1" noAdjustHandles="1" noChangeArrowheads="1" noChangeShapeType="1" noTextEdit="1"/>
              </p:cNvSpPr>
              <p:nvPr/>
            </p:nvSpPr>
            <p:spPr>
              <a:xfrm>
                <a:off x="7428573" y="5248101"/>
                <a:ext cx="2540183" cy="691536"/>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82611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2CB41-98C1-7554-EAC6-649E06EBE06C}"/>
              </a:ext>
            </a:extLst>
          </p:cNvPr>
          <p:cNvSpPr txBox="1"/>
          <p:nvPr/>
        </p:nvSpPr>
        <p:spPr>
          <a:xfrm>
            <a:off x="590549" y="482084"/>
            <a:ext cx="5095876" cy="584775"/>
          </a:xfrm>
          <a:prstGeom prst="rect">
            <a:avLst/>
          </a:prstGeom>
          <a:noFill/>
        </p:spPr>
        <p:txBody>
          <a:bodyPr wrap="square">
            <a:spAutoFit/>
          </a:bodyPr>
          <a:lstStyle/>
          <a:p>
            <a:r>
              <a:rPr lang="vi-VN" sz="3200">
                <a:latin typeface="Oswald Medium" panose="00000600000000000000" pitchFamily="2" charset="0"/>
              </a:rPr>
              <a:t>Backward in Convolution Layer </a:t>
            </a:r>
            <a:endParaRPr lang="en-US" sz="3200">
              <a:latin typeface="Oswald Medium" panose="00000600000000000000"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1648426-D3C5-7B1F-56DB-5405BE21C764}"/>
                  </a:ext>
                </a:extLst>
              </p:cNvPr>
              <p:cNvSpPr txBox="1"/>
              <p:nvPr/>
            </p:nvSpPr>
            <p:spPr>
              <a:xfrm>
                <a:off x="590549" y="1314994"/>
                <a:ext cx="4486276" cy="581441"/>
              </a:xfrm>
              <a:prstGeom prst="rect">
                <a:avLst/>
              </a:prstGeom>
              <a:noFill/>
            </p:spPr>
            <p:txBody>
              <a:bodyPr wrap="square" rtlCol="0">
                <a:spAutoFit/>
              </a:bodyPr>
              <a:lstStyle/>
              <a:p>
                <a14:m>
                  <m:oMath xmlns:m="http://schemas.openxmlformats.org/officeDocument/2006/math">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B</m:t>
                            </m:r>
                          </m:sub>
                        </m:sSub>
                      </m:den>
                    </m:f>
                    <m:r>
                      <a:rPr lang="vi-VN" sz="2000" i="1"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m:t>
                            </m:r>
                          </m:sub>
                        </m:sSub>
                      </m:den>
                    </m:f>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m:rPr>
                            <m:sty m:val="p"/>
                          </m:rPr>
                          <a:rPr lang="vi-VN" sz="2000" i="1" dirty="0">
                            <a:latin typeface="Cambria Math" panose="02040503050406030204" pitchFamily="18" charset="0"/>
                          </a:rPr>
                          <m:t>Z</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B</m:t>
                            </m:r>
                          </m:sub>
                        </m:sSub>
                      </m:den>
                    </m:f>
                  </m:oMath>
                </a14:m>
                <a:r>
                  <a:rPr lang="vi-VN" sz="2000">
                    <a:latin typeface="Quire Sans" panose="020B0502040400020003" pitchFamily="34" charset="0"/>
                    <a:cs typeface="Quire Sans" panose="020B0502040400020003" pitchFamily="34" charset="0"/>
                  </a:rPr>
                  <a:t>   for each node of Bias Matrix  </a:t>
                </a:r>
                <a:endParaRPr lang="en-US" sz="2000">
                  <a:latin typeface="Quire Sans" panose="020B0502040400020003" pitchFamily="34" charset="0"/>
                  <a:cs typeface="Quire Sans" panose="020B0502040400020003" pitchFamily="34" charset="0"/>
                </a:endParaRPr>
              </a:p>
            </p:txBody>
          </p:sp>
        </mc:Choice>
        <mc:Fallback xmlns="">
          <p:sp>
            <p:nvSpPr>
              <p:cNvPr id="3" name="TextBox 2">
                <a:extLst>
                  <a:ext uri="{FF2B5EF4-FFF2-40B4-BE49-F238E27FC236}">
                    <a16:creationId xmlns:a16="http://schemas.microsoft.com/office/drawing/2014/main" id="{C1648426-D3C5-7B1F-56DB-5405BE21C764}"/>
                  </a:ext>
                </a:extLst>
              </p:cNvPr>
              <p:cNvSpPr txBox="1">
                <a:spLocks noRot="1" noChangeAspect="1" noMove="1" noResize="1" noEditPoints="1" noAdjustHandles="1" noChangeArrowheads="1" noChangeShapeType="1" noTextEdit="1"/>
              </p:cNvSpPr>
              <p:nvPr/>
            </p:nvSpPr>
            <p:spPr>
              <a:xfrm>
                <a:off x="590549" y="1314994"/>
                <a:ext cx="4486276" cy="581441"/>
              </a:xfrm>
              <a:prstGeom prst="rect">
                <a:avLst/>
              </a:prstGeom>
              <a:blipFill>
                <a:blip r:embed="rId2"/>
                <a:stretch>
                  <a:fillRect r="-543"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C882B8-2B36-2768-E38E-4CDD0DE91B0F}"/>
                  </a:ext>
                </a:extLst>
              </p:cNvPr>
              <p:cNvSpPr txBox="1"/>
              <p:nvPr/>
            </p:nvSpPr>
            <p:spPr>
              <a:xfrm>
                <a:off x="590549" y="2926543"/>
                <a:ext cx="8387367" cy="668003"/>
              </a:xfrm>
              <a:prstGeom prst="rect">
                <a:avLst/>
              </a:prstGeom>
              <a:noFill/>
            </p:spPr>
            <p:txBody>
              <a:bodyPr wrap="square">
                <a:spAutoFit/>
              </a:bodyPr>
              <a:lstStyle/>
              <a:p>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B</m:t>
                            </m:r>
                            <m:r>
                              <a:rPr lang="vi-VN" sz="2300" i="1" dirty="0">
                                <a:latin typeface="Cambria Math" panose="02040503050406030204" pitchFamily="18" charset="0"/>
                                <a:ea typeface="Cambria Math" panose="02040503050406030204" pitchFamily="18" charset="0"/>
                              </a:rPr>
                              <m:t>11</m:t>
                            </m:r>
                          </m:sub>
                        </m:sSub>
                      </m:den>
                    </m:f>
                    <m:r>
                      <a:rPr lang="vi-VN" sz="2300" i="0" dirty="0" smtClean="0">
                        <a:latin typeface="Cambria Math" panose="02040503050406030204" pitchFamily="18" charset="0"/>
                        <a:ea typeface="Cambria Math" panose="02040503050406030204" pitchFamily="18" charset="0"/>
                      </a:rPr>
                      <m:t>=</m:t>
                    </m:r>
                  </m:oMath>
                </a14:m>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0" dirty="0">
                                <a:latin typeface="Cambria Math" panose="02040503050406030204" pitchFamily="18" charset="0"/>
                                <a:ea typeface="Cambria Math" panose="02040503050406030204" pitchFamily="18" charset="0"/>
                              </a:rPr>
                              <m:t>Z</m:t>
                            </m:r>
                            <m:r>
                              <a:rPr lang="vi-VN" sz="2300" i="0" dirty="0">
                                <a:latin typeface="Cambria Math" panose="02040503050406030204" pitchFamily="18" charset="0"/>
                                <a:ea typeface="Cambria Math" panose="02040503050406030204" pitchFamily="18" charset="0"/>
                              </a:rPr>
                              <m:t>11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B</m:t>
                            </m:r>
                            <m:r>
                              <a:rPr lang="vi-VN" sz="2300" i="0" dirty="0" smtClean="0">
                                <a:latin typeface="Cambria Math" panose="02040503050406030204" pitchFamily="18" charset="0"/>
                                <a:ea typeface="Cambria Math" panose="02040503050406030204" pitchFamily="18" charset="0"/>
                              </a:rPr>
                              <m:t>11</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1</m:t>
                            </m:r>
                            <m:r>
                              <a:rPr lang="vi-VN" sz="2300" i="1" dirty="0">
                                <a:latin typeface="Cambria Math" panose="02040503050406030204" pitchFamily="18" charset="0"/>
                                <a:ea typeface="Cambria Math" panose="02040503050406030204" pitchFamily="18" charset="0"/>
                              </a:rPr>
                              <m:t>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B</m:t>
                            </m:r>
                            <m:r>
                              <a:rPr lang="vi-VN" sz="2300" i="1" dirty="0">
                                <a:latin typeface="Cambria Math" panose="02040503050406030204" pitchFamily="18" charset="0"/>
                                <a:ea typeface="Cambria Math" panose="02040503050406030204" pitchFamily="18" charset="0"/>
                              </a:rPr>
                              <m:t>11</m:t>
                            </m:r>
                          </m:sub>
                        </m:sSub>
                      </m:den>
                    </m:f>
                    <m:r>
                      <a:rPr lang="vi-VN" sz="2300" b="0" i="0" dirty="0" smtClean="0">
                        <a:latin typeface="Cambria Math" panose="02040503050406030204" pitchFamily="18" charset="0"/>
                        <a:ea typeface="Cambria Math" panose="02040503050406030204" pitchFamily="18" charset="0"/>
                      </a:rPr>
                      <m:t>+</m:t>
                    </m:r>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21</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B</m:t>
                            </m:r>
                            <m:r>
                              <a:rPr lang="vi-VN" sz="2300" i="1" dirty="0">
                                <a:latin typeface="Cambria Math" panose="02040503050406030204" pitchFamily="18" charset="0"/>
                                <a:ea typeface="Cambria Math" panose="02040503050406030204" pitchFamily="18" charset="0"/>
                              </a:rPr>
                              <m:t>11</m:t>
                            </m:r>
                          </m:sub>
                        </m:sSub>
                      </m:den>
                    </m:f>
                  </m:oMath>
                </a14:m>
                <a:r>
                  <a:rPr lang="vi-VN" sz="2300">
                    <a:latin typeface="Cambria Math" panose="02040503050406030204" pitchFamily="18" charset="0"/>
                    <a:ea typeface="Cambria Math" panose="02040503050406030204" pitchFamily="18" charset="0"/>
                  </a:rPr>
                  <a:t> +</a:t>
                </a:r>
                <a:r>
                  <a:rPr lang="en-US" sz="23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300" i="1" dirty="0" smtClean="0">
                            <a:solidFill>
                              <a:srgbClr val="836967"/>
                            </a:solidFill>
                            <a:latin typeface="Cambria Math" panose="02040503050406030204" pitchFamily="18" charset="0"/>
                            <a:ea typeface="Cambria Math" panose="02040503050406030204" pitchFamily="18" charset="0"/>
                          </a:rPr>
                        </m:ctrlPr>
                      </m:fPr>
                      <m:num>
                        <m:r>
                          <a:rPr lang="en-US" sz="2300" i="0" dirty="0">
                            <a:latin typeface="Cambria Math" panose="02040503050406030204" pitchFamily="18" charset="0"/>
                            <a:ea typeface="Cambria Math" panose="02040503050406030204" pitchFamily="18" charset="0"/>
                          </a:rPr>
                          <m:t>𝜕</m:t>
                        </m:r>
                        <m:r>
                          <m:rPr>
                            <m:sty m:val="p"/>
                          </m:rPr>
                          <a:rPr lang="en-US" sz="2300" i="0" dirty="0">
                            <a:latin typeface="Cambria Math" panose="02040503050406030204" pitchFamily="18" charset="0"/>
                            <a:ea typeface="Cambria Math" panose="02040503050406030204" pitchFamily="18" charset="0"/>
                          </a:rPr>
                          <m:t>L</m:t>
                        </m:r>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den>
                    </m:f>
                    <m:f>
                      <m:fPr>
                        <m:ctrlPr>
                          <a:rPr lang="en-US" sz="2300" i="1" dirty="0" smtClean="0">
                            <a:solidFill>
                              <a:srgbClr val="836967"/>
                            </a:solidFill>
                            <a:latin typeface="Cambria Math" panose="02040503050406030204" pitchFamily="18" charset="0"/>
                            <a:ea typeface="Cambria Math" panose="02040503050406030204" pitchFamily="18" charset="0"/>
                          </a:rPr>
                        </m:ctrlPr>
                      </m:fPr>
                      <m:num>
                        <m:sSub>
                          <m:sSubPr>
                            <m:ctrlPr>
                              <a:rPr lang="en-US" sz="2300" i="1" dirty="0" smtClean="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Z</m:t>
                            </m:r>
                            <m:r>
                              <a:rPr lang="en-US" sz="2300" b="0" i="1" dirty="0" smtClean="0">
                                <a:latin typeface="Cambria Math" panose="02040503050406030204" pitchFamily="18" charset="0"/>
                                <a:ea typeface="Cambria Math" panose="02040503050406030204" pitchFamily="18" charset="0"/>
                              </a:rPr>
                              <m:t>22</m:t>
                            </m:r>
                          </m:sub>
                        </m:sSub>
                      </m:num>
                      <m:den>
                        <m:sSub>
                          <m:sSubPr>
                            <m:ctrlPr>
                              <a:rPr lang="en-US" sz="2300" i="1" dirty="0">
                                <a:solidFill>
                                  <a:srgbClr val="836967"/>
                                </a:solidFill>
                                <a:latin typeface="Cambria Math" panose="02040503050406030204" pitchFamily="18" charset="0"/>
                                <a:ea typeface="Cambria Math" panose="02040503050406030204" pitchFamily="18" charset="0"/>
                              </a:rPr>
                            </m:ctrlPr>
                          </m:sSubPr>
                          <m:e>
                            <m:r>
                              <a:rPr lang="en-US" sz="2300" i="0" dirty="0">
                                <a:latin typeface="Cambria Math" panose="02040503050406030204" pitchFamily="18" charset="0"/>
                                <a:ea typeface="Cambria Math" panose="02040503050406030204" pitchFamily="18" charset="0"/>
                              </a:rPr>
                              <m:t>𝜕</m:t>
                            </m:r>
                          </m:e>
                          <m:sub>
                            <m:r>
                              <m:rPr>
                                <m:sty m:val="p"/>
                              </m:rPr>
                              <a:rPr lang="vi-VN" sz="2300" i="1" dirty="0">
                                <a:latin typeface="Cambria Math" panose="02040503050406030204" pitchFamily="18" charset="0"/>
                                <a:ea typeface="Cambria Math" panose="02040503050406030204" pitchFamily="18" charset="0"/>
                              </a:rPr>
                              <m:t>B</m:t>
                            </m:r>
                            <m:r>
                              <a:rPr lang="vi-VN" sz="2300" i="1" dirty="0">
                                <a:latin typeface="Cambria Math" panose="02040503050406030204" pitchFamily="18" charset="0"/>
                                <a:ea typeface="Cambria Math" panose="02040503050406030204" pitchFamily="18" charset="0"/>
                              </a:rPr>
                              <m:t>11</m:t>
                            </m:r>
                          </m:sub>
                        </m:sSub>
                      </m:den>
                    </m:f>
                  </m:oMath>
                </a14:m>
                <a:endParaRPr lang="en-US" sz="230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94C882B8-2B36-2768-E38E-4CDD0DE91B0F}"/>
                  </a:ext>
                </a:extLst>
              </p:cNvPr>
              <p:cNvSpPr txBox="1">
                <a:spLocks noRot="1" noChangeAspect="1" noMove="1" noResize="1" noEditPoints="1" noAdjustHandles="1" noChangeArrowheads="1" noChangeShapeType="1" noTextEdit="1"/>
              </p:cNvSpPr>
              <p:nvPr/>
            </p:nvSpPr>
            <p:spPr>
              <a:xfrm>
                <a:off x="590549" y="2926543"/>
                <a:ext cx="8387367" cy="66800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098BE4-EE27-888B-72DD-30D9DAF63091}"/>
                  </a:ext>
                </a:extLst>
              </p:cNvPr>
              <p:cNvSpPr txBox="1"/>
              <p:nvPr/>
            </p:nvSpPr>
            <p:spPr>
              <a:xfrm>
                <a:off x="6913839" y="1681522"/>
                <a:ext cx="1903357"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a:rPr lang="en-US" i="1" dirty="0">
                              <a:latin typeface="Cambria Math" panose="02040503050406030204" pitchFamily="18" charset="0"/>
                            </a:rPr>
                            <m:t>𝐿</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e>
                            <m:sub>
                              <m:r>
                                <m:rPr>
                                  <m:sty m:val="p"/>
                                </m:rPr>
                                <a:rPr lang="vi-VN" i="1" dirty="0">
                                  <a:latin typeface="Cambria Math" panose="02040503050406030204" pitchFamily="18" charset="0"/>
                                </a:rPr>
                                <m:t>Bmn</m:t>
                              </m:r>
                            </m:sub>
                          </m:sSub>
                        </m:den>
                      </m:f>
                      <m:r>
                        <a:rPr lang="vi-VN"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a:rPr lang="en-US" i="1" dirty="0">
                              <a:latin typeface="Cambria Math" panose="02040503050406030204" pitchFamily="18" charset="0"/>
                            </a:rPr>
                            <m:t>𝐿</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e>
                            <m:sub>
                              <m:r>
                                <m:rPr>
                                  <m:sty m:val="p"/>
                                </m:rPr>
                                <a:rPr lang="vi-VN" i="1" dirty="0">
                                  <a:latin typeface="Cambria Math" panose="02040503050406030204" pitchFamily="18" charset="0"/>
                                </a:rPr>
                                <m:t>Z</m:t>
                              </m:r>
                            </m:sub>
                          </m:sSub>
                        </m:den>
                      </m:f>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m:rPr>
                              <m:sty m:val="p"/>
                            </m:rPr>
                            <a:rPr lang="vi-VN" i="1" dirty="0">
                              <a:latin typeface="Cambria Math" panose="02040503050406030204" pitchFamily="18" charset="0"/>
                            </a:rPr>
                            <m:t>Z</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e>
                            <m:sub>
                              <m:r>
                                <m:rPr>
                                  <m:sty m:val="p"/>
                                </m:rPr>
                                <a:rPr lang="vi-VN" i="1" dirty="0">
                                  <a:latin typeface="Cambria Math" panose="02040503050406030204" pitchFamily="18" charset="0"/>
                                </a:rPr>
                                <m:t>B</m:t>
                              </m:r>
                            </m:sub>
                          </m:sSub>
                        </m:den>
                      </m:f>
                    </m:oMath>
                  </m:oMathPara>
                </a14:m>
                <a:endParaRPr lang="en-US">
                  <a:latin typeface="Quire Sans" panose="020B0502040400020003" pitchFamily="34" charset="0"/>
                  <a:cs typeface="Quire Sans" panose="020B0502040400020003" pitchFamily="34" charset="0"/>
                </a:endParaRPr>
              </a:p>
            </p:txBody>
          </p:sp>
        </mc:Choice>
        <mc:Fallback xmlns="">
          <p:sp>
            <p:nvSpPr>
              <p:cNvPr id="8" name="TextBox 7">
                <a:extLst>
                  <a:ext uri="{FF2B5EF4-FFF2-40B4-BE49-F238E27FC236}">
                    <a16:creationId xmlns:a16="http://schemas.microsoft.com/office/drawing/2014/main" id="{11098BE4-EE27-888B-72DD-30D9DAF63091}"/>
                  </a:ext>
                </a:extLst>
              </p:cNvPr>
              <p:cNvSpPr txBox="1">
                <a:spLocks noRot="1" noChangeAspect="1" noMove="1" noResize="1" noEditPoints="1" noAdjustHandles="1" noChangeArrowheads="1" noChangeShapeType="1" noTextEdit="1"/>
              </p:cNvSpPr>
              <p:nvPr/>
            </p:nvSpPr>
            <p:spPr>
              <a:xfrm>
                <a:off x="6913839" y="1681522"/>
                <a:ext cx="1903357" cy="6643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5BD2F50-8291-4756-3344-99F0CCEE975A}"/>
                  </a:ext>
                </a:extLst>
              </p:cNvPr>
              <p:cNvSpPr txBox="1"/>
              <p:nvPr/>
            </p:nvSpPr>
            <p:spPr>
              <a:xfrm>
                <a:off x="6996089" y="3216050"/>
                <a:ext cx="3930686" cy="9166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000" i="1" dirty="0" smtClean="0">
                          <a:latin typeface="Cambria Math" panose="02040503050406030204" pitchFamily="18" charset="0"/>
                          <a:ea typeface="Cambria Math" panose="02040503050406030204" pitchFamily="18" charset="0"/>
                        </a:rPr>
                        <m:t>=</m:t>
                      </m:r>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i</m:t>
                          </m:r>
                        </m:sub>
                        <m:sup/>
                        <m:e>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j</m:t>
                              </m:r>
                            </m:sub>
                            <m:sup/>
                            <m:e>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Zij</m:t>
                                      </m:r>
                                    </m:sub>
                                  </m:sSub>
                                </m:den>
                              </m:f>
                              <m:f>
                                <m:fPr>
                                  <m:ctrlPr>
                                    <a:rPr lang="en-US" sz="2000" i="1" dirty="0" smtClean="0">
                                      <a:solidFill>
                                        <a:srgbClr val="836967"/>
                                      </a:solidFill>
                                      <a:latin typeface="Cambria Math" panose="02040503050406030204" pitchFamily="18" charset="0"/>
                                    </a:rPr>
                                  </m:ctrlPr>
                                </m:fPr>
                                <m:num>
                                  <m:sSub>
                                    <m:sSubPr>
                                      <m:ctrlPr>
                                        <a:rPr lang="en-US" sz="2000" i="1" dirty="0" smtClean="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a:rPr lang="vi-VN" sz="2000" b="0" i="1" dirty="0" smtClean="0">
                                          <a:latin typeface="Cambria Math" panose="02040503050406030204" pitchFamily="18" charset="0"/>
                                        </a:rPr>
                                        <m:t>(</m:t>
                                      </m:r>
                                      <m:nary>
                                        <m:naryPr>
                                          <m:chr m:val="∑"/>
                                          <m:supHide m:val="on"/>
                                          <m:ctrlPr>
                                            <a:rPr lang="pt-BR" sz="2000" i="1" smtClean="0">
                                              <a:latin typeface="Cambria Math" panose="02040503050406030204" pitchFamily="18" charset="0"/>
                                            </a:rPr>
                                          </m:ctrlPr>
                                        </m:naryPr>
                                        <m:sub>
                                          <m:r>
                                            <m:rPr>
                                              <m:sty m:val="p"/>
                                            </m:rPr>
                                            <a:rPr lang="vi-VN" sz="2000" i="1">
                                              <a:latin typeface="Cambria Math" panose="02040503050406030204" pitchFamily="18" charset="0"/>
                                            </a:rPr>
                                            <m:t>p</m:t>
                                          </m:r>
                                        </m:sub>
                                        <m:sup/>
                                        <m:e>
                                          <m:nary>
                                            <m:naryPr>
                                              <m:chr m:val="∑"/>
                                              <m:supHide m:val="on"/>
                                              <m:ctrlPr>
                                                <a:rPr lang="pt-BR" sz="2000" i="1" smtClean="0">
                                                  <a:latin typeface="Cambria Math" panose="02040503050406030204" pitchFamily="18" charset="0"/>
                                                </a:rPr>
                                              </m:ctrlPr>
                                            </m:naryPr>
                                            <m:sub>
                                              <m:r>
                                                <m:rPr>
                                                  <m:sty m:val="p"/>
                                                </m:rPr>
                                                <a:rPr lang="vi-VN" sz="2000" i="1">
                                                  <a:latin typeface="Cambria Math" panose="02040503050406030204" pitchFamily="18" charset="0"/>
                                                </a:rPr>
                                                <m:t>q</m:t>
                                              </m:r>
                                            </m:sub>
                                            <m:sup/>
                                            <m:e>
                                              <m:sSub>
                                                <m:sSubPr>
                                                  <m:ctrlPr>
                                                    <a:rPr lang="en-US" sz="2000" i="1" smtClean="0">
                                                      <a:latin typeface="Cambria Math" panose="02040503050406030204" pitchFamily="18" charset="0"/>
                                                    </a:rPr>
                                                  </m:ctrlPr>
                                                </m:sSubPr>
                                                <m:e>
                                                  <m:r>
                                                    <m:rPr>
                                                      <m:sty m:val="p"/>
                                                    </m:rPr>
                                                    <a:rPr lang="vi-VN" sz="2000" i="1">
                                                      <a:latin typeface="Cambria Math" panose="02040503050406030204" pitchFamily="18" charset="0"/>
                                                    </a:rPr>
                                                    <m:t>X</m:t>
                                                  </m:r>
                                                </m:e>
                                                <m:sub>
                                                  <m:r>
                                                    <m:rPr>
                                                      <m:sty m:val="p"/>
                                                    </m:rPr>
                                                    <a:rPr lang="vi-VN" sz="2000" i="1">
                                                      <a:latin typeface="Cambria Math" panose="02040503050406030204" pitchFamily="18" charset="0"/>
                                                    </a:rPr>
                                                    <m:t>i</m:t>
                                                  </m:r>
                                                  <m:r>
                                                    <a:rPr lang="vi-VN" sz="2000" b="0" i="1" smtClean="0">
                                                      <a:latin typeface="Cambria Math" panose="02040503050406030204" pitchFamily="18" charset="0"/>
                                                    </a:rPr>
                                                    <m:t>+</m:t>
                                                  </m:r>
                                                  <m:r>
                                                    <m:rPr>
                                                      <m:sty m:val="p"/>
                                                    </m:rPr>
                                                    <a:rPr lang="vi-VN" sz="2000" i="1">
                                                      <a:latin typeface="Cambria Math" panose="02040503050406030204" pitchFamily="18" charset="0"/>
                                                    </a:rPr>
                                                    <m:t>p</m:t>
                                                  </m:r>
                                                  <m:r>
                                                    <a:rPr lang="vi-VN" sz="2000" b="0" i="1" smtClean="0">
                                                      <a:latin typeface="Cambria Math" panose="02040503050406030204" pitchFamily="18" charset="0"/>
                                                    </a:rPr>
                                                    <m:t>,</m:t>
                                                  </m:r>
                                                  <m:r>
                                                    <m:rPr>
                                                      <m:sty m:val="p"/>
                                                    </m:rPr>
                                                    <a:rPr lang="vi-VN" sz="2000" i="1">
                                                      <a:latin typeface="Cambria Math" panose="02040503050406030204" pitchFamily="18" charset="0"/>
                                                    </a:rPr>
                                                    <m:t>j</m:t>
                                                  </m:r>
                                                  <m:r>
                                                    <a:rPr lang="vi-VN" sz="2000" b="0" i="1" smtClean="0">
                                                      <a:latin typeface="Cambria Math" panose="02040503050406030204" pitchFamily="18" charset="0"/>
                                                    </a:rPr>
                                                    <m:t>+</m:t>
                                                  </m:r>
                                                  <m:r>
                                                    <m:rPr>
                                                      <m:sty m:val="p"/>
                                                    </m:rPr>
                                                    <a:rPr lang="vi-VN" sz="2000" i="1">
                                                      <a:latin typeface="Cambria Math" panose="02040503050406030204" pitchFamily="18" charset="0"/>
                                                    </a:rPr>
                                                    <m:t>q</m:t>
                                                  </m:r>
                                                </m:sub>
                                              </m:sSub>
                                              <m:sSub>
                                                <m:sSubPr>
                                                  <m:ctrlPr>
                                                    <a:rPr lang="en-US" sz="2000" i="1" smtClean="0">
                                                      <a:latin typeface="Cambria Math" panose="02040503050406030204" pitchFamily="18" charset="0"/>
                                                    </a:rPr>
                                                  </m:ctrlPr>
                                                </m:sSubPr>
                                                <m:e>
                                                  <m:r>
                                                    <m:rPr>
                                                      <m:sty m:val="p"/>
                                                    </m:rPr>
                                                    <a:rPr lang="vi-VN" sz="2000" i="1" smtClean="0">
                                                      <a:latin typeface="Cambria Math" panose="02040503050406030204" pitchFamily="18" charset="0"/>
                                                    </a:rPr>
                                                    <m:t>K</m:t>
                                                  </m:r>
                                                </m:e>
                                                <m:sub>
                                                  <m:r>
                                                    <m:rPr>
                                                      <m:sty m:val="p"/>
                                                    </m:rPr>
                                                    <a:rPr lang="vi-VN" sz="2000" i="1">
                                                      <a:latin typeface="Cambria Math" panose="02040503050406030204" pitchFamily="18" charset="0"/>
                                                    </a:rPr>
                                                    <m:t>p</m:t>
                                                  </m:r>
                                                  <m:r>
                                                    <a:rPr lang="vi-VN" sz="2000" b="0" i="1" smtClean="0">
                                                      <a:latin typeface="Cambria Math" panose="02040503050406030204" pitchFamily="18" charset="0"/>
                                                    </a:rPr>
                                                    <m:t>,</m:t>
                                                  </m:r>
                                                  <m:r>
                                                    <m:rPr>
                                                      <m:sty m:val="p"/>
                                                    </m:rPr>
                                                    <a:rPr lang="vi-VN" sz="2000" i="1">
                                                      <a:latin typeface="Cambria Math" panose="02040503050406030204" pitchFamily="18" charset="0"/>
                                                    </a:rPr>
                                                    <m:t>q</m:t>
                                                  </m:r>
                                                </m:sub>
                                              </m:sSub>
                                              <m:r>
                                                <a:rPr lang="vi-VN" sz="2000" b="0" i="1" smtClean="0">
                                                  <a:latin typeface="Cambria Math" panose="02040503050406030204" pitchFamily="18" charset="0"/>
                                                </a:rPr>
                                                <m:t>+</m:t>
                                              </m:r>
                                              <m:r>
                                                <m:rPr>
                                                  <m:sty m:val="p"/>
                                                </m:rPr>
                                                <a:rPr lang="vi-VN" sz="2000" i="1">
                                                  <a:latin typeface="Cambria Math" panose="02040503050406030204" pitchFamily="18" charset="0"/>
                                                </a:rPr>
                                                <m:t>B</m:t>
                                              </m:r>
                                              <m:r>
                                                <a:rPr lang="vi-VN" sz="2000" b="0" i="1" smtClean="0">
                                                  <a:latin typeface="Cambria Math" panose="02040503050406030204" pitchFamily="18" charset="0"/>
                                                </a:rPr>
                                                <m:t>  </m:t>
                                              </m:r>
                                            </m:e>
                                          </m:nary>
                                        </m:e>
                                      </m:nary>
                                      <m:r>
                                        <a:rPr lang="vi-VN" sz="2000" b="0" i="1" smtClean="0">
                                          <a:latin typeface="Cambria Math" panose="02040503050406030204" pitchFamily="18" charset="0"/>
                                        </a:rPr>
                                        <m:t>)</m:t>
                                      </m:r>
                                    </m:sub>
                                  </m:sSub>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B</m:t>
                                      </m:r>
                                    </m:sub>
                                  </m:sSub>
                                </m:den>
                              </m:f>
                            </m:e>
                          </m:nary>
                        </m:e>
                      </m:nary>
                    </m:oMath>
                  </m:oMathPara>
                </a14:m>
                <a:endParaRPr lang="en-US" sz="2000"/>
              </a:p>
            </p:txBody>
          </p:sp>
        </mc:Choice>
        <mc:Fallback xmlns="">
          <p:sp>
            <p:nvSpPr>
              <p:cNvPr id="9" name="TextBox 8">
                <a:extLst>
                  <a:ext uri="{FF2B5EF4-FFF2-40B4-BE49-F238E27FC236}">
                    <a16:creationId xmlns:a16="http://schemas.microsoft.com/office/drawing/2014/main" id="{B5BD2F50-8291-4756-3344-99F0CCEE975A}"/>
                  </a:ext>
                </a:extLst>
              </p:cNvPr>
              <p:cNvSpPr txBox="1">
                <a:spLocks noRot="1" noChangeAspect="1" noMove="1" noResize="1" noEditPoints="1" noAdjustHandles="1" noChangeArrowheads="1" noChangeShapeType="1" noTextEdit="1"/>
              </p:cNvSpPr>
              <p:nvPr/>
            </p:nvSpPr>
            <p:spPr>
              <a:xfrm>
                <a:off x="6996089" y="3216050"/>
                <a:ext cx="3930686" cy="9166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3FF79D8-6AFC-C27B-7974-E6D4BB4DE085}"/>
                  </a:ext>
                </a:extLst>
              </p:cNvPr>
              <p:cNvSpPr txBox="1"/>
              <p:nvPr/>
            </p:nvSpPr>
            <p:spPr>
              <a:xfrm>
                <a:off x="6855586" y="4082521"/>
                <a:ext cx="1961610" cy="877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000" i="1" dirty="0" smtClean="0">
                          <a:latin typeface="Cambria Math" panose="02040503050406030204" pitchFamily="18" charset="0"/>
                          <a:ea typeface="Cambria Math" panose="02040503050406030204" pitchFamily="18" charset="0"/>
                        </a:rPr>
                        <m:t>=</m:t>
                      </m:r>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i</m:t>
                          </m:r>
                        </m:sub>
                        <m:sup/>
                        <m:e>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j</m:t>
                              </m:r>
                            </m:sub>
                            <m:sup/>
                            <m:e>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Zij</m:t>
                                      </m:r>
                                    </m:sub>
                                  </m:sSub>
                                </m:den>
                              </m:f>
                            </m:e>
                          </m:nary>
                        </m:e>
                      </m:nary>
                    </m:oMath>
                  </m:oMathPara>
                </a14:m>
                <a:endParaRPr lang="en-US" sz="2000"/>
              </a:p>
            </p:txBody>
          </p:sp>
        </mc:Choice>
        <mc:Fallback xmlns="">
          <p:sp>
            <p:nvSpPr>
              <p:cNvPr id="10" name="TextBox 9">
                <a:extLst>
                  <a:ext uri="{FF2B5EF4-FFF2-40B4-BE49-F238E27FC236}">
                    <a16:creationId xmlns:a16="http://schemas.microsoft.com/office/drawing/2014/main" id="{B3FF79D8-6AFC-C27B-7974-E6D4BB4DE085}"/>
                  </a:ext>
                </a:extLst>
              </p:cNvPr>
              <p:cNvSpPr txBox="1">
                <a:spLocks noRot="1" noChangeAspect="1" noMove="1" noResize="1" noEditPoints="1" noAdjustHandles="1" noChangeArrowheads="1" noChangeShapeType="1" noTextEdit="1"/>
              </p:cNvSpPr>
              <p:nvPr/>
            </p:nvSpPr>
            <p:spPr>
              <a:xfrm>
                <a:off x="6855586" y="4082521"/>
                <a:ext cx="1961610" cy="8778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634F25-BD66-A62E-E2D2-524740B67742}"/>
                  </a:ext>
                </a:extLst>
              </p:cNvPr>
              <p:cNvSpPr txBox="1"/>
              <p:nvPr/>
            </p:nvSpPr>
            <p:spPr>
              <a:xfrm>
                <a:off x="6855586" y="2452372"/>
                <a:ext cx="2411275" cy="8905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000" i="1" dirty="0" smtClean="0">
                          <a:latin typeface="Cambria Math" panose="02040503050406030204" pitchFamily="18" charset="0"/>
                          <a:ea typeface="Cambria Math" panose="02040503050406030204" pitchFamily="18" charset="0"/>
                        </a:rPr>
                        <m:t>=</m:t>
                      </m:r>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i</m:t>
                          </m:r>
                        </m:sub>
                        <m:sup/>
                        <m:e>
                          <m:nary>
                            <m:naryPr>
                              <m:chr m:val="∑"/>
                              <m:supHide m:val="on"/>
                              <m:ctrlPr>
                                <a:rPr lang="vi-VN" sz="2000" i="1" dirty="0" smtClean="0">
                                  <a:latin typeface="Cambria Math" panose="02040503050406030204" pitchFamily="18" charset="0"/>
                                  <a:ea typeface="Cambria Math" panose="02040503050406030204" pitchFamily="18" charset="0"/>
                                </a:rPr>
                              </m:ctrlPr>
                            </m:naryPr>
                            <m:sub>
                              <m:r>
                                <m:rPr>
                                  <m:sty m:val="p"/>
                                  <m:brk m:alnAt="7"/>
                                </m:rPr>
                                <a:rPr lang="vi-VN" sz="2000" i="1" dirty="0">
                                  <a:latin typeface="Cambria Math" panose="02040503050406030204" pitchFamily="18" charset="0"/>
                                  <a:ea typeface="Cambria Math" panose="02040503050406030204" pitchFamily="18" charset="0"/>
                                </a:rPr>
                                <m:t>j</m:t>
                              </m:r>
                            </m:sub>
                            <m:sup/>
                            <m:e>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Zij</m:t>
                                      </m:r>
                                    </m:sub>
                                  </m:sSub>
                                </m:den>
                              </m:f>
                              <m:f>
                                <m:fPr>
                                  <m:ctrlPr>
                                    <a:rPr lang="en-US" sz="2000" i="1" dirty="0" smtClean="0">
                                      <a:solidFill>
                                        <a:srgbClr val="836967"/>
                                      </a:solidFill>
                                      <a:latin typeface="Cambria Math" panose="02040503050406030204" pitchFamily="18" charset="0"/>
                                    </a:rPr>
                                  </m:ctrlPr>
                                </m:fPr>
                                <m:num>
                                  <m:sSub>
                                    <m:sSubPr>
                                      <m:ctrlPr>
                                        <a:rPr lang="en-US" sz="2000" i="1" dirty="0" smtClean="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Zij</m:t>
                                      </m:r>
                                    </m:sub>
                                  </m:sSub>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B</m:t>
                                      </m:r>
                                    </m:sub>
                                  </m:sSub>
                                </m:den>
                              </m:f>
                            </m:e>
                          </m:nary>
                        </m:e>
                      </m:nary>
                    </m:oMath>
                  </m:oMathPara>
                </a14:m>
                <a:endParaRPr lang="en-US" sz="2000"/>
              </a:p>
            </p:txBody>
          </p:sp>
        </mc:Choice>
        <mc:Fallback xmlns="">
          <p:sp>
            <p:nvSpPr>
              <p:cNvPr id="11" name="TextBox 10">
                <a:extLst>
                  <a:ext uri="{FF2B5EF4-FFF2-40B4-BE49-F238E27FC236}">
                    <a16:creationId xmlns:a16="http://schemas.microsoft.com/office/drawing/2014/main" id="{CC634F25-BD66-A62E-E2D2-524740B67742}"/>
                  </a:ext>
                </a:extLst>
              </p:cNvPr>
              <p:cNvSpPr txBox="1">
                <a:spLocks noRot="1" noChangeAspect="1" noMove="1" noResize="1" noEditPoints="1" noAdjustHandles="1" noChangeArrowheads="1" noChangeShapeType="1" noTextEdit="1"/>
              </p:cNvSpPr>
              <p:nvPr/>
            </p:nvSpPr>
            <p:spPr>
              <a:xfrm>
                <a:off x="6855586" y="2452372"/>
                <a:ext cx="2411275" cy="890565"/>
              </a:xfrm>
              <a:prstGeom prst="rect">
                <a:avLst/>
              </a:prstGeom>
              <a:blipFill>
                <a:blip r:embed="rId7"/>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C58B96BA-E3B9-4F58-F9C0-5ADF8877F05F}"/>
              </a:ext>
            </a:extLst>
          </p:cNvPr>
          <p:cNvCxnSpPr/>
          <p:nvPr/>
        </p:nvCxnSpPr>
        <p:spPr>
          <a:xfrm>
            <a:off x="6877187" y="1687797"/>
            <a:ext cx="0" cy="3760503"/>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24320580-7B6B-A790-3159-BB957BBCE5CE}"/>
              </a:ext>
            </a:extLst>
          </p:cNvPr>
          <p:cNvSpPr txBox="1"/>
          <p:nvPr/>
        </p:nvSpPr>
        <p:spPr>
          <a:xfrm>
            <a:off x="442452" y="6190882"/>
            <a:ext cx="501446" cy="369332"/>
          </a:xfrm>
          <a:prstGeom prst="rect">
            <a:avLst/>
          </a:prstGeom>
          <a:noFill/>
        </p:spPr>
        <p:txBody>
          <a:bodyPr wrap="square" rtlCol="0">
            <a:spAutoFit/>
          </a:bodyPr>
          <a:lstStyle/>
          <a:p>
            <a:r>
              <a:rPr lang="en-US">
                <a:latin typeface="number"/>
              </a:rPr>
              <a:t>17</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44B6F78D-4B0E-6FA0-EF7B-373AC37D4D16}"/>
                  </a:ext>
                </a:extLst>
              </p:cNvPr>
              <p:cNvSpPr txBox="1"/>
              <p:nvPr/>
            </p:nvSpPr>
            <p:spPr>
              <a:xfrm>
                <a:off x="7280787" y="5176478"/>
                <a:ext cx="1921103" cy="7817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 </m:t>
                      </m:r>
                      <m:f>
                        <m:fPr>
                          <m:ctrlPr>
                            <a:rPr lang="vi-VN" sz="2000" i="1" smtClean="0">
                              <a:latin typeface="Cambria Math" panose="02040503050406030204" pitchFamily="18" charset="0"/>
                              <a:ea typeface="Cambria Math" panose="02040503050406030204" pitchFamily="18" charset="0"/>
                            </a:rPr>
                          </m:ctrlPr>
                        </m:fPr>
                        <m:num>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𝐿</m:t>
                          </m:r>
                        </m:num>
                        <m:den>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𝐵</m:t>
                          </m:r>
                        </m:den>
                      </m:f>
                      <m:r>
                        <a:rPr lang="vi-VN" sz="2000" b="0" i="1" smtClean="0">
                          <a:latin typeface="Cambria Math" panose="02040503050406030204" pitchFamily="18" charset="0"/>
                          <a:ea typeface="Cambria Math" panose="02040503050406030204" pitchFamily="18" charset="0"/>
                        </a:rPr>
                        <m:t>=</m:t>
                      </m:r>
                      <m:nary>
                        <m:naryPr>
                          <m:chr m:val="∑"/>
                          <m:supHide m:val="on"/>
                          <m:ctrlPr>
                            <a:rPr lang="vi-VN" sz="2000" b="0" i="1" smtClean="0">
                              <a:latin typeface="Cambria Math" panose="02040503050406030204" pitchFamily="18" charset="0"/>
                              <a:ea typeface="Cambria Math" panose="02040503050406030204" pitchFamily="18" charset="0"/>
                            </a:rPr>
                          </m:ctrlPr>
                        </m:naryPr>
                        <m:sub>
                          <m:r>
                            <m:rPr>
                              <m:brk m:alnAt="7"/>
                            </m:rPr>
                            <a:rPr lang="vi-VN" sz="2000" i="1">
                              <a:latin typeface="Cambria Math" panose="02040503050406030204" pitchFamily="18" charset="0"/>
                              <a:ea typeface="Cambria Math" panose="02040503050406030204" pitchFamily="18" charset="0"/>
                            </a:rPr>
                            <m:t>𝑖</m:t>
                          </m:r>
                          <m:r>
                            <a:rPr lang="vi-VN" sz="2000" i="1">
                              <a:latin typeface="Cambria Math" panose="02040503050406030204" pitchFamily="18" charset="0"/>
                              <a:ea typeface="Cambria Math" panose="02040503050406030204" pitchFamily="18" charset="0"/>
                            </a:rPr>
                            <m:t>𝑗</m:t>
                          </m:r>
                        </m:sub>
                        <m:sup/>
                        <m:e>
                          <m:f>
                            <m:fPr>
                              <m:ctrlPr>
                                <a:rPr lang="vi-VN" sz="2000" b="0" i="1" smtClean="0">
                                  <a:latin typeface="Cambria Math" panose="02040503050406030204" pitchFamily="18" charset="0"/>
                                  <a:ea typeface="Cambria Math" panose="02040503050406030204" pitchFamily="18" charset="0"/>
                                </a:rPr>
                              </m:ctrlPr>
                            </m:fPr>
                            <m:num>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𝐿</m:t>
                              </m:r>
                            </m:num>
                            <m:den>
                              <m:r>
                                <a:rPr lang="vi-VN" sz="2000" b="0" i="1" smtClean="0">
                                  <a:latin typeface="Cambria Math" panose="02040503050406030204" pitchFamily="18" charset="0"/>
                                  <a:ea typeface="Cambria Math" panose="02040503050406030204" pitchFamily="18" charset="0"/>
                                </a:rPr>
                                <m:t>𝜕</m:t>
                              </m:r>
                              <m:sSub>
                                <m:sSubPr>
                                  <m:ctrlPr>
                                    <a:rPr lang="vi-VN" sz="2000" b="0" i="1" smtClean="0">
                                      <a:latin typeface="Cambria Math" panose="02040503050406030204" pitchFamily="18" charset="0"/>
                                      <a:ea typeface="Cambria Math" panose="02040503050406030204" pitchFamily="18" charset="0"/>
                                    </a:rPr>
                                  </m:ctrlPr>
                                </m:sSubPr>
                                <m:e>
                                  <m:r>
                                    <a:rPr lang="vi-VN" sz="2000" b="0" i="1" smtClean="0">
                                      <a:latin typeface="Cambria Math" panose="02040503050406030204" pitchFamily="18" charset="0"/>
                                      <a:ea typeface="Cambria Math" panose="02040503050406030204" pitchFamily="18" charset="0"/>
                                    </a:rPr>
                                    <m:t>𝑍</m:t>
                                  </m:r>
                                </m:e>
                                <m:sub>
                                  <m:r>
                                    <a:rPr lang="vi-VN" sz="2000" i="1">
                                      <a:latin typeface="Cambria Math" panose="02040503050406030204" pitchFamily="18" charset="0"/>
                                      <a:ea typeface="Cambria Math" panose="02040503050406030204" pitchFamily="18" charset="0"/>
                                    </a:rPr>
                                    <m:t>𝑖𝑗</m:t>
                                  </m:r>
                                </m:sub>
                              </m:sSub>
                            </m:den>
                          </m:f>
                        </m:e>
                      </m:nary>
                    </m:oMath>
                  </m:oMathPara>
                </a14:m>
                <a:endParaRPr lang="vi-VN" sz="2000"/>
              </a:p>
            </p:txBody>
          </p:sp>
        </mc:Choice>
        <mc:Fallback xmlns="">
          <p:sp>
            <p:nvSpPr>
              <p:cNvPr id="4" name="Hộp Văn bản 3">
                <a:extLst>
                  <a:ext uri="{FF2B5EF4-FFF2-40B4-BE49-F238E27FC236}">
                    <a16:creationId xmlns:a16="http://schemas.microsoft.com/office/drawing/2014/main" id="{44B6F78D-4B0E-6FA0-EF7B-373AC37D4D16}"/>
                  </a:ext>
                </a:extLst>
              </p:cNvPr>
              <p:cNvSpPr txBox="1">
                <a:spLocks noRot="1" noChangeAspect="1" noMove="1" noResize="1" noEditPoints="1" noAdjustHandles="1" noChangeArrowheads="1" noChangeShapeType="1" noTextEdit="1"/>
              </p:cNvSpPr>
              <p:nvPr/>
            </p:nvSpPr>
            <p:spPr>
              <a:xfrm>
                <a:off x="7280787" y="5176478"/>
                <a:ext cx="1921103" cy="78175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250197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023ECBB-0116-B9DB-183F-F2E9E33EB781}"/>
                  </a:ext>
                </a:extLst>
              </p:cNvPr>
              <p:cNvSpPr txBox="1"/>
              <p:nvPr/>
            </p:nvSpPr>
            <p:spPr>
              <a:xfrm>
                <a:off x="590549" y="1316592"/>
                <a:ext cx="4591051" cy="581441"/>
              </a:xfrm>
              <a:prstGeom prst="rect">
                <a:avLst/>
              </a:prstGeom>
              <a:noFill/>
            </p:spPr>
            <p:txBody>
              <a:bodyPr wrap="square" rtlCol="0">
                <a:spAutoFit/>
              </a:bodyPr>
              <a:lstStyle/>
              <a:p>
                <a14:m>
                  <m:oMath xmlns:m="http://schemas.openxmlformats.org/officeDocument/2006/math">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X</m:t>
                            </m:r>
                          </m:sub>
                        </m:sSub>
                      </m:den>
                    </m:f>
                    <m:r>
                      <a:rPr lang="vi-VN" sz="2000" i="1"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m:t>
                            </m:r>
                          </m:sub>
                        </m:sSub>
                      </m:den>
                    </m:f>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m:rPr>
                            <m:sty m:val="p"/>
                          </m:rPr>
                          <a:rPr lang="vi-VN" sz="2000" i="1" dirty="0">
                            <a:latin typeface="Cambria Math" panose="02040503050406030204" pitchFamily="18" charset="0"/>
                          </a:rPr>
                          <m:t>Z</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X</m:t>
                            </m:r>
                          </m:sub>
                        </m:sSub>
                      </m:den>
                    </m:f>
                  </m:oMath>
                </a14:m>
                <a:r>
                  <a:rPr lang="vi-VN" sz="2000">
                    <a:latin typeface="Quire Sans" panose="020B0502040400020003" pitchFamily="34" charset="0"/>
                    <a:cs typeface="Quire Sans" panose="020B0502040400020003" pitchFamily="34" charset="0"/>
                  </a:rPr>
                  <a:t>   for each node of input matrix </a:t>
                </a:r>
                <a:endParaRPr lang="en-US" sz="2000">
                  <a:latin typeface="Quire Sans" panose="020B0502040400020003" pitchFamily="34" charset="0"/>
                  <a:cs typeface="Quire Sans" panose="020B0502040400020003" pitchFamily="34" charset="0"/>
                </a:endParaRPr>
              </a:p>
            </p:txBody>
          </p:sp>
        </mc:Choice>
        <mc:Fallback xmlns="">
          <p:sp>
            <p:nvSpPr>
              <p:cNvPr id="2" name="TextBox 1">
                <a:extLst>
                  <a:ext uri="{FF2B5EF4-FFF2-40B4-BE49-F238E27FC236}">
                    <a16:creationId xmlns:a16="http://schemas.microsoft.com/office/drawing/2014/main" id="{0023ECBB-0116-B9DB-183F-F2E9E33EB781}"/>
                  </a:ext>
                </a:extLst>
              </p:cNvPr>
              <p:cNvSpPr txBox="1">
                <a:spLocks noRot="1" noChangeAspect="1" noMove="1" noResize="1" noEditPoints="1" noAdjustHandles="1" noChangeArrowheads="1" noChangeShapeType="1" noTextEdit="1"/>
              </p:cNvSpPr>
              <p:nvPr/>
            </p:nvSpPr>
            <p:spPr>
              <a:xfrm>
                <a:off x="590549" y="1316592"/>
                <a:ext cx="4591051" cy="581441"/>
              </a:xfrm>
              <a:prstGeom prst="rect">
                <a:avLst/>
              </a:prstGeom>
              <a:blipFill>
                <a:blip r:embed="rId2"/>
                <a:stretch>
                  <a:fillRect b="-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EC62767-FA9D-7BF3-5479-CD89606B1AD6}"/>
                  </a:ext>
                </a:extLst>
              </p:cNvPr>
              <p:cNvSpPr txBox="1"/>
              <p:nvPr/>
            </p:nvSpPr>
            <p:spPr>
              <a:xfrm>
                <a:off x="590549" y="2176246"/>
                <a:ext cx="2061517" cy="630301"/>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0" dirty="0">
                                <a:latin typeface="Cambria Math" panose="02040503050406030204" pitchFamily="18" charset="0"/>
                                <a:ea typeface="Cambria Math" panose="02040503050406030204" pitchFamily="18" charset="0"/>
                              </a:rPr>
                              <m:t>11</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vi-VN" sz="2200" i="0" dirty="0">
                                <a:latin typeface="Cambria Math" panose="02040503050406030204" pitchFamily="18" charset="0"/>
                                <a:ea typeface="Cambria Math" panose="02040503050406030204" pitchFamily="18" charset="0"/>
                              </a:rPr>
                              <m:t>11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vi-VN" sz="2200" i="0" dirty="0">
                                <a:latin typeface="Cambria Math" panose="02040503050406030204" pitchFamily="18" charset="0"/>
                                <a:ea typeface="Cambria Math" panose="02040503050406030204" pitchFamily="18" charset="0"/>
                              </a:rPr>
                              <m:t>11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0" dirty="0" smtClean="0">
                                <a:latin typeface="Cambria Math" panose="02040503050406030204" pitchFamily="18" charset="0"/>
                                <a:ea typeface="Cambria Math" panose="02040503050406030204" pitchFamily="18" charset="0"/>
                              </a:rPr>
                              <m:t>11</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EC62767-FA9D-7BF3-5479-CD89606B1AD6}"/>
                  </a:ext>
                </a:extLst>
              </p:cNvPr>
              <p:cNvSpPr txBox="1">
                <a:spLocks noRot="1" noChangeAspect="1" noMove="1" noResize="1" noEditPoints="1" noAdjustHandles="1" noChangeArrowheads="1" noChangeShapeType="1" noTextEdit="1"/>
              </p:cNvSpPr>
              <p:nvPr/>
            </p:nvSpPr>
            <p:spPr>
              <a:xfrm>
                <a:off x="590549" y="2176246"/>
                <a:ext cx="2061517" cy="63030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9467867-5EC6-7591-F640-75E425E8F32C}"/>
                  </a:ext>
                </a:extLst>
              </p:cNvPr>
              <p:cNvSpPr txBox="1"/>
              <p:nvPr/>
            </p:nvSpPr>
            <p:spPr>
              <a:xfrm>
                <a:off x="556524" y="2965183"/>
                <a:ext cx="5163926" cy="630301"/>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12</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vi-VN" sz="2200" i="0" dirty="0">
                                <a:latin typeface="Cambria Math" panose="02040503050406030204" pitchFamily="18" charset="0"/>
                                <a:ea typeface="Cambria Math" panose="02040503050406030204" pitchFamily="18" charset="0"/>
                              </a:rPr>
                              <m:t>11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vi-VN" sz="2200" i="0" dirty="0">
                                <a:latin typeface="Cambria Math" panose="02040503050406030204" pitchFamily="18" charset="0"/>
                                <a:ea typeface="Cambria Math" panose="02040503050406030204" pitchFamily="18" charset="0"/>
                              </a:rPr>
                              <m:t>1</m:t>
                            </m:r>
                            <m:r>
                              <a:rPr lang="en-US" sz="2200" b="0" i="1" dirty="0" smtClean="0">
                                <a:latin typeface="Cambria Math" panose="02040503050406030204" pitchFamily="18" charset="0"/>
                                <a:ea typeface="Cambria Math" panose="02040503050406030204" pitchFamily="18" charset="0"/>
                              </a:rPr>
                              <m:t>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12</m:t>
                            </m:r>
                          </m:sub>
                        </m:sSub>
                      </m:den>
                    </m:f>
                    <m:r>
                      <a:rPr lang="vi-VN" sz="2200" b="0" i="0" dirty="0" smtClean="0">
                        <a:latin typeface="Cambria Math" panose="02040503050406030204" pitchFamily="18" charset="0"/>
                        <a:ea typeface="Cambria Math" panose="02040503050406030204" pitchFamily="18" charset="0"/>
                      </a:rPr>
                      <m:t>+</m:t>
                    </m:r>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12</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49467867-5EC6-7591-F640-75E425E8F32C}"/>
                  </a:ext>
                </a:extLst>
              </p:cNvPr>
              <p:cNvSpPr txBox="1">
                <a:spLocks noRot="1" noChangeAspect="1" noMove="1" noResize="1" noEditPoints="1" noAdjustHandles="1" noChangeArrowheads="1" noChangeShapeType="1" noTextEdit="1"/>
              </p:cNvSpPr>
              <p:nvPr/>
            </p:nvSpPr>
            <p:spPr>
              <a:xfrm>
                <a:off x="556524" y="2965183"/>
                <a:ext cx="5163926" cy="6303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CC1715-5D48-5A13-D474-0468FF3ADBC3}"/>
                  </a:ext>
                </a:extLst>
              </p:cNvPr>
              <p:cNvSpPr txBox="1"/>
              <p:nvPr/>
            </p:nvSpPr>
            <p:spPr>
              <a:xfrm>
                <a:off x="590549" y="3797857"/>
                <a:ext cx="1971358" cy="631840"/>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13</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13</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A8CC1715-5D48-5A13-D474-0468FF3ADBC3}"/>
                  </a:ext>
                </a:extLst>
              </p:cNvPr>
              <p:cNvSpPr txBox="1">
                <a:spLocks noRot="1" noChangeAspect="1" noMove="1" noResize="1" noEditPoints="1" noAdjustHandles="1" noChangeArrowheads="1" noChangeShapeType="1" noTextEdit="1"/>
              </p:cNvSpPr>
              <p:nvPr/>
            </p:nvSpPr>
            <p:spPr>
              <a:xfrm>
                <a:off x="590549" y="3797857"/>
                <a:ext cx="1971358" cy="6318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7D08E9-EC36-A0E4-8E2D-3E6E886DF6AF}"/>
                  </a:ext>
                </a:extLst>
              </p:cNvPr>
              <p:cNvSpPr txBox="1"/>
              <p:nvPr/>
            </p:nvSpPr>
            <p:spPr>
              <a:xfrm>
                <a:off x="590549" y="4636449"/>
                <a:ext cx="4237549" cy="968855"/>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21</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en-US" sz="2200" b="0" i="0" dirty="0" smtClean="0">
                                <a:latin typeface="Cambria Math" panose="02040503050406030204" pitchFamily="18" charset="0"/>
                                <a:ea typeface="Cambria Math" panose="02040503050406030204" pitchFamily="18" charset="0"/>
                              </a:rPr>
                              <m:t>1</m:t>
                            </m:r>
                            <m:r>
                              <a:rPr lang="vi-VN" sz="2200" i="0" dirty="0">
                                <a:latin typeface="Cambria Math" panose="02040503050406030204" pitchFamily="18" charset="0"/>
                                <a:ea typeface="Cambria Math" panose="02040503050406030204" pitchFamily="18" charset="0"/>
                              </a:rPr>
                              <m:t>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en-US" sz="2200" b="0" i="0" dirty="0" smtClean="0">
                                <a:latin typeface="Cambria Math" panose="02040503050406030204" pitchFamily="18" charset="0"/>
                                <a:ea typeface="Cambria Math" panose="02040503050406030204" pitchFamily="18" charset="0"/>
                              </a:rPr>
                              <m:t>1</m:t>
                            </m:r>
                            <m:r>
                              <a:rPr lang="vi-VN" sz="2200" i="0" dirty="0">
                                <a:latin typeface="Cambria Math" panose="02040503050406030204" pitchFamily="18" charset="0"/>
                                <a:ea typeface="Cambria Math" panose="02040503050406030204" pitchFamily="18" charset="0"/>
                              </a:rPr>
                              <m:t>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21</m:t>
                            </m:r>
                          </m:sub>
                        </m:sSub>
                      </m:den>
                    </m:f>
                    <m:r>
                      <a:rPr lang="vi-VN" sz="2200" b="0" i="0" dirty="0" smtClean="0">
                        <a:latin typeface="Cambria Math" panose="02040503050406030204" pitchFamily="18" charset="0"/>
                        <a:ea typeface="Cambria Math" panose="02040503050406030204" pitchFamily="18" charset="0"/>
                      </a:rPr>
                      <m:t>+</m:t>
                    </m:r>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X</m:t>
                            </m:r>
                            <m:r>
                              <a:rPr lang="vi-VN" sz="2200" i="1" dirty="0">
                                <a:latin typeface="Cambria Math" panose="02040503050406030204" pitchFamily="18" charset="0"/>
                                <a:ea typeface="Cambria Math" panose="02040503050406030204" pitchFamily="18" charset="0"/>
                              </a:rPr>
                              <m:t>21</m:t>
                            </m:r>
                          </m:sub>
                        </m:sSub>
                      </m:den>
                    </m:f>
                  </m:oMath>
                </a14:m>
                <a:endParaRPr lang="en-US" sz="2200">
                  <a:latin typeface="Cambria Math" panose="02040503050406030204" pitchFamily="18" charset="0"/>
                  <a:ea typeface="Cambria Math" panose="02040503050406030204" pitchFamily="18" charset="0"/>
                </a:endParaRPr>
              </a:p>
              <a:p>
                <a:endParaRPr lang="en-US" sz="220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DD7D08E9-EC36-A0E4-8E2D-3E6E886DF6AF}"/>
                  </a:ext>
                </a:extLst>
              </p:cNvPr>
              <p:cNvSpPr txBox="1">
                <a:spLocks noRot="1" noChangeAspect="1" noMove="1" noResize="1" noEditPoints="1" noAdjustHandles="1" noChangeArrowheads="1" noChangeShapeType="1" noTextEdit="1"/>
              </p:cNvSpPr>
              <p:nvPr/>
            </p:nvSpPr>
            <p:spPr>
              <a:xfrm>
                <a:off x="590549" y="4636449"/>
                <a:ext cx="4237549" cy="96885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0E3B48-40A1-F93D-46DA-2CEBC41998A8}"/>
                  </a:ext>
                </a:extLst>
              </p:cNvPr>
              <p:cNvSpPr txBox="1"/>
              <p:nvPr/>
            </p:nvSpPr>
            <p:spPr>
              <a:xfrm>
                <a:off x="590549" y="5440969"/>
                <a:ext cx="7563716" cy="630301"/>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smtClean="0">
                                <a:latin typeface="Cambria Math" panose="02040503050406030204" pitchFamily="18" charset="0"/>
                                <a:ea typeface="Cambria Math" panose="02040503050406030204" pitchFamily="18" charset="0"/>
                              </a:rPr>
                              <m:t>2</m:t>
                            </m:r>
                            <m:r>
                              <a:rPr lang="vi-VN" sz="2200" i="1" dirty="0">
                                <a:latin typeface="Cambria Math" panose="02040503050406030204" pitchFamily="18" charset="0"/>
                                <a:ea typeface="Cambria Math" panose="02040503050406030204" pitchFamily="18" charset="0"/>
                              </a:rPr>
                              <m:t>2</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vi-VN" sz="2200" i="0" dirty="0">
                                <a:latin typeface="Cambria Math" panose="02040503050406030204" pitchFamily="18" charset="0"/>
                                <a:ea typeface="Cambria Math" panose="02040503050406030204" pitchFamily="18" charset="0"/>
                              </a:rPr>
                              <m:t>1</m:t>
                            </m:r>
                            <m:r>
                              <a:rPr lang="en-US" sz="2200" b="0" i="1" dirty="0" smtClean="0">
                                <a:latin typeface="Cambria Math" panose="02040503050406030204" pitchFamily="18" charset="0"/>
                                <a:ea typeface="Cambria Math" panose="02040503050406030204" pitchFamily="18" charset="0"/>
                              </a:rPr>
                              <m:t>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0" dirty="0">
                                <a:latin typeface="Cambria Math" panose="02040503050406030204" pitchFamily="18" charset="0"/>
                                <a:ea typeface="Cambria Math" panose="02040503050406030204" pitchFamily="18" charset="0"/>
                              </a:rPr>
                              <m:t>Z</m:t>
                            </m:r>
                            <m:r>
                              <a:rPr lang="vi-VN" sz="2200" i="0" dirty="0">
                                <a:latin typeface="Cambria Math" panose="02040503050406030204" pitchFamily="18" charset="0"/>
                                <a:ea typeface="Cambria Math" panose="02040503050406030204" pitchFamily="18" charset="0"/>
                              </a:rPr>
                              <m:t>1</m:t>
                            </m:r>
                            <m:r>
                              <a:rPr lang="en-US" sz="2200" b="0" i="1" dirty="0" smtClean="0">
                                <a:latin typeface="Cambria Math" panose="02040503050406030204" pitchFamily="18" charset="0"/>
                                <a:ea typeface="Cambria Math" panose="02040503050406030204" pitchFamily="18" charset="0"/>
                              </a:rPr>
                              <m:t>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smtClean="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22</m:t>
                            </m:r>
                          </m:sub>
                        </m:sSub>
                      </m:den>
                    </m:f>
                    <m:r>
                      <a:rPr lang="vi-VN" sz="2200" b="0" i="0" dirty="0" smtClean="0">
                        <a:latin typeface="Cambria Math" panose="02040503050406030204" pitchFamily="18" charset="0"/>
                        <a:ea typeface="Cambria Math" panose="02040503050406030204" pitchFamily="18" charset="0"/>
                      </a:rPr>
                      <m:t>+</m:t>
                    </m:r>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22</m:t>
                            </m:r>
                          </m:sub>
                        </m:sSub>
                      </m:den>
                    </m:f>
                    <m:r>
                      <a:rPr lang="vi-VN" sz="2200" b="0" i="0" dirty="0" smtClean="0">
                        <a:latin typeface="Cambria Math" panose="02040503050406030204" pitchFamily="18" charset="0"/>
                        <a:ea typeface="Cambria Math" panose="02040503050406030204" pitchFamily="18" charset="0"/>
                      </a:rPr>
                      <m:t>+</m:t>
                    </m:r>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22</m:t>
                            </m:r>
                          </m:sub>
                        </m:sSub>
                      </m:den>
                    </m:f>
                  </m:oMath>
                </a14:m>
                <a:r>
                  <a:rPr lang="vi-VN" sz="2200">
                    <a:latin typeface="Cambria Math" panose="02040503050406030204" pitchFamily="18" charset="0"/>
                    <a:ea typeface="Cambria Math" panose="02040503050406030204" pitchFamily="18" charset="0"/>
                  </a:rPr>
                  <a:t>+</a:t>
                </a:r>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22</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100E3B48-40A1-F93D-46DA-2CEBC41998A8}"/>
                  </a:ext>
                </a:extLst>
              </p:cNvPr>
              <p:cNvSpPr txBox="1">
                <a:spLocks noRot="1" noChangeAspect="1" noMove="1" noResize="1" noEditPoints="1" noAdjustHandles="1" noChangeArrowheads="1" noChangeShapeType="1" noTextEdit="1"/>
              </p:cNvSpPr>
              <p:nvPr/>
            </p:nvSpPr>
            <p:spPr>
              <a:xfrm>
                <a:off x="590549" y="5440969"/>
                <a:ext cx="7563716" cy="6303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D9962D-E445-69CF-97CD-1E0D4D65C61A}"/>
                  </a:ext>
                </a:extLst>
              </p:cNvPr>
              <p:cNvSpPr txBox="1"/>
              <p:nvPr/>
            </p:nvSpPr>
            <p:spPr>
              <a:xfrm>
                <a:off x="6564602" y="2186347"/>
                <a:ext cx="4819268" cy="631840"/>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23</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1</m:t>
                            </m:r>
                            <m:r>
                              <a:rPr lang="vi-VN" sz="2200" i="1" dirty="0">
                                <a:latin typeface="Cambria Math" panose="02040503050406030204" pitchFamily="18" charset="0"/>
                                <a:ea typeface="Cambria Math" panose="02040503050406030204" pitchFamily="18" charset="0"/>
                              </a:rPr>
                              <m:t>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23</m:t>
                            </m:r>
                          </m:sub>
                        </m:sSub>
                      </m:den>
                    </m:f>
                    <m:r>
                      <a:rPr lang="vi-VN" sz="2200" b="0" i="0" dirty="0" smtClean="0">
                        <a:latin typeface="Cambria Math" panose="02040503050406030204" pitchFamily="18" charset="0"/>
                        <a:ea typeface="Cambria Math" panose="02040503050406030204" pitchFamily="18" charset="0"/>
                      </a:rPr>
                      <m:t>+</m:t>
                    </m:r>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23</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1D9962D-E445-69CF-97CD-1E0D4D65C61A}"/>
                  </a:ext>
                </a:extLst>
              </p:cNvPr>
              <p:cNvSpPr txBox="1">
                <a:spLocks noRot="1" noChangeAspect="1" noMove="1" noResize="1" noEditPoints="1" noAdjustHandles="1" noChangeArrowheads="1" noChangeShapeType="1" noTextEdit="1"/>
              </p:cNvSpPr>
              <p:nvPr/>
            </p:nvSpPr>
            <p:spPr>
              <a:xfrm>
                <a:off x="6564602" y="2186347"/>
                <a:ext cx="4819268" cy="63184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AD527F-6C5D-796E-9F7E-45524CD63C14}"/>
                  </a:ext>
                </a:extLst>
              </p:cNvPr>
              <p:cNvSpPr txBox="1"/>
              <p:nvPr/>
            </p:nvSpPr>
            <p:spPr>
              <a:xfrm>
                <a:off x="6564602" y="2936409"/>
                <a:ext cx="4061074" cy="631840"/>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31</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31</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B0AD527F-6C5D-796E-9F7E-45524CD63C14}"/>
                  </a:ext>
                </a:extLst>
              </p:cNvPr>
              <p:cNvSpPr txBox="1">
                <a:spLocks noRot="1" noChangeAspect="1" noMove="1" noResize="1" noEditPoints="1" noAdjustHandles="1" noChangeArrowheads="1" noChangeShapeType="1" noTextEdit="1"/>
              </p:cNvSpPr>
              <p:nvPr/>
            </p:nvSpPr>
            <p:spPr>
              <a:xfrm>
                <a:off x="6564602" y="2936409"/>
                <a:ext cx="4061074" cy="63184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BB9961-1725-05E3-9724-8E078759E44F}"/>
                  </a:ext>
                </a:extLst>
              </p:cNvPr>
              <p:cNvSpPr txBox="1"/>
              <p:nvPr/>
            </p:nvSpPr>
            <p:spPr>
              <a:xfrm>
                <a:off x="6564602" y="3786429"/>
                <a:ext cx="4875621" cy="631840"/>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32</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32</m:t>
                            </m:r>
                          </m:sub>
                        </m:sSub>
                      </m:den>
                    </m:f>
                    <m:r>
                      <a:rPr lang="vi-VN" sz="2200" b="0" i="0" dirty="0" smtClean="0">
                        <a:latin typeface="Cambria Math" panose="02040503050406030204" pitchFamily="18" charset="0"/>
                        <a:ea typeface="Cambria Math" panose="02040503050406030204" pitchFamily="18" charset="0"/>
                      </a:rPr>
                      <m:t>+</m:t>
                    </m:r>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32</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EBBB9961-1725-05E3-9724-8E078759E44F}"/>
                  </a:ext>
                </a:extLst>
              </p:cNvPr>
              <p:cNvSpPr txBox="1">
                <a:spLocks noRot="1" noChangeAspect="1" noMove="1" noResize="1" noEditPoints="1" noAdjustHandles="1" noChangeArrowheads="1" noChangeShapeType="1" noTextEdit="1"/>
              </p:cNvSpPr>
              <p:nvPr/>
            </p:nvSpPr>
            <p:spPr>
              <a:xfrm>
                <a:off x="6564602" y="3786429"/>
                <a:ext cx="4875621" cy="63184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92A4421-F10C-9467-BBEE-7D2145E2E6A6}"/>
                  </a:ext>
                </a:extLst>
              </p:cNvPr>
              <p:cNvSpPr txBox="1"/>
              <p:nvPr/>
            </p:nvSpPr>
            <p:spPr>
              <a:xfrm>
                <a:off x="6564602" y="4636449"/>
                <a:ext cx="3444791" cy="631840"/>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33</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en-US" sz="2200" b="0" i="1" dirty="0" smtClean="0">
                                <a:latin typeface="Cambria Math" panose="02040503050406030204" pitchFamily="18" charset="0"/>
                                <a:ea typeface="Cambria Math" panose="02040503050406030204" pitchFamily="18" charset="0"/>
                              </a:rPr>
                              <m:t>22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X</m:t>
                            </m:r>
                          </m:e>
                          <m:sub>
                            <m:r>
                              <a:rPr lang="vi-VN" sz="2200" i="1" dirty="0">
                                <a:latin typeface="Cambria Math" panose="02040503050406030204" pitchFamily="18" charset="0"/>
                                <a:ea typeface="Cambria Math" panose="02040503050406030204" pitchFamily="18" charset="0"/>
                              </a:rPr>
                              <m:t>33</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792A4421-F10C-9467-BBEE-7D2145E2E6A6}"/>
                  </a:ext>
                </a:extLst>
              </p:cNvPr>
              <p:cNvSpPr txBox="1">
                <a:spLocks noRot="1" noChangeAspect="1" noMove="1" noResize="1" noEditPoints="1" noAdjustHandles="1" noChangeArrowheads="1" noChangeShapeType="1" noTextEdit="1"/>
              </p:cNvSpPr>
              <p:nvPr/>
            </p:nvSpPr>
            <p:spPr>
              <a:xfrm>
                <a:off x="6564602" y="4636449"/>
                <a:ext cx="3444791" cy="631840"/>
              </a:xfrm>
              <a:prstGeom prst="rect">
                <a:avLst/>
              </a:prstGeom>
              <a:blipFill>
                <a:blip r:embed="rId11"/>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82F4399-C445-D76A-7D20-B0338F4291B8}"/>
              </a:ext>
            </a:extLst>
          </p:cNvPr>
          <p:cNvSpPr txBox="1"/>
          <p:nvPr/>
        </p:nvSpPr>
        <p:spPr>
          <a:xfrm>
            <a:off x="590549" y="482084"/>
            <a:ext cx="5095876" cy="584775"/>
          </a:xfrm>
          <a:prstGeom prst="rect">
            <a:avLst/>
          </a:prstGeom>
          <a:noFill/>
        </p:spPr>
        <p:txBody>
          <a:bodyPr wrap="square">
            <a:spAutoFit/>
          </a:bodyPr>
          <a:lstStyle/>
          <a:p>
            <a:r>
              <a:rPr lang="vi-VN" sz="3200" err="1">
                <a:latin typeface="Oswald Medium" panose="00000600000000000000" pitchFamily="2" charset="0"/>
              </a:rPr>
              <a:t>Backward</a:t>
            </a:r>
            <a:r>
              <a:rPr lang="vi-VN" sz="3200">
                <a:latin typeface="Oswald Medium" panose="00000600000000000000" pitchFamily="2" charset="0"/>
              </a:rPr>
              <a:t> in </a:t>
            </a:r>
            <a:r>
              <a:rPr lang="vi-VN" sz="3200" err="1">
                <a:latin typeface="Oswald Medium" panose="00000600000000000000" pitchFamily="2" charset="0"/>
              </a:rPr>
              <a:t>Convolution</a:t>
            </a:r>
            <a:r>
              <a:rPr lang="vi-VN" sz="3200">
                <a:latin typeface="Oswald Medium" panose="00000600000000000000" pitchFamily="2" charset="0"/>
              </a:rPr>
              <a:t> </a:t>
            </a:r>
            <a:r>
              <a:rPr lang="vi-VN" sz="3200" err="1">
                <a:latin typeface="Oswald Medium" panose="00000600000000000000" pitchFamily="2" charset="0"/>
              </a:rPr>
              <a:t>Layer</a:t>
            </a:r>
            <a:r>
              <a:rPr lang="vi-VN" sz="3200">
                <a:latin typeface="Oswald Medium" panose="00000600000000000000" pitchFamily="2" charset="0"/>
              </a:rPr>
              <a:t> </a:t>
            </a:r>
            <a:endParaRPr lang="en-US" sz="3200">
              <a:latin typeface="Oswald Medium" panose="00000600000000000000" pitchFamily="2" charset="0"/>
            </a:endParaRPr>
          </a:p>
        </p:txBody>
      </p:sp>
      <p:sp>
        <p:nvSpPr>
          <p:cNvPr id="13" name="TextBox 12">
            <a:extLst>
              <a:ext uri="{FF2B5EF4-FFF2-40B4-BE49-F238E27FC236}">
                <a16:creationId xmlns:a16="http://schemas.microsoft.com/office/drawing/2014/main" id="{04F975D4-690B-0380-2EEB-B1A312307F40}"/>
              </a:ext>
            </a:extLst>
          </p:cNvPr>
          <p:cNvSpPr txBox="1"/>
          <p:nvPr/>
        </p:nvSpPr>
        <p:spPr>
          <a:xfrm>
            <a:off x="442452" y="6190882"/>
            <a:ext cx="501446" cy="369332"/>
          </a:xfrm>
          <a:prstGeom prst="rect">
            <a:avLst/>
          </a:prstGeom>
          <a:noFill/>
        </p:spPr>
        <p:txBody>
          <a:bodyPr wrap="square" rtlCol="0">
            <a:spAutoFit/>
          </a:bodyPr>
          <a:lstStyle/>
          <a:p>
            <a:r>
              <a:rPr lang="en-US">
                <a:latin typeface="number"/>
              </a:rPr>
              <a:t>18</a:t>
            </a:r>
          </a:p>
        </p:txBody>
      </p:sp>
    </p:spTree>
    <p:extLst>
      <p:ext uri="{BB962C8B-B14F-4D97-AF65-F5344CB8AC3E}">
        <p14:creationId xmlns:p14="http://schemas.microsoft.com/office/powerpoint/2010/main" val="284219436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C0644B-E9AA-F398-02D0-DED54EAFD869}"/>
                  </a:ext>
                </a:extLst>
              </p:cNvPr>
              <p:cNvSpPr txBox="1"/>
              <p:nvPr/>
            </p:nvSpPr>
            <p:spPr>
              <a:xfrm>
                <a:off x="195015" y="2244034"/>
                <a:ext cx="2562225"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a:rPr lang="en-US" i="1" dirty="0">
                              <a:latin typeface="Cambria Math" panose="02040503050406030204" pitchFamily="18" charset="0"/>
                            </a:rPr>
                            <m:t>𝐿</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r>
                                <m:rPr>
                                  <m:sty m:val="p"/>
                                </m:rPr>
                                <a:rPr lang="vi-VN" i="1" dirty="0">
                                  <a:latin typeface="Cambria Math" panose="02040503050406030204" pitchFamily="18" charset="0"/>
                                </a:rPr>
                                <m:t>X</m:t>
                              </m:r>
                            </m:e>
                            <m:sub>
                              <m:r>
                                <m:rPr>
                                  <m:sty m:val="p"/>
                                </m:rPr>
                                <a:rPr lang="vi-VN" i="1" dirty="0">
                                  <a:latin typeface="Cambria Math" panose="02040503050406030204" pitchFamily="18" charset="0"/>
                                </a:rPr>
                                <m:t>mn</m:t>
                              </m:r>
                            </m:sub>
                          </m:sSub>
                        </m:den>
                      </m:f>
                      <m:r>
                        <a:rPr lang="vi-VN"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a:rPr lang="en-US" i="1" dirty="0">
                              <a:latin typeface="Cambria Math" panose="02040503050406030204" pitchFamily="18" charset="0"/>
                            </a:rPr>
                            <m:t>𝐿</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e>
                            <m:sub>
                              <m:r>
                                <m:rPr>
                                  <m:sty m:val="p"/>
                                </m:rPr>
                                <a:rPr lang="vi-VN" i="1" dirty="0">
                                  <a:latin typeface="Cambria Math" panose="02040503050406030204" pitchFamily="18" charset="0"/>
                                </a:rPr>
                                <m:t>Z</m:t>
                              </m:r>
                            </m:sub>
                          </m:sSub>
                        </m:den>
                      </m:f>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m:t>
                          </m:r>
                          <m:r>
                            <m:rPr>
                              <m:sty m:val="p"/>
                            </m:rPr>
                            <a:rPr lang="vi-VN" i="1" dirty="0">
                              <a:latin typeface="Cambria Math" panose="02040503050406030204" pitchFamily="18" charset="0"/>
                            </a:rPr>
                            <m:t>Z</m:t>
                          </m:r>
                        </m:num>
                        <m:den>
                          <m:sSub>
                            <m:sSubPr>
                              <m:ctrlPr>
                                <a:rPr lang="en-US" i="1" dirty="0">
                                  <a:solidFill>
                                    <a:srgbClr val="836967"/>
                                  </a:solidFill>
                                  <a:latin typeface="Cambria Math" panose="02040503050406030204" pitchFamily="18" charset="0"/>
                                </a:rPr>
                              </m:ctrlPr>
                            </m:sSubPr>
                            <m:e>
                              <m:r>
                                <a:rPr lang="en-US" i="0" dirty="0">
                                  <a:latin typeface="Cambria Math" panose="02040503050406030204" pitchFamily="18" charset="0"/>
                                </a:rPr>
                                <m:t>𝜕</m:t>
                              </m:r>
                              <m:r>
                                <m:rPr>
                                  <m:sty m:val="p"/>
                                </m:rPr>
                                <a:rPr lang="vi-VN" i="1" dirty="0">
                                  <a:latin typeface="Cambria Math" panose="02040503050406030204" pitchFamily="18" charset="0"/>
                                </a:rPr>
                                <m:t>X</m:t>
                              </m:r>
                            </m:e>
                            <m:sub>
                              <m:r>
                                <m:rPr>
                                  <m:sty m:val="p"/>
                                </m:rPr>
                                <a:rPr lang="vi-VN" i="1" dirty="0">
                                  <a:latin typeface="Cambria Math" panose="02040503050406030204" pitchFamily="18" charset="0"/>
                                </a:rPr>
                                <m:t>mn</m:t>
                              </m:r>
                            </m:sub>
                          </m:sSub>
                        </m:den>
                      </m:f>
                    </m:oMath>
                  </m:oMathPara>
                </a14:m>
                <a:endParaRPr lang="en-US">
                  <a:latin typeface="Quire Sans" panose="020B0502040400020003" pitchFamily="34" charset="0"/>
                  <a:cs typeface="Quire Sans" panose="020B0502040400020003" pitchFamily="34" charset="0"/>
                </a:endParaRPr>
              </a:p>
            </p:txBody>
          </p:sp>
        </mc:Choice>
        <mc:Fallback xmlns="">
          <p:sp>
            <p:nvSpPr>
              <p:cNvPr id="3" name="TextBox 2">
                <a:extLst>
                  <a:ext uri="{FF2B5EF4-FFF2-40B4-BE49-F238E27FC236}">
                    <a16:creationId xmlns:a16="http://schemas.microsoft.com/office/drawing/2014/main" id="{EDC0644B-E9AA-F398-02D0-DED54EAFD869}"/>
                  </a:ext>
                </a:extLst>
              </p:cNvPr>
              <p:cNvSpPr txBox="1">
                <a:spLocks noRot="1" noChangeAspect="1" noMove="1" noResize="1" noEditPoints="1" noAdjustHandles="1" noChangeArrowheads="1" noChangeShapeType="1" noTextEdit="1"/>
              </p:cNvSpPr>
              <p:nvPr/>
            </p:nvSpPr>
            <p:spPr>
              <a:xfrm>
                <a:off x="195015" y="2244034"/>
                <a:ext cx="2562225" cy="6643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AC1AD4-908E-C1FB-E12D-B7E8FE71F0D4}"/>
                  </a:ext>
                </a:extLst>
              </p:cNvPr>
              <p:cNvSpPr txBox="1"/>
              <p:nvPr/>
            </p:nvSpPr>
            <p:spPr>
              <a:xfrm>
                <a:off x="829705" y="2923142"/>
                <a:ext cx="2638425" cy="8046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800" i="1" dirty="0" smtClean="0">
                          <a:latin typeface="Cambria Math" panose="02040503050406030204" pitchFamily="18" charset="0"/>
                          <a:ea typeface="Cambria Math" panose="02040503050406030204" pitchFamily="18" charset="0"/>
                        </a:rPr>
                        <m:t>=</m:t>
                      </m:r>
                      <m:nary>
                        <m:naryPr>
                          <m:chr m:val="∑"/>
                          <m:supHide m:val="on"/>
                          <m:ctrlPr>
                            <a:rPr lang="vi-VN" sz="1800" i="1" dirty="0" smtClean="0">
                              <a:latin typeface="Cambria Math" panose="02040503050406030204" pitchFamily="18" charset="0"/>
                              <a:ea typeface="Cambria Math" panose="02040503050406030204" pitchFamily="18" charset="0"/>
                            </a:rPr>
                          </m:ctrlPr>
                        </m:naryPr>
                        <m:sub>
                          <m:r>
                            <m:rPr>
                              <m:sty m:val="p"/>
                              <m:brk m:alnAt="7"/>
                            </m:rPr>
                            <a:rPr lang="vi-VN" sz="1800" i="1" dirty="0">
                              <a:latin typeface="Cambria Math" panose="02040503050406030204" pitchFamily="18" charset="0"/>
                              <a:ea typeface="Cambria Math" panose="02040503050406030204" pitchFamily="18" charset="0"/>
                            </a:rPr>
                            <m:t>i</m:t>
                          </m:r>
                        </m:sub>
                        <m:sup/>
                        <m:e>
                          <m:nary>
                            <m:naryPr>
                              <m:chr m:val="∑"/>
                              <m:supHide m:val="on"/>
                              <m:ctrlPr>
                                <a:rPr lang="vi-VN" sz="1800" i="1" dirty="0" smtClean="0">
                                  <a:latin typeface="Cambria Math" panose="02040503050406030204" pitchFamily="18" charset="0"/>
                                  <a:ea typeface="Cambria Math" panose="02040503050406030204" pitchFamily="18" charset="0"/>
                                </a:rPr>
                              </m:ctrlPr>
                            </m:naryPr>
                            <m:sub>
                              <m:r>
                                <m:rPr>
                                  <m:sty m:val="p"/>
                                  <m:brk m:alnAt="7"/>
                                </m:rPr>
                                <a:rPr lang="vi-VN" sz="1800" i="1" dirty="0">
                                  <a:latin typeface="Cambria Math" panose="02040503050406030204" pitchFamily="18" charset="0"/>
                                  <a:ea typeface="Cambria Math" panose="02040503050406030204" pitchFamily="18" charset="0"/>
                                </a:rPr>
                                <m:t>j</m:t>
                              </m:r>
                            </m:sub>
                            <m:sup/>
                            <m:e>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e>
                                    <m:sub>
                                      <m:r>
                                        <m:rPr>
                                          <m:sty m:val="p"/>
                                        </m:rPr>
                                        <a:rPr lang="vi-VN" sz="1800" i="1" dirty="0">
                                          <a:latin typeface="Cambria Math" panose="02040503050406030204" pitchFamily="18" charset="0"/>
                                        </a:rPr>
                                        <m:t>Zij</m:t>
                                      </m:r>
                                    </m:sub>
                                  </m:sSub>
                                </m:den>
                              </m:f>
                              <m:f>
                                <m:fPr>
                                  <m:ctrlPr>
                                    <a:rPr lang="en-US" sz="1800" i="1" dirty="0" smtClean="0">
                                      <a:solidFill>
                                        <a:srgbClr val="836967"/>
                                      </a:solidFill>
                                      <a:latin typeface="Cambria Math" panose="02040503050406030204" pitchFamily="18" charset="0"/>
                                    </a:rPr>
                                  </m:ctrlPr>
                                </m:fPr>
                                <m:num>
                                  <m:sSub>
                                    <m:sSubPr>
                                      <m:ctrlPr>
                                        <a:rPr lang="en-US" sz="1800" i="1" dirty="0" smtClean="0">
                                          <a:solidFill>
                                            <a:srgbClr val="836967"/>
                                          </a:solidFill>
                                          <a:latin typeface="Cambria Math" panose="02040503050406030204" pitchFamily="18" charset="0"/>
                                        </a:rPr>
                                      </m:ctrlPr>
                                    </m:sSubPr>
                                    <m:e>
                                      <m:r>
                                        <a:rPr lang="en-US" sz="1800" i="0" dirty="0">
                                          <a:latin typeface="Cambria Math" panose="02040503050406030204" pitchFamily="18" charset="0"/>
                                        </a:rPr>
                                        <m:t>𝜕</m:t>
                                      </m:r>
                                    </m:e>
                                    <m:sub>
                                      <m:r>
                                        <m:rPr>
                                          <m:sty m:val="p"/>
                                        </m:rPr>
                                        <a:rPr lang="vi-VN" sz="1800" i="1" dirty="0">
                                          <a:latin typeface="Cambria Math" panose="02040503050406030204" pitchFamily="18" charset="0"/>
                                        </a:rPr>
                                        <m:t>Zij</m:t>
                                      </m:r>
                                    </m:sub>
                                  </m:sSub>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i="1" dirty="0">
                                          <a:latin typeface="Cambria Math" panose="02040503050406030204" pitchFamily="18" charset="0"/>
                                        </a:rPr>
                                        <m:t>X</m:t>
                                      </m:r>
                                    </m:e>
                                    <m:sub>
                                      <m:r>
                                        <m:rPr>
                                          <m:sty m:val="p"/>
                                        </m:rPr>
                                        <a:rPr lang="vi-VN" i="1" dirty="0">
                                          <a:latin typeface="Cambria Math" panose="02040503050406030204" pitchFamily="18" charset="0"/>
                                        </a:rPr>
                                        <m:t>mn</m:t>
                                      </m:r>
                                    </m:sub>
                                  </m:sSub>
                                </m:den>
                              </m:f>
                            </m:e>
                          </m:nary>
                        </m:e>
                      </m:nary>
                    </m:oMath>
                  </m:oMathPara>
                </a14:m>
                <a:endParaRPr lang="en-US" sz="1800"/>
              </a:p>
            </p:txBody>
          </p:sp>
        </mc:Choice>
        <mc:Fallback xmlns="">
          <p:sp>
            <p:nvSpPr>
              <p:cNvPr id="4" name="TextBox 3">
                <a:extLst>
                  <a:ext uri="{FF2B5EF4-FFF2-40B4-BE49-F238E27FC236}">
                    <a16:creationId xmlns:a16="http://schemas.microsoft.com/office/drawing/2014/main" id="{75AC1AD4-908E-C1FB-E12D-B7E8FE71F0D4}"/>
                  </a:ext>
                </a:extLst>
              </p:cNvPr>
              <p:cNvSpPr txBox="1">
                <a:spLocks noRot="1" noChangeAspect="1" noMove="1" noResize="1" noEditPoints="1" noAdjustHandles="1" noChangeArrowheads="1" noChangeShapeType="1" noTextEdit="1"/>
              </p:cNvSpPr>
              <p:nvPr/>
            </p:nvSpPr>
            <p:spPr>
              <a:xfrm>
                <a:off x="829705" y="2923142"/>
                <a:ext cx="2638425" cy="8046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4DC396-AD44-B997-1375-0BA7AA392A58}"/>
                  </a:ext>
                </a:extLst>
              </p:cNvPr>
              <p:cNvSpPr txBox="1"/>
              <p:nvPr/>
            </p:nvSpPr>
            <p:spPr>
              <a:xfrm>
                <a:off x="1018067" y="3687480"/>
                <a:ext cx="3736013" cy="8345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800" i="1" dirty="0" smtClean="0">
                          <a:latin typeface="Cambria Math" panose="02040503050406030204" pitchFamily="18" charset="0"/>
                          <a:ea typeface="Cambria Math" panose="02040503050406030204" pitchFamily="18" charset="0"/>
                        </a:rPr>
                        <m:t>=</m:t>
                      </m:r>
                      <m:nary>
                        <m:naryPr>
                          <m:chr m:val="∑"/>
                          <m:supHide m:val="on"/>
                          <m:ctrlPr>
                            <a:rPr lang="vi-VN" sz="1800" i="1" dirty="0" smtClean="0">
                              <a:latin typeface="Cambria Math" panose="02040503050406030204" pitchFamily="18" charset="0"/>
                              <a:ea typeface="Cambria Math" panose="02040503050406030204" pitchFamily="18" charset="0"/>
                            </a:rPr>
                          </m:ctrlPr>
                        </m:naryPr>
                        <m:sub>
                          <m:r>
                            <m:rPr>
                              <m:sty m:val="p"/>
                              <m:brk m:alnAt="7"/>
                            </m:rPr>
                            <a:rPr lang="vi-VN" sz="1800" i="1" dirty="0">
                              <a:latin typeface="Cambria Math" panose="02040503050406030204" pitchFamily="18" charset="0"/>
                              <a:ea typeface="Cambria Math" panose="02040503050406030204" pitchFamily="18" charset="0"/>
                            </a:rPr>
                            <m:t>i</m:t>
                          </m:r>
                        </m:sub>
                        <m:sup/>
                        <m:e>
                          <m:nary>
                            <m:naryPr>
                              <m:chr m:val="∑"/>
                              <m:supHide m:val="on"/>
                              <m:ctrlPr>
                                <a:rPr lang="vi-VN" sz="1800" i="1" dirty="0" smtClean="0">
                                  <a:latin typeface="Cambria Math" panose="02040503050406030204" pitchFamily="18" charset="0"/>
                                  <a:ea typeface="Cambria Math" panose="02040503050406030204" pitchFamily="18" charset="0"/>
                                </a:rPr>
                              </m:ctrlPr>
                            </m:naryPr>
                            <m:sub>
                              <m:r>
                                <m:rPr>
                                  <m:sty m:val="p"/>
                                  <m:brk m:alnAt="7"/>
                                </m:rPr>
                                <a:rPr lang="vi-VN" sz="1800" i="1" dirty="0">
                                  <a:latin typeface="Cambria Math" panose="02040503050406030204" pitchFamily="18" charset="0"/>
                                  <a:ea typeface="Cambria Math" panose="02040503050406030204" pitchFamily="18" charset="0"/>
                                </a:rPr>
                                <m:t>j</m:t>
                              </m:r>
                            </m:sub>
                            <m:sup/>
                            <m:e>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e>
                                    <m:sub>
                                      <m:r>
                                        <m:rPr>
                                          <m:sty m:val="p"/>
                                        </m:rPr>
                                        <a:rPr lang="vi-VN" sz="1800" i="1" dirty="0">
                                          <a:latin typeface="Cambria Math" panose="02040503050406030204" pitchFamily="18" charset="0"/>
                                        </a:rPr>
                                        <m:t>Zij</m:t>
                                      </m:r>
                                    </m:sub>
                                  </m:sSub>
                                </m:den>
                              </m:f>
                              <m:f>
                                <m:fPr>
                                  <m:ctrlPr>
                                    <a:rPr lang="en-US" sz="1800" i="1" dirty="0" smtClean="0">
                                      <a:solidFill>
                                        <a:srgbClr val="836967"/>
                                      </a:solidFill>
                                      <a:latin typeface="Cambria Math" panose="02040503050406030204" pitchFamily="18" charset="0"/>
                                    </a:rPr>
                                  </m:ctrlPr>
                                </m:fPr>
                                <m:num>
                                  <m:sSub>
                                    <m:sSubPr>
                                      <m:ctrlPr>
                                        <a:rPr lang="en-US" sz="1800" i="1" dirty="0" smtClean="0">
                                          <a:solidFill>
                                            <a:srgbClr val="836967"/>
                                          </a:solidFill>
                                          <a:latin typeface="Cambria Math" panose="02040503050406030204" pitchFamily="18" charset="0"/>
                                        </a:rPr>
                                      </m:ctrlPr>
                                    </m:sSubPr>
                                    <m:e>
                                      <m:r>
                                        <a:rPr lang="en-US" sz="1800" i="0" dirty="0">
                                          <a:latin typeface="Cambria Math" panose="02040503050406030204" pitchFamily="18" charset="0"/>
                                        </a:rPr>
                                        <m:t>𝜕</m:t>
                                      </m:r>
                                    </m:e>
                                    <m:sub>
                                      <m:r>
                                        <a:rPr lang="vi-VN" sz="1800" b="0" i="1" dirty="0" smtClean="0">
                                          <a:latin typeface="Cambria Math" panose="02040503050406030204" pitchFamily="18" charset="0"/>
                                        </a:rPr>
                                        <m:t>(</m:t>
                                      </m:r>
                                      <m:nary>
                                        <m:naryPr>
                                          <m:chr m:val="∑"/>
                                          <m:supHide m:val="on"/>
                                          <m:ctrlPr>
                                            <a:rPr lang="pt-BR" sz="1800" i="1" smtClean="0">
                                              <a:latin typeface="Cambria Math" panose="02040503050406030204" pitchFamily="18" charset="0"/>
                                            </a:rPr>
                                          </m:ctrlPr>
                                        </m:naryPr>
                                        <m:sub>
                                          <m:r>
                                            <m:rPr>
                                              <m:sty m:val="p"/>
                                            </m:rPr>
                                            <a:rPr lang="vi-VN" sz="1800" i="1">
                                              <a:latin typeface="Cambria Math" panose="02040503050406030204" pitchFamily="18" charset="0"/>
                                            </a:rPr>
                                            <m:t>p</m:t>
                                          </m:r>
                                        </m:sub>
                                        <m:sup/>
                                        <m:e>
                                          <m:nary>
                                            <m:naryPr>
                                              <m:chr m:val="∑"/>
                                              <m:supHide m:val="on"/>
                                              <m:ctrlPr>
                                                <a:rPr lang="pt-BR" sz="1800" i="1" smtClean="0">
                                                  <a:latin typeface="Cambria Math" panose="02040503050406030204" pitchFamily="18" charset="0"/>
                                                </a:rPr>
                                              </m:ctrlPr>
                                            </m:naryPr>
                                            <m:sub>
                                              <m:r>
                                                <m:rPr>
                                                  <m:sty m:val="p"/>
                                                </m:rPr>
                                                <a:rPr lang="vi-VN" sz="1800" i="1">
                                                  <a:latin typeface="Cambria Math" panose="02040503050406030204" pitchFamily="18" charset="0"/>
                                                </a:rPr>
                                                <m:t>q</m:t>
                                              </m:r>
                                            </m:sub>
                                            <m:sup/>
                                            <m:e>
                                              <m:sSub>
                                                <m:sSubPr>
                                                  <m:ctrlPr>
                                                    <a:rPr lang="en-US" sz="1800" i="1" smtClean="0">
                                                      <a:latin typeface="Cambria Math" panose="02040503050406030204" pitchFamily="18" charset="0"/>
                                                    </a:rPr>
                                                  </m:ctrlPr>
                                                </m:sSubPr>
                                                <m:e>
                                                  <m:r>
                                                    <m:rPr>
                                                      <m:sty m:val="p"/>
                                                    </m:rPr>
                                                    <a:rPr lang="vi-VN" sz="1800" i="1">
                                                      <a:latin typeface="Cambria Math" panose="02040503050406030204" pitchFamily="18" charset="0"/>
                                                    </a:rPr>
                                                    <m:t>X</m:t>
                                                  </m:r>
                                                </m:e>
                                                <m:sub>
                                                  <m:r>
                                                    <m:rPr>
                                                      <m:sty m:val="p"/>
                                                    </m:rPr>
                                                    <a:rPr lang="vi-VN" sz="1800" i="1">
                                                      <a:latin typeface="Cambria Math" panose="02040503050406030204" pitchFamily="18" charset="0"/>
                                                    </a:rPr>
                                                    <m:t>i</m:t>
                                                  </m:r>
                                                  <m:r>
                                                    <a:rPr lang="vi-VN" sz="1800" b="0" i="1" smtClean="0">
                                                      <a:latin typeface="Cambria Math" panose="02040503050406030204" pitchFamily="18" charset="0"/>
                                                    </a:rPr>
                                                    <m:t>+</m:t>
                                                  </m:r>
                                                  <m:r>
                                                    <m:rPr>
                                                      <m:sty m:val="p"/>
                                                    </m:rPr>
                                                    <a:rPr lang="vi-VN" sz="1800" i="1">
                                                      <a:latin typeface="Cambria Math" panose="02040503050406030204" pitchFamily="18" charset="0"/>
                                                    </a:rPr>
                                                    <m:t>p</m:t>
                                                  </m:r>
                                                  <m:r>
                                                    <a:rPr lang="vi-VN" sz="1800" b="0" i="1" smtClean="0">
                                                      <a:latin typeface="Cambria Math" panose="02040503050406030204" pitchFamily="18" charset="0"/>
                                                    </a:rPr>
                                                    <m:t>,</m:t>
                                                  </m:r>
                                                  <m:r>
                                                    <m:rPr>
                                                      <m:sty m:val="p"/>
                                                    </m:rPr>
                                                    <a:rPr lang="vi-VN" sz="1800" i="1">
                                                      <a:latin typeface="Cambria Math" panose="02040503050406030204" pitchFamily="18" charset="0"/>
                                                    </a:rPr>
                                                    <m:t>j</m:t>
                                                  </m:r>
                                                  <m:r>
                                                    <a:rPr lang="vi-VN" sz="1800" b="0" i="1" smtClean="0">
                                                      <a:latin typeface="Cambria Math" panose="02040503050406030204" pitchFamily="18" charset="0"/>
                                                    </a:rPr>
                                                    <m:t>+</m:t>
                                                  </m:r>
                                                  <m:r>
                                                    <m:rPr>
                                                      <m:sty m:val="p"/>
                                                    </m:rPr>
                                                    <a:rPr lang="vi-VN" sz="1800" i="1">
                                                      <a:latin typeface="Cambria Math" panose="02040503050406030204" pitchFamily="18" charset="0"/>
                                                    </a:rPr>
                                                    <m:t>q</m:t>
                                                  </m:r>
                                                </m:sub>
                                              </m:sSub>
                                              <m:sSub>
                                                <m:sSubPr>
                                                  <m:ctrlPr>
                                                    <a:rPr lang="en-US" sz="1800" i="1" smtClean="0">
                                                      <a:latin typeface="Cambria Math" panose="02040503050406030204" pitchFamily="18" charset="0"/>
                                                    </a:rPr>
                                                  </m:ctrlPr>
                                                </m:sSubPr>
                                                <m:e>
                                                  <m:r>
                                                    <m:rPr>
                                                      <m:sty m:val="p"/>
                                                    </m:rPr>
                                                    <a:rPr lang="vi-VN" sz="1800" i="1">
                                                      <a:latin typeface="Cambria Math" panose="02040503050406030204" pitchFamily="18" charset="0"/>
                                                    </a:rPr>
                                                    <m:t>K</m:t>
                                                  </m:r>
                                                </m:e>
                                                <m:sub>
                                                  <m:r>
                                                    <m:rPr>
                                                      <m:sty m:val="p"/>
                                                    </m:rPr>
                                                    <a:rPr lang="vi-VN" sz="1800" i="1">
                                                      <a:latin typeface="Cambria Math" panose="02040503050406030204" pitchFamily="18" charset="0"/>
                                                    </a:rPr>
                                                    <m:t>p</m:t>
                                                  </m:r>
                                                  <m:r>
                                                    <a:rPr lang="vi-VN" sz="1800" b="0" i="1" smtClean="0">
                                                      <a:latin typeface="Cambria Math" panose="02040503050406030204" pitchFamily="18" charset="0"/>
                                                    </a:rPr>
                                                    <m:t>,</m:t>
                                                  </m:r>
                                                  <m:r>
                                                    <m:rPr>
                                                      <m:sty m:val="p"/>
                                                    </m:rPr>
                                                    <a:rPr lang="vi-VN" sz="1800" i="1">
                                                      <a:latin typeface="Cambria Math" panose="02040503050406030204" pitchFamily="18" charset="0"/>
                                                    </a:rPr>
                                                    <m:t>q</m:t>
                                                  </m:r>
                                                </m:sub>
                                              </m:sSub>
                                              <m:r>
                                                <a:rPr lang="vi-VN" sz="1800" b="0" i="1" smtClean="0">
                                                  <a:latin typeface="Cambria Math" panose="02040503050406030204" pitchFamily="18" charset="0"/>
                                                </a:rPr>
                                                <m:t>+</m:t>
                                              </m:r>
                                              <m:r>
                                                <m:rPr>
                                                  <m:sty m:val="p"/>
                                                </m:rPr>
                                                <a:rPr lang="vi-VN" i="1">
                                                  <a:latin typeface="Cambria Math" panose="02040503050406030204" pitchFamily="18" charset="0"/>
                                                </a:rPr>
                                                <m:t>B</m:t>
                                              </m:r>
                                              <m:r>
                                                <a:rPr lang="vi-VN" sz="1800" b="0" i="1" smtClean="0">
                                                  <a:latin typeface="Cambria Math" panose="02040503050406030204" pitchFamily="18" charset="0"/>
                                                </a:rPr>
                                                <m:t>  </m:t>
                                              </m:r>
                                            </m:e>
                                          </m:nary>
                                        </m:e>
                                      </m:nary>
                                      <m:r>
                                        <a:rPr lang="vi-VN" sz="1800" b="0" i="1" smtClean="0">
                                          <a:latin typeface="Cambria Math" panose="02040503050406030204" pitchFamily="18" charset="0"/>
                                        </a:rPr>
                                        <m:t>)</m:t>
                                      </m:r>
                                    </m:sub>
                                  </m:sSub>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i="1" dirty="0">
                                          <a:latin typeface="Cambria Math" panose="02040503050406030204" pitchFamily="18" charset="0"/>
                                        </a:rPr>
                                        <m:t>X</m:t>
                                      </m:r>
                                    </m:e>
                                    <m:sub>
                                      <m:r>
                                        <m:rPr>
                                          <m:sty m:val="p"/>
                                        </m:rPr>
                                        <a:rPr lang="vi-VN" i="1" dirty="0">
                                          <a:latin typeface="Cambria Math" panose="02040503050406030204" pitchFamily="18" charset="0"/>
                                        </a:rPr>
                                        <m:t>mn</m:t>
                                      </m:r>
                                    </m:sub>
                                  </m:sSub>
                                </m:den>
                              </m:f>
                            </m:e>
                          </m:nary>
                        </m:e>
                      </m:nary>
                    </m:oMath>
                  </m:oMathPara>
                </a14:m>
                <a:endParaRPr lang="en-US" sz="1800"/>
              </a:p>
            </p:txBody>
          </p:sp>
        </mc:Choice>
        <mc:Fallback xmlns="">
          <p:sp>
            <p:nvSpPr>
              <p:cNvPr id="5" name="TextBox 4">
                <a:extLst>
                  <a:ext uri="{FF2B5EF4-FFF2-40B4-BE49-F238E27FC236}">
                    <a16:creationId xmlns:a16="http://schemas.microsoft.com/office/drawing/2014/main" id="{984DC396-AD44-B997-1375-0BA7AA392A58}"/>
                  </a:ext>
                </a:extLst>
              </p:cNvPr>
              <p:cNvSpPr txBox="1">
                <a:spLocks noRot="1" noChangeAspect="1" noMove="1" noResize="1" noEditPoints="1" noAdjustHandles="1" noChangeArrowheads="1" noChangeShapeType="1" noTextEdit="1"/>
              </p:cNvSpPr>
              <p:nvPr/>
            </p:nvSpPr>
            <p:spPr>
              <a:xfrm>
                <a:off x="1018067" y="3687480"/>
                <a:ext cx="3736013" cy="83452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D9E591-3D8D-67B3-6B86-AAB010E6B8E8}"/>
                  </a:ext>
                </a:extLst>
              </p:cNvPr>
              <p:cNvSpPr txBox="1"/>
              <p:nvPr/>
            </p:nvSpPr>
            <p:spPr>
              <a:xfrm>
                <a:off x="-1252785" y="4610521"/>
                <a:ext cx="7067550" cy="799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800" i="1" dirty="0" smtClean="0">
                          <a:solidFill>
                            <a:schemeClr val="tx1"/>
                          </a:solidFill>
                          <a:latin typeface="Cambria Math" panose="02040503050406030204" pitchFamily="18" charset="0"/>
                          <a:ea typeface="Cambria Math" panose="02040503050406030204" pitchFamily="18" charset="0"/>
                        </a:rPr>
                        <m:t>=</m:t>
                      </m:r>
                      <m:nary>
                        <m:naryPr>
                          <m:chr m:val="∑"/>
                          <m:supHide m:val="on"/>
                          <m:ctrlPr>
                            <a:rPr lang="vi-VN" sz="1800" i="1" dirty="0" smtClean="0">
                              <a:solidFill>
                                <a:schemeClr val="tx1"/>
                              </a:solidFill>
                              <a:latin typeface="Cambria Math" panose="02040503050406030204" pitchFamily="18" charset="0"/>
                              <a:ea typeface="Cambria Math" panose="02040503050406030204" pitchFamily="18" charset="0"/>
                            </a:rPr>
                          </m:ctrlPr>
                        </m:naryPr>
                        <m:sub>
                          <m:r>
                            <m:rPr>
                              <m:sty m:val="p"/>
                              <m:brk m:alnAt="7"/>
                            </m:rPr>
                            <a:rPr lang="vi-VN" sz="1800" i="1" dirty="0">
                              <a:solidFill>
                                <a:schemeClr val="tx1"/>
                              </a:solidFill>
                              <a:latin typeface="Cambria Math" panose="02040503050406030204" pitchFamily="18" charset="0"/>
                              <a:ea typeface="Cambria Math" panose="02040503050406030204" pitchFamily="18" charset="0"/>
                            </a:rPr>
                            <m:t>i</m:t>
                          </m:r>
                        </m:sub>
                        <m:sup/>
                        <m:e>
                          <m:nary>
                            <m:naryPr>
                              <m:chr m:val="∑"/>
                              <m:supHide m:val="on"/>
                              <m:ctrlPr>
                                <a:rPr lang="vi-VN" sz="1800" i="1" dirty="0" smtClean="0">
                                  <a:solidFill>
                                    <a:schemeClr val="tx1"/>
                                  </a:solidFill>
                                  <a:latin typeface="Cambria Math" panose="02040503050406030204" pitchFamily="18" charset="0"/>
                                  <a:ea typeface="Cambria Math" panose="02040503050406030204" pitchFamily="18" charset="0"/>
                                </a:rPr>
                              </m:ctrlPr>
                            </m:naryPr>
                            <m:sub>
                              <m:r>
                                <m:rPr>
                                  <m:sty m:val="p"/>
                                  <m:brk m:alnAt="7"/>
                                </m:rPr>
                                <a:rPr lang="vi-VN" sz="1800" i="1" dirty="0">
                                  <a:solidFill>
                                    <a:schemeClr val="tx1"/>
                                  </a:solidFill>
                                  <a:latin typeface="Cambria Math" panose="02040503050406030204" pitchFamily="18" charset="0"/>
                                  <a:ea typeface="Cambria Math" panose="02040503050406030204" pitchFamily="18" charset="0"/>
                                </a:rPr>
                                <m:t>j</m:t>
                              </m:r>
                            </m:sub>
                            <m:sup/>
                            <m:e>
                              <m:f>
                                <m:fPr>
                                  <m:ctrlPr>
                                    <a:rPr lang="en-US" sz="1800" i="1" dirty="0" smtClean="0">
                                      <a:solidFill>
                                        <a:schemeClr val="tx1"/>
                                      </a:solidFill>
                                      <a:latin typeface="Cambria Math" panose="02040503050406030204" pitchFamily="18" charset="0"/>
                                    </a:rPr>
                                  </m:ctrlPr>
                                </m:fPr>
                                <m:num>
                                  <m:r>
                                    <a:rPr lang="en-US" sz="1800" dirty="0">
                                      <a:solidFill>
                                        <a:schemeClr val="tx1"/>
                                      </a:solidFill>
                                      <a:latin typeface="Cambria Math" panose="02040503050406030204" pitchFamily="18" charset="0"/>
                                    </a:rPr>
                                    <m:t>𝜕</m:t>
                                  </m:r>
                                  <m:r>
                                    <a:rPr lang="en-US" sz="1800" i="1" dirty="0">
                                      <a:solidFill>
                                        <a:schemeClr val="tx1"/>
                                      </a:solidFill>
                                      <a:latin typeface="Cambria Math" panose="02040503050406030204" pitchFamily="18" charset="0"/>
                                    </a:rPr>
                                    <m:t>𝐿</m:t>
                                  </m:r>
                                </m:num>
                                <m:den>
                                  <m:sSub>
                                    <m:sSubPr>
                                      <m:ctrlPr>
                                        <a:rPr lang="en-US" sz="1800" i="1" dirty="0">
                                          <a:solidFill>
                                            <a:schemeClr val="tx1"/>
                                          </a:solidFill>
                                          <a:latin typeface="Cambria Math" panose="02040503050406030204" pitchFamily="18" charset="0"/>
                                        </a:rPr>
                                      </m:ctrlPr>
                                    </m:sSubPr>
                                    <m:e>
                                      <m:r>
                                        <a:rPr lang="en-US" sz="1800" i="0" dirty="0">
                                          <a:solidFill>
                                            <a:schemeClr val="tx1"/>
                                          </a:solidFill>
                                          <a:latin typeface="Cambria Math" panose="02040503050406030204" pitchFamily="18" charset="0"/>
                                        </a:rPr>
                                        <m:t>𝜕</m:t>
                                      </m:r>
                                    </m:e>
                                    <m:sub>
                                      <m:r>
                                        <m:rPr>
                                          <m:sty m:val="p"/>
                                        </m:rPr>
                                        <a:rPr lang="vi-VN" sz="1800" i="1" dirty="0">
                                          <a:solidFill>
                                            <a:schemeClr val="tx1"/>
                                          </a:solidFill>
                                          <a:latin typeface="Cambria Math" panose="02040503050406030204" pitchFamily="18" charset="0"/>
                                        </a:rPr>
                                        <m:t>Zij</m:t>
                                      </m:r>
                                    </m:sub>
                                  </m:sSub>
                                </m:den>
                              </m:f>
                              <m:sSub>
                                <m:sSubPr>
                                  <m:ctrlPr>
                                    <a:rPr lang="en-US" sz="1800" i="1" dirty="0" smtClean="0">
                                      <a:solidFill>
                                        <a:schemeClr val="tx1"/>
                                      </a:solidFill>
                                      <a:latin typeface="Cambria Math" panose="02040503050406030204" pitchFamily="18" charset="0"/>
                                      <a:ea typeface="Cambria Math" panose="02040503050406030204" pitchFamily="18" charset="0"/>
                                    </a:rPr>
                                  </m:ctrlPr>
                                </m:sSubPr>
                                <m:e>
                                  <m:r>
                                    <m:rPr>
                                      <m:sty m:val="p"/>
                                    </m:rPr>
                                    <a:rPr lang="vi-VN" i="1" dirty="0">
                                      <a:solidFill>
                                        <a:schemeClr val="tx1"/>
                                      </a:solidFill>
                                      <a:latin typeface="Cambria Math" panose="02040503050406030204" pitchFamily="18" charset="0"/>
                                      <a:ea typeface="Cambria Math" panose="02040503050406030204" pitchFamily="18" charset="0"/>
                                    </a:rPr>
                                    <m:t>K</m:t>
                                  </m:r>
                                </m:e>
                                <m:sub>
                                  <m:r>
                                    <m:rPr>
                                      <m:sty m:val="p"/>
                                    </m:rPr>
                                    <a:rPr lang="vi-VN" i="1" dirty="0">
                                      <a:solidFill>
                                        <a:schemeClr val="tx1"/>
                                      </a:solidFill>
                                      <a:latin typeface="Cambria Math" panose="02040503050406030204" pitchFamily="18" charset="0"/>
                                      <a:ea typeface="Cambria Math" panose="02040503050406030204" pitchFamily="18" charset="0"/>
                                    </a:rPr>
                                    <m:t>m</m:t>
                                  </m:r>
                                  <m:r>
                                    <a:rPr lang="vi-VN" b="0" i="1" dirty="0" smtClean="0">
                                      <a:solidFill>
                                        <a:schemeClr val="tx1"/>
                                      </a:solidFill>
                                      <a:latin typeface="Cambria Math" panose="02040503050406030204" pitchFamily="18" charset="0"/>
                                      <a:ea typeface="Cambria Math" panose="02040503050406030204" pitchFamily="18" charset="0"/>
                                    </a:rPr>
                                    <m:t>−</m:t>
                                  </m:r>
                                  <m:r>
                                    <m:rPr>
                                      <m:sty m:val="p"/>
                                    </m:rPr>
                                    <a:rPr lang="vi-VN" i="1" dirty="0">
                                      <a:solidFill>
                                        <a:schemeClr val="tx1"/>
                                      </a:solidFill>
                                      <a:latin typeface="Cambria Math" panose="02040503050406030204" pitchFamily="18" charset="0"/>
                                      <a:ea typeface="Cambria Math" panose="02040503050406030204" pitchFamily="18" charset="0"/>
                                    </a:rPr>
                                    <m:t>i</m:t>
                                  </m:r>
                                  <m:r>
                                    <a:rPr lang="vi-VN" sz="1800" b="0" i="1" dirty="0" smtClean="0">
                                      <a:solidFill>
                                        <a:schemeClr val="tx1"/>
                                      </a:solidFill>
                                      <a:latin typeface="Cambria Math" panose="02040503050406030204" pitchFamily="18" charset="0"/>
                                      <a:ea typeface="Cambria Math" panose="02040503050406030204" pitchFamily="18" charset="0"/>
                                    </a:rPr>
                                    <m:t> ,</m:t>
                                  </m:r>
                                  <m:r>
                                    <m:rPr>
                                      <m:sty m:val="p"/>
                                    </m:rPr>
                                    <a:rPr lang="vi-VN" i="1" dirty="0">
                                      <a:solidFill>
                                        <a:schemeClr val="tx1"/>
                                      </a:solidFill>
                                      <a:latin typeface="Cambria Math" panose="02040503050406030204" pitchFamily="18" charset="0"/>
                                      <a:ea typeface="Cambria Math" panose="02040503050406030204" pitchFamily="18" charset="0"/>
                                    </a:rPr>
                                    <m:t>n</m:t>
                                  </m:r>
                                  <m:r>
                                    <a:rPr lang="vi-VN" b="0" i="1" dirty="0" smtClean="0">
                                      <a:solidFill>
                                        <a:schemeClr val="tx1"/>
                                      </a:solidFill>
                                      <a:latin typeface="Cambria Math" panose="02040503050406030204" pitchFamily="18" charset="0"/>
                                      <a:ea typeface="Cambria Math" panose="02040503050406030204" pitchFamily="18" charset="0"/>
                                    </a:rPr>
                                    <m:t>−</m:t>
                                  </m:r>
                                  <m:r>
                                    <m:rPr>
                                      <m:sty m:val="p"/>
                                    </m:rPr>
                                    <a:rPr lang="vi-VN" i="1" dirty="0">
                                      <a:solidFill>
                                        <a:schemeClr val="tx1"/>
                                      </a:solidFill>
                                      <a:latin typeface="Cambria Math" panose="02040503050406030204" pitchFamily="18" charset="0"/>
                                      <a:ea typeface="Cambria Math" panose="02040503050406030204" pitchFamily="18" charset="0"/>
                                    </a:rPr>
                                    <m:t>j</m:t>
                                  </m:r>
                                </m:sub>
                              </m:sSub>
                            </m:e>
                          </m:nary>
                        </m:e>
                      </m:nary>
                    </m:oMath>
                  </m:oMathPara>
                </a14:m>
                <a:endParaRPr lang="en-US" sz="1800">
                  <a:solidFill>
                    <a:schemeClr val="tx1"/>
                  </a:solidFill>
                </a:endParaRPr>
              </a:p>
            </p:txBody>
          </p:sp>
        </mc:Choice>
        <mc:Fallback xmlns="">
          <p:sp>
            <p:nvSpPr>
              <p:cNvPr id="6" name="TextBox 5">
                <a:extLst>
                  <a:ext uri="{FF2B5EF4-FFF2-40B4-BE49-F238E27FC236}">
                    <a16:creationId xmlns:a16="http://schemas.microsoft.com/office/drawing/2014/main" id="{5BD9E591-3D8D-67B3-6B86-AAB010E6B8E8}"/>
                  </a:ext>
                </a:extLst>
              </p:cNvPr>
              <p:cNvSpPr txBox="1">
                <a:spLocks noRot="1" noChangeAspect="1" noMove="1" noResize="1" noEditPoints="1" noAdjustHandles="1" noChangeArrowheads="1" noChangeShapeType="1" noTextEdit="1"/>
              </p:cNvSpPr>
              <p:nvPr/>
            </p:nvSpPr>
            <p:spPr>
              <a:xfrm>
                <a:off x="-1252785" y="4610521"/>
                <a:ext cx="7067550" cy="7992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CFC53B-81B4-C352-BB78-358B82AF93F3}"/>
                  </a:ext>
                </a:extLst>
              </p:cNvPr>
              <p:cNvSpPr txBox="1"/>
              <p:nvPr/>
            </p:nvSpPr>
            <p:spPr>
              <a:xfrm>
                <a:off x="-360121" y="5441695"/>
                <a:ext cx="6997216" cy="799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800" i="1" kern="1200" smtClean="0">
                          <a:solidFill>
                            <a:srgbClr val="000000"/>
                          </a:solidFill>
                          <a:effectLst/>
                          <a:latin typeface="Cambria Math" panose="02040503050406030204" pitchFamily="18" charset="0"/>
                          <a:ea typeface="Cambria Math" panose="02040503050406030204" pitchFamily="18" charset="0"/>
                          <a:cs typeface="+mn-cs"/>
                        </a:rPr>
                        <m:t>=</m:t>
                      </m:r>
                      <m:nary>
                        <m:naryPr>
                          <m:chr m:val="∑"/>
                          <m:supHide m:val="on"/>
                          <m:ctrlPr>
                            <a:rPr lang="vi-VN" sz="1800" i="1" kern="1200">
                              <a:solidFill>
                                <a:srgbClr val="000000"/>
                              </a:solidFill>
                              <a:effectLst/>
                              <a:latin typeface="Cambria Math" panose="02040503050406030204" pitchFamily="18" charset="0"/>
                              <a:ea typeface="Cambria Math" panose="02040503050406030204" pitchFamily="18" charset="0"/>
                              <a:cs typeface="+mn-cs"/>
                            </a:rPr>
                          </m:ctrlPr>
                        </m:naryPr>
                        <m:sub>
                          <m:r>
                            <m:rPr>
                              <m:sty m:val="p"/>
                              <m:brk m:alnAt="7"/>
                            </m:rPr>
                            <a:rPr lang="vi-VN" sz="1800" i="1" kern="1200">
                              <a:solidFill>
                                <a:srgbClr val="000000"/>
                              </a:solidFill>
                              <a:effectLst/>
                              <a:latin typeface="Cambria Math" panose="02040503050406030204" pitchFamily="18" charset="0"/>
                              <a:ea typeface="Cambria Math" panose="02040503050406030204" pitchFamily="18" charset="0"/>
                              <a:cs typeface="+mn-cs"/>
                            </a:rPr>
                            <m:t>i</m:t>
                          </m:r>
                        </m:sub>
                        <m:sup/>
                        <m:e>
                          <m:nary>
                            <m:naryPr>
                              <m:chr m:val="∑"/>
                              <m:supHide m:val="on"/>
                              <m:ctrlPr>
                                <a:rPr lang="vi-VN" sz="1800" i="1" kern="1200">
                                  <a:solidFill>
                                    <a:srgbClr val="000000"/>
                                  </a:solidFill>
                                  <a:effectLst/>
                                  <a:latin typeface="Cambria Math" panose="02040503050406030204" pitchFamily="18" charset="0"/>
                                  <a:ea typeface="Cambria Math" panose="02040503050406030204" pitchFamily="18" charset="0"/>
                                  <a:cs typeface="+mn-cs"/>
                                </a:rPr>
                              </m:ctrlPr>
                            </m:naryPr>
                            <m:sub>
                              <m:r>
                                <m:rPr>
                                  <m:sty m:val="p"/>
                                  <m:brk m:alnAt="7"/>
                                </m:rPr>
                                <a:rPr lang="vi-VN" sz="1800" i="1" kern="1200">
                                  <a:solidFill>
                                    <a:srgbClr val="000000"/>
                                  </a:solidFill>
                                  <a:effectLst/>
                                  <a:latin typeface="Cambria Math" panose="02040503050406030204" pitchFamily="18" charset="0"/>
                                  <a:ea typeface="Cambria Math" panose="02040503050406030204" pitchFamily="18" charset="0"/>
                                  <a:cs typeface="+mn-cs"/>
                                </a:rPr>
                                <m:t>j</m:t>
                              </m:r>
                            </m:sub>
                            <m:sup/>
                            <m:e>
                              <m:f>
                                <m:fPr>
                                  <m:ctrlPr>
                                    <a:rPr lang="en-US" sz="1800" i="1" kern="1200">
                                      <a:solidFill>
                                        <a:srgbClr val="836967"/>
                                      </a:solidFill>
                                      <a:effectLst/>
                                      <a:latin typeface="Cambria Math" panose="02040503050406030204" pitchFamily="18" charset="0"/>
                                      <a:ea typeface="+mn-ea"/>
                                      <a:cs typeface="+mn-cs"/>
                                    </a:rPr>
                                  </m:ctrlPr>
                                </m:fPr>
                                <m:num>
                                  <m:r>
                                    <a:rPr lang="en-US" sz="1800" kern="1200">
                                      <a:solidFill>
                                        <a:srgbClr val="000000"/>
                                      </a:solidFill>
                                      <a:effectLst/>
                                      <a:latin typeface="Cambria Math" panose="02040503050406030204" pitchFamily="18" charset="0"/>
                                      <a:ea typeface="+mn-ea"/>
                                      <a:cs typeface="+mn-cs"/>
                                    </a:rPr>
                                    <m:t>𝜕</m:t>
                                  </m:r>
                                  <m:r>
                                    <a:rPr lang="en-US" sz="1800" i="1" kern="1200">
                                      <a:solidFill>
                                        <a:srgbClr val="000000"/>
                                      </a:solidFill>
                                      <a:effectLst/>
                                      <a:latin typeface="Cambria Math" panose="02040503050406030204" pitchFamily="18" charset="0"/>
                                      <a:ea typeface="+mn-ea"/>
                                      <a:cs typeface="+mn-cs"/>
                                    </a:rPr>
                                    <m:t>𝐿</m:t>
                                  </m:r>
                                </m:num>
                                <m:den>
                                  <m:sSub>
                                    <m:sSubPr>
                                      <m:ctrlPr>
                                        <a:rPr lang="en-US" sz="1800" i="1" kern="1200">
                                          <a:solidFill>
                                            <a:srgbClr val="836967"/>
                                          </a:solidFill>
                                          <a:effectLst/>
                                          <a:latin typeface="Cambria Math" panose="02040503050406030204" pitchFamily="18" charset="0"/>
                                          <a:ea typeface="+mn-ea"/>
                                          <a:cs typeface="+mn-cs"/>
                                        </a:rPr>
                                      </m:ctrlPr>
                                    </m:sSubPr>
                                    <m:e>
                                      <m:r>
                                        <a:rPr lang="en-US" sz="1800" i="0" kern="1200">
                                          <a:solidFill>
                                            <a:srgbClr val="000000"/>
                                          </a:solidFill>
                                          <a:effectLst/>
                                          <a:latin typeface="Cambria Math" panose="02040503050406030204" pitchFamily="18" charset="0"/>
                                          <a:ea typeface="+mn-ea"/>
                                          <a:cs typeface="+mn-cs"/>
                                        </a:rPr>
                                        <m:t>𝜕</m:t>
                                      </m:r>
                                    </m:e>
                                    <m:sub>
                                      <m:r>
                                        <m:rPr>
                                          <m:sty m:val="p"/>
                                        </m:rPr>
                                        <a:rPr lang="vi-VN" sz="1800" i="1" kern="1200">
                                          <a:solidFill>
                                            <a:srgbClr val="000000"/>
                                          </a:solidFill>
                                          <a:effectLst/>
                                          <a:latin typeface="Cambria Math" panose="02040503050406030204" pitchFamily="18" charset="0"/>
                                          <a:ea typeface="+mn-ea"/>
                                          <a:cs typeface="+mn-cs"/>
                                        </a:rPr>
                                        <m:t>Zij</m:t>
                                      </m:r>
                                    </m:sub>
                                  </m:sSub>
                                </m:den>
                              </m:f>
                            </m:e>
                          </m:nary>
                        </m:e>
                      </m:nary>
                      <m:sSub>
                        <m:sSubPr>
                          <m:ctrlPr>
                            <a:rPr lang="vi-VN" sz="1800" i="1" kern="1200" smtClean="0">
                              <a:solidFill>
                                <a:srgbClr val="000000"/>
                              </a:solidFill>
                              <a:effectLst/>
                              <a:latin typeface="Cambria Math" panose="02040503050406030204" pitchFamily="18" charset="0"/>
                              <a:ea typeface="Cambria Math" panose="02040503050406030204" pitchFamily="18" charset="0"/>
                              <a:cs typeface="+mn-cs"/>
                            </a:rPr>
                          </m:ctrlPr>
                        </m:sSubPr>
                        <m:e>
                          <m:r>
                            <m:rPr>
                              <m:sty m:val="p"/>
                            </m:rPr>
                            <a:rPr lang="vi-VN" i="1">
                              <a:solidFill>
                                <a:srgbClr val="000000"/>
                              </a:solidFill>
                              <a:latin typeface="Cambria Math" panose="02040503050406030204" pitchFamily="18" charset="0"/>
                            </a:rPr>
                            <m:t>rotate</m:t>
                          </m:r>
                          <m:r>
                            <a:rPr lang="vi-VN" i="1">
                              <a:solidFill>
                                <a:srgbClr val="000000"/>
                              </a:solidFill>
                              <a:latin typeface="Cambria Math" panose="02040503050406030204" pitchFamily="18" charset="0"/>
                            </a:rPr>
                            <m:t>180°(</m:t>
                          </m:r>
                          <m:r>
                            <m:rPr>
                              <m:sty m:val="p"/>
                            </m:rPr>
                            <a:rPr lang="vi-VN" i="1">
                              <a:solidFill>
                                <a:srgbClr val="000000"/>
                              </a:solidFill>
                              <a:latin typeface="Cambria Math" panose="02040503050406030204" pitchFamily="18" charset="0"/>
                            </a:rPr>
                            <m:t>K</m:t>
                          </m:r>
                          <m:r>
                            <a:rPr lang="vi-VN" b="0" i="1" smtClean="0">
                              <a:solidFill>
                                <a:srgbClr val="000000"/>
                              </a:solidFill>
                              <a:latin typeface="Cambria Math" panose="02040503050406030204" pitchFamily="18" charset="0"/>
                            </a:rPr>
                            <m:t>)</m:t>
                          </m:r>
                        </m:e>
                        <m:sub>
                          <m:sSub>
                            <m:sSubPr>
                              <m:ctrlPr>
                                <a:rPr lang="en-US" i="1">
                                  <a:latin typeface="Cambria Math" panose="02040503050406030204" pitchFamily="18" charset="0"/>
                                </a:rPr>
                              </m:ctrlPr>
                            </m:sSubPr>
                            <m:e>
                              <m:r>
                                <m:rPr>
                                  <m:sty m:val="p"/>
                                </m:rPr>
                                <a:rPr lang="vi-VN" i="1" smtClean="0">
                                  <a:latin typeface="Cambria Math" panose="02040503050406030204" pitchFamily="18" charset="0"/>
                                </a:rPr>
                                <m:t>K</m:t>
                              </m:r>
                            </m:e>
                            <m:sub>
                              <m:r>
                                <m:rPr>
                                  <m:sty m:val="p"/>
                                </m:rPr>
                                <a:rPr lang="vi-VN" i="1" smtClean="0">
                                  <a:latin typeface="Cambria Math" panose="02040503050406030204" pitchFamily="18" charset="0"/>
                                </a:rPr>
                                <m:t>H</m:t>
                              </m:r>
                              <m:r>
                                <a:rPr lang="vi-VN" b="0" i="1" smtClean="0">
                                  <a:latin typeface="Cambria Math" panose="02040503050406030204" pitchFamily="18" charset="0"/>
                                </a:rPr>
                                <m:t>−</m:t>
                              </m:r>
                              <m:r>
                                <m:rPr>
                                  <m:sty m:val="p"/>
                                </m:rPr>
                                <a:rPr lang="vi-VN" i="1">
                                  <a:latin typeface="Cambria Math" panose="02040503050406030204" pitchFamily="18" charset="0"/>
                                </a:rPr>
                                <m:t>m</m:t>
                              </m:r>
                              <m:r>
                                <a:rPr lang="vi-VN" b="0" i="1" smtClean="0">
                                  <a:latin typeface="Cambria Math" panose="02040503050406030204" pitchFamily="18" charset="0"/>
                                </a:rPr>
                                <m:t>+</m:t>
                              </m:r>
                              <m:r>
                                <m:rPr>
                                  <m:sty m:val="p"/>
                                </m:rPr>
                                <a:rPr lang="vi-VN" i="1">
                                  <a:latin typeface="Cambria Math" panose="02040503050406030204" pitchFamily="18" charset="0"/>
                                </a:rPr>
                                <m:t>i</m:t>
                              </m:r>
                              <m:r>
                                <a:rPr lang="vi-VN" i="1">
                                  <a:latin typeface="Cambria Math" panose="02040503050406030204" pitchFamily="18" charset="0"/>
                                </a:rPr>
                                <m:t> </m:t>
                              </m:r>
                              <m:r>
                                <m:rPr>
                                  <m:sty m:val="p"/>
                                </m:rPr>
                                <a:rPr lang="vi-VN" i="1" smtClean="0">
                                  <a:latin typeface="Cambria Math" panose="02040503050406030204" pitchFamily="18" charset="0"/>
                                </a:rPr>
                                <m:t>W</m:t>
                              </m:r>
                              <m:r>
                                <a:rPr lang="vi-VN" b="0" i="1" smtClean="0">
                                  <a:latin typeface="Cambria Math" panose="02040503050406030204" pitchFamily="18" charset="0"/>
                                </a:rPr>
                                <m:t>−</m:t>
                              </m:r>
                              <m:r>
                                <m:rPr>
                                  <m:sty m:val="p"/>
                                </m:rPr>
                                <a:rPr lang="vi-VN" i="1">
                                  <a:latin typeface="Cambria Math" panose="02040503050406030204" pitchFamily="18" charset="0"/>
                                </a:rPr>
                                <m:t>n</m:t>
                              </m:r>
                              <m:r>
                                <a:rPr lang="vi-VN" b="0" i="1" smtClean="0">
                                  <a:latin typeface="Cambria Math" panose="02040503050406030204" pitchFamily="18" charset="0"/>
                                </a:rPr>
                                <m:t>+</m:t>
                              </m:r>
                              <m:r>
                                <m:rPr>
                                  <m:sty m:val="p"/>
                                </m:rPr>
                                <a:rPr lang="vi-VN" i="1">
                                  <a:latin typeface="Cambria Math" panose="02040503050406030204" pitchFamily="18" charset="0"/>
                                </a:rPr>
                                <m:t>j</m:t>
                              </m:r>
                            </m:sub>
                          </m:sSub>
                        </m:sub>
                      </m:sSub>
                    </m:oMath>
                  </m:oMathPara>
                </a14:m>
                <a:endParaRPr lang="en-US">
                  <a:effectLst/>
                </a:endParaRPr>
              </a:p>
            </p:txBody>
          </p:sp>
        </mc:Choice>
        <mc:Fallback xmlns="">
          <p:sp>
            <p:nvSpPr>
              <p:cNvPr id="7" name="TextBox 6">
                <a:extLst>
                  <a:ext uri="{FF2B5EF4-FFF2-40B4-BE49-F238E27FC236}">
                    <a16:creationId xmlns:a16="http://schemas.microsoft.com/office/drawing/2014/main" id="{32CFC53B-81B4-C352-BB78-358B82AF93F3}"/>
                  </a:ext>
                </a:extLst>
              </p:cNvPr>
              <p:cNvSpPr txBox="1">
                <a:spLocks noRot="1" noChangeAspect="1" noMove="1" noResize="1" noEditPoints="1" noAdjustHandles="1" noChangeArrowheads="1" noChangeShapeType="1" noTextEdit="1"/>
              </p:cNvSpPr>
              <p:nvPr/>
            </p:nvSpPr>
            <p:spPr>
              <a:xfrm>
                <a:off x="-360121" y="5441695"/>
                <a:ext cx="6997216" cy="79925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20CFD7B-B8ED-1861-3612-61F9DAAEAEDC}"/>
                  </a:ext>
                </a:extLst>
              </p:cNvPr>
              <p:cNvSpPr txBox="1"/>
              <p:nvPr/>
            </p:nvSpPr>
            <p:spPr>
              <a:xfrm>
                <a:off x="590549" y="1316592"/>
                <a:ext cx="4591051" cy="581441"/>
              </a:xfrm>
              <a:prstGeom prst="rect">
                <a:avLst/>
              </a:prstGeom>
              <a:noFill/>
            </p:spPr>
            <p:txBody>
              <a:bodyPr wrap="square" rtlCol="0">
                <a:spAutoFit/>
              </a:bodyPr>
              <a:lstStyle/>
              <a:p>
                <a14:m>
                  <m:oMath xmlns:m="http://schemas.openxmlformats.org/officeDocument/2006/math">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X</m:t>
                            </m:r>
                          </m:sub>
                        </m:sSub>
                      </m:den>
                    </m:f>
                    <m:r>
                      <a:rPr lang="vi-VN" sz="2000" i="1"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a:rPr lang="en-US" sz="2000" i="1" dirty="0">
                            <a:latin typeface="Cambria Math" panose="02040503050406030204" pitchFamily="18" charset="0"/>
                          </a:rPr>
                          <m:t>𝐿</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Z</m:t>
                            </m:r>
                          </m:sub>
                        </m:sSub>
                      </m:den>
                    </m:f>
                    <m:f>
                      <m:fPr>
                        <m:ctrlPr>
                          <a:rPr lang="en-US" sz="2000" i="1" dirty="0" smtClean="0">
                            <a:solidFill>
                              <a:srgbClr val="836967"/>
                            </a:solidFill>
                            <a:latin typeface="Cambria Math" panose="02040503050406030204" pitchFamily="18" charset="0"/>
                          </a:rPr>
                        </m:ctrlPr>
                      </m:fPr>
                      <m:num>
                        <m:r>
                          <a:rPr lang="en-US" sz="2000" dirty="0">
                            <a:latin typeface="Cambria Math" panose="02040503050406030204" pitchFamily="18" charset="0"/>
                          </a:rPr>
                          <m:t>𝜕</m:t>
                        </m:r>
                        <m:r>
                          <m:rPr>
                            <m:sty m:val="p"/>
                          </m:rPr>
                          <a:rPr lang="vi-VN" sz="2000" i="1" dirty="0">
                            <a:latin typeface="Cambria Math" panose="02040503050406030204" pitchFamily="18" charset="0"/>
                          </a:rPr>
                          <m:t>Z</m:t>
                        </m:r>
                      </m:num>
                      <m:den>
                        <m:sSub>
                          <m:sSubPr>
                            <m:ctrlPr>
                              <a:rPr lang="en-US" sz="2000" i="1" dirty="0">
                                <a:solidFill>
                                  <a:srgbClr val="836967"/>
                                </a:solidFill>
                                <a:latin typeface="Cambria Math" panose="02040503050406030204" pitchFamily="18" charset="0"/>
                              </a:rPr>
                            </m:ctrlPr>
                          </m:sSubPr>
                          <m:e>
                            <m:r>
                              <a:rPr lang="en-US" sz="2000" i="0" dirty="0">
                                <a:latin typeface="Cambria Math" panose="02040503050406030204" pitchFamily="18" charset="0"/>
                              </a:rPr>
                              <m:t>𝜕</m:t>
                            </m:r>
                          </m:e>
                          <m:sub>
                            <m:r>
                              <m:rPr>
                                <m:sty m:val="p"/>
                              </m:rPr>
                              <a:rPr lang="vi-VN" sz="2000" i="1" dirty="0">
                                <a:latin typeface="Cambria Math" panose="02040503050406030204" pitchFamily="18" charset="0"/>
                              </a:rPr>
                              <m:t>X</m:t>
                            </m:r>
                          </m:sub>
                        </m:sSub>
                      </m:den>
                    </m:f>
                  </m:oMath>
                </a14:m>
                <a:r>
                  <a:rPr lang="vi-VN" sz="2000">
                    <a:latin typeface="Quire Sans" panose="020B0502040400020003" pitchFamily="34" charset="0"/>
                    <a:cs typeface="Quire Sans" panose="020B0502040400020003" pitchFamily="34" charset="0"/>
                  </a:rPr>
                  <a:t>   for each node of input matrix </a:t>
                </a:r>
                <a:endParaRPr lang="en-US" sz="2000">
                  <a:latin typeface="Quire Sans" panose="020B0502040400020003" pitchFamily="34" charset="0"/>
                  <a:cs typeface="Quire Sans" panose="020B0502040400020003" pitchFamily="34" charset="0"/>
                </a:endParaRPr>
              </a:p>
            </p:txBody>
          </p:sp>
        </mc:Choice>
        <mc:Fallback xmlns="">
          <p:sp>
            <p:nvSpPr>
              <p:cNvPr id="9" name="TextBox 8">
                <a:extLst>
                  <a:ext uri="{FF2B5EF4-FFF2-40B4-BE49-F238E27FC236}">
                    <a16:creationId xmlns:a16="http://schemas.microsoft.com/office/drawing/2014/main" id="{F20CFD7B-B8ED-1861-3612-61F9DAAEAEDC}"/>
                  </a:ext>
                </a:extLst>
              </p:cNvPr>
              <p:cNvSpPr txBox="1">
                <a:spLocks noRot="1" noChangeAspect="1" noMove="1" noResize="1" noEditPoints="1" noAdjustHandles="1" noChangeArrowheads="1" noChangeShapeType="1" noTextEdit="1"/>
              </p:cNvSpPr>
              <p:nvPr/>
            </p:nvSpPr>
            <p:spPr>
              <a:xfrm>
                <a:off x="590549" y="1316592"/>
                <a:ext cx="4591051" cy="581441"/>
              </a:xfrm>
              <a:prstGeom prst="rect">
                <a:avLst/>
              </a:prstGeom>
              <a:blipFill>
                <a:blip r:embed="rId7"/>
                <a:stretch>
                  <a:fillRect b="-105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10E8F51-5CCA-475E-D44C-0828083EF513}"/>
              </a:ext>
            </a:extLst>
          </p:cNvPr>
          <p:cNvSpPr txBox="1"/>
          <p:nvPr/>
        </p:nvSpPr>
        <p:spPr>
          <a:xfrm>
            <a:off x="590549" y="482084"/>
            <a:ext cx="5095876" cy="584775"/>
          </a:xfrm>
          <a:prstGeom prst="rect">
            <a:avLst/>
          </a:prstGeom>
          <a:noFill/>
        </p:spPr>
        <p:txBody>
          <a:bodyPr wrap="square">
            <a:spAutoFit/>
          </a:bodyPr>
          <a:lstStyle/>
          <a:p>
            <a:r>
              <a:rPr lang="vi-VN" sz="3200">
                <a:latin typeface="Oswald Medium" panose="00000600000000000000" pitchFamily="2" charset="0"/>
              </a:rPr>
              <a:t>Backward in Convolution Layer </a:t>
            </a:r>
            <a:endParaRPr lang="en-US" sz="3200">
              <a:latin typeface="Oswald Medium" panose="00000600000000000000" pitchFamily="2" charset="0"/>
            </a:endParaRPr>
          </a:p>
        </p:txBody>
      </p:sp>
      <p:sp>
        <p:nvSpPr>
          <p:cNvPr id="2" name="TextBox 1">
            <a:extLst>
              <a:ext uri="{FF2B5EF4-FFF2-40B4-BE49-F238E27FC236}">
                <a16:creationId xmlns:a16="http://schemas.microsoft.com/office/drawing/2014/main" id="{78BBB0CA-424A-8BF2-0EAD-18F1A5D43FDC}"/>
              </a:ext>
            </a:extLst>
          </p:cNvPr>
          <p:cNvSpPr txBox="1"/>
          <p:nvPr/>
        </p:nvSpPr>
        <p:spPr>
          <a:xfrm>
            <a:off x="442452" y="6190882"/>
            <a:ext cx="501446" cy="369332"/>
          </a:xfrm>
          <a:prstGeom prst="rect">
            <a:avLst/>
          </a:prstGeom>
          <a:noFill/>
        </p:spPr>
        <p:txBody>
          <a:bodyPr wrap="square" rtlCol="0">
            <a:spAutoFit/>
          </a:bodyPr>
          <a:lstStyle/>
          <a:p>
            <a:r>
              <a:rPr lang="en-US">
                <a:latin typeface="number"/>
              </a:rPr>
              <a:t>19</a:t>
            </a:r>
          </a:p>
        </p:txBody>
      </p:sp>
      <p:sp>
        <p:nvSpPr>
          <p:cNvPr id="8" name="Hộp Văn bản 7">
            <a:extLst>
              <a:ext uri="{FF2B5EF4-FFF2-40B4-BE49-F238E27FC236}">
                <a16:creationId xmlns:a16="http://schemas.microsoft.com/office/drawing/2014/main" id="{F8F295EB-9B67-CBDE-F820-E594058073FD}"/>
              </a:ext>
            </a:extLst>
          </p:cNvPr>
          <p:cNvSpPr txBox="1"/>
          <p:nvPr/>
        </p:nvSpPr>
        <p:spPr>
          <a:xfrm>
            <a:off x="5014451" y="3308555"/>
            <a:ext cx="65" cy="276999"/>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EF5EEDE9-5EF3-5A68-4886-402B59399F15}"/>
                  </a:ext>
                </a:extLst>
              </p:cNvPr>
              <p:cNvSpPr txBox="1"/>
              <p:nvPr/>
            </p:nvSpPr>
            <p:spPr>
              <a:xfrm>
                <a:off x="5181600" y="5353146"/>
                <a:ext cx="6720348" cy="8878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2000" i="1" smtClean="0">
                          <a:latin typeface="Cambria Math" panose="02040503050406030204" pitchFamily="18" charset="0"/>
                          <a:ea typeface="Cambria Math" panose="02040503050406030204" pitchFamily="18" charset="0"/>
                        </a:rPr>
                        <m:t>⇒</m:t>
                      </m:r>
                      <m:f>
                        <m:fPr>
                          <m:ctrlPr>
                            <a:rPr lang="vi-VN" sz="2000" i="1" smtClean="0">
                              <a:latin typeface="Cambria Math" panose="02040503050406030204" pitchFamily="18" charset="0"/>
                              <a:ea typeface="Cambria Math" panose="02040503050406030204" pitchFamily="18" charset="0"/>
                            </a:rPr>
                          </m:ctrlPr>
                        </m:fPr>
                        <m:num>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𝐿</m:t>
                          </m:r>
                        </m:num>
                        <m:den>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𝑋</m:t>
                          </m:r>
                        </m:den>
                      </m:f>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𝑐𝑜𝑛𝑣</m:t>
                      </m:r>
                      <m:d>
                        <m:dPr>
                          <m:ctrlPr>
                            <a:rPr lang="vi-VN" sz="2000" b="0" i="1" smtClean="0">
                              <a:latin typeface="Cambria Math" panose="02040503050406030204" pitchFamily="18" charset="0"/>
                              <a:ea typeface="Cambria Math" panose="02040503050406030204" pitchFamily="18" charset="0"/>
                            </a:rPr>
                          </m:ctrlPr>
                        </m:dPr>
                        <m:e>
                          <m:r>
                            <a:rPr lang="vi-VN" sz="2000" b="0" i="1" smtClean="0">
                              <a:latin typeface="Cambria Math" panose="02040503050406030204" pitchFamily="18" charset="0"/>
                              <a:ea typeface="Cambria Math" panose="02040503050406030204" pitchFamily="18" charset="0"/>
                            </a:rPr>
                            <m:t>𝑝𝑎𝑑𝑑𝑖𝑛𝑔</m:t>
                          </m:r>
                          <m:d>
                            <m:dPr>
                              <m:ctrlPr>
                                <a:rPr lang="vi-VN" sz="2000" b="0" i="1" smtClean="0">
                                  <a:latin typeface="Cambria Math" panose="02040503050406030204" pitchFamily="18" charset="0"/>
                                  <a:ea typeface="Cambria Math" panose="02040503050406030204" pitchFamily="18" charset="0"/>
                                </a:rPr>
                              </m:ctrlPr>
                            </m:dPr>
                            <m:e>
                              <m:f>
                                <m:fPr>
                                  <m:ctrlPr>
                                    <a:rPr lang="vi-VN" sz="2000" b="0" i="1" smtClean="0">
                                      <a:latin typeface="Cambria Math" panose="02040503050406030204" pitchFamily="18" charset="0"/>
                                      <a:ea typeface="Cambria Math" panose="02040503050406030204" pitchFamily="18" charset="0"/>
                                    </a:rPr>
                                  </m:ctrlPr>
                                </m:fPr>
                                <m:num>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𝐿</m:t>
                                  </m:r>
                                </m:num>
                                <m:den>
                                  <m:r>
                                    <a:rPr lang="vi-VN" sz="2000" b="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𝑍</m:t>
                                  </m:r>
                                </m:den>
                              </m:f>
                            </m:e>
                          </m:d>
                          <m:r>
                            <a:rPr lang="vi-VN" sz="2000" i="1">
                              <a:latin typeface="Cambria Math" panose="02040503050406030204" pitchFamily="18" charset="0"/>
                              <a:ea typeface="Cambria Math" panose="02040503050406030204" pitchFamily="18" charset="0"/>
                            </a:rPr>
                            <m:t>,</m:t>
                          </m:r>
                          <m:r>
                            <a:rPr lang="vi-VN" sz="2000" i="1">
                              <a:latin typeface="Cambria Math" panose="02040503050406030204" pitchFamily="18" charset="0"/>
                              <a:ea typeface="Cambria Math" panose="02040503050406030204" pitchFamily="18" charset="0"/>
                            </a:rPr>
                            <m:t>𝑟𝑜𝑡𝑎𝑡𝑒</m:t>
                          </m:r>
                          <m:sSup>
                            <m:sSupPr>
                              <m:ctrlPr>
                                <a:rPr lang="vi-VN" sz="2000" b="0" i="1" smtClean="0">
                                  <a:latin typeface="Cambria Math" panose="02040503050406030204" pitchFamily="18" charset="0"/>
                                  <a:ea typeface="Cambria Math" panose="02040503050406030204" pitchFamily="18" charset="0"/>
                                </a:rPr>
                              </m:ctrlPr>
                            </m:sSupPr>
                            <m:e>
                              <m:r>
                                <a:rPr lang="vi-VN" sz="2000" b="0" i="1" smtClean="0">
                                  <a:latin typeface="Cambria Math" panose="02040503050406030204" pitchFamily="18" charset="0"/>
                                  <a:ea typeface="Cambria Math" panose="02040503050406030204" pitchFamily="18" charset="0"/>
                                </a:rPr>
                                <m:t>180</m:t>
                              </m:r>
                            </m:e>
                            <m:sup>
                              <m:r>
                                <a:rPr lang="vi-VN" sz="2000" b="0" i="1" smtClean="0">
                                  <a:latin typeface="Cambria Math" panose="02040503050406030204" pitchFamily="18" charset="0"/>
                                  <a:ea typeface="Cambria Math" panose="02040503050406030204" pitchFamily="18" charset="0"/>
                                </a:rPr>
                                <m:t>°</m:t>
                              </m:r>
                            </m:sup>
                          </m:sSup>
                          <m:d>
                            <m:dPr>
                              <m:ctrlPr>
                                <a:rPr lang="vi-VN" sz="2000" b="0" i="1" smtClean="0">
                                  <a:latin typeface="Cambria Math" panose="02040503050406030204" pitchFamily="18" charset="0"/>
                                  <a:ea typeface="Cambria Math" panose="02040503050406030204" pitchFamily="18" charset="0"/>
                                </a:rPr>
                              </m:ctrlPr>
                            </m:dPr>
                            <m:e>
                              <m:r>
                                <a:rPr lang="vi-VN" sz="2000" b="0" i="1" smtClean="0">
                                  <a:latin typeface="Cambria Math" panose="02040503050406030204" pitchFamily="18" charset="0"/>
                                  <a:ea typeface="Cambria Math" panose="02040503050406030204" pitchFamily="18" charset="0"/>
                                </a:rPr>
                                <m:t>𝐾</m:t>
                              </m:r>
                            </m:e>
                          </m:d>
                        </m:e>
                      </m:d>
                    </m:oMath>
                  </m:oMathPara>
                </a14:m>
                <a:endParaRPr lang="vi-VN" sz="2000"/>
              </a:p>
            </p:txBody>
          </p:sp>
        </mc:Choice>
        <mc:Fallback xmlns="">
          <p:sp>
            <p:nvSpPr>
              <p:cNvPr id="12" name="Hộp Văn bản 11">
                <a:extLst>
                  <a:ext uri="{FF2B5EF4-FFF2-40B4-BE49-F238E27FC236}">
                    <a16:creationId xmlns:a16="http://schemas.microsoft.com/office/drawing/2014/main" id="{EF5EEDE9-5EF3-5A68-4886-402B59399F15}"/>
                  </a:ext>
                </a:extLst>
              </p:cNvPr>
              <p:cNvSpPr txBox="1">
                <a:spLocks noRot="1" noChangeAspect="1" noMove="1" noResize="1" noEditPoints="1" noAdjustHandles="1" noChangeArrowheads="1" noChangeShapeType="1" noTextEdit="1"/>
              </p:cNvSpPr>
              <p:nvPr/>
            </p:nvSpPr>
            <p:spPr>
              <a:xfrm>
                <a:off x="5181600" y="5353146"/>
                <a:ext cx="6720348" cy="88780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383468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21417303-CE0A-00D7-E655-76662146590C}"/>
              </a:ext>
            </a:extLst>
          </p:cNvPr>
          <p:cNvSpPr txBox="1"/>
          <p:nvPr/>
        </p:nvSpPr>
        <p:spPr>
          <a:xfrm>
            <a:off x="1063209" y="295274"/>
            <a:ext cx="3823116" cy="1162051"/>
          </a:xfrm>
          <a:prstGeom prst="rect">
            <a:avLst/>
          </a:prstGeom>
        </p:spPr>
        <p:txBody>
          <a:bodyPr wrap="square" lIns="0" tIns="0" rIns="0" bIns="0" rtlCol="0" anchor="t">
            <a:spAutoFit/>
          </a:bodyPr>
          <a:lstStyle/>
          <a:p>
            <a:pPr>
              <a:lnSpc>
                <a:spcPts val="11035"/>
              </a:lnSpc>
              <a:spcBef>
                <a:spcPct val="0"/>
              </a:spcBef>
            </a:pPr>
            <a:r>
              <a:rPr lang="vi-VN" sz="3500">
                <a:solidFill>
                  <a:srgbClr val="3A668C"/>
                </a:solidFill>
                <a:latin typeface="Oswald Medium" panose="00000600000000000000" pitchFamily="2" charset="0"/>
              </a:rPr>
              <a:t>Roadmap</a:t>
            </a:r>
            <a:endParaRPr lang="en-US" sz="3500">
              <a:solidFill>
                <a:srgbClr val="3A668C"/>
              </a:solidFill>
              <a:latin typeface="Oswald Medium" panose="00000600000000000000" pitchFamily="2" charset="0"/>
            </a:endParaRPr>
          </a:p>
        </p:txBody>
      </p:sp>
      <p:grpSp>
        <p:nvGrpSpPr>
          <p:cNvPr id="13" name="Group 12">
            <a:extLst>
              <a:ext uri="{FF2B5EF4-FFF2-40B4-BE49-F238E27FC236}">
                <a16:creationId xmlns:a16="http://schemas.microsoft.com/office/drawing/2014/main" id="{57860899-6180-8424-00C8-99BEAE3EF116}"/>
              </a:ext>
            </a:extLst>
          </p:cNvPr>
          <p:cNvGrpSpPr/>
          <p:nvPr/>
        </p:nvGrpSpPr>
        <p:grpSpPr>
          <a:xfrm>
            <a:off x="1508107" y="1695007"/>
            <a:ext cx="8645986" cy="855764"/>
            <a:chOff x="1508107" y="1695007"/>
            <a:chExt cx="8645986" cy="855764"/>
          </a:xfrm>
        </p:grpSpPr>
        <p:sp>
          <p:nvSpPr>
            <p:cNvPr id="3" name="Freeform 2">
              <a:extLst>
                <a:ext uri="{FF2B5EF4-FFF2-40B4-BE49-F238E27FC236}">
                  <a16:creationId xmlns:a16="http://schemas.microsoft.com/office/drawing/2014/main" id="{9DEDEE94-D60D-3749-C3FB-7FA76839E8D1}"/>
                </a:ext>
              </a:extLst>
            </p:cNvPr>
            <p:cNvSpPr/>
            <p:nvPr/>
          </p:nvSpPr>
          <p:spPr>
            <a:xfrm>
              <a:off x="1508107" y="182784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t>CNN </a:t>
              </a:r>
              <a:r>
                <a:rPr lang="vi-VN" sz="1400" b="1" kern="1200" err="1"/>
                <a:t>and</a:t>
              </a:r>
              <a:r>
                <a:rPr lang="vi-VN" sz="1400" b="1" kern="1200"/>
                <a:t> </a:t>
              </a:r>
              <a:r>
                <a:rPr lang="vi-VN" sz="1400" b="1" kern="1200" err="1"/>
                <a:t>application</a:t>
              </a:r>
              <a:r>
                <a:rPr lang="vi-VN" sz="1400" b="1" kern="1200"/>
                <a:t> </a:t>
              </a:r>
              <a:endParaRPr lang="en-US" sz="1400" kern="1200"/>
            </a:p>
            <a:p>
              <a:pPr marL="114300" lvl="1" indent="-114300" algn="l" defTabSz="622300">
                <a:lnSpc>
                  <a:spcPct val="90000"/>
                </a:lnSpc>
                <a:spcBef>
                  <a:spcPct val="0"/>
                </a:spcBef>
                <a:spcAft>
                  <a:spcPct val="15000"/>
                </a:spcAft>
                <a:buChar char="•"/>
              </a:pPr>
              <a:r>
                <a:rPr lang="vi-VN" sz="1400" b="1" kern="1200"/>
                <a:t>CNN </a:t>
              </a:r>
              <a:r>
                <a:rPr lang="vi-VN" sz="1400" b="1" kern="1200" err="1"/>
                <a:t>Architecture</a:t>
              </a:r>
              <a:endParaRPr lang="en-US" sz="1400" kern="1200"/>
            </a:p>
          </p:txBody>
        </p:sp>
        <p:sp>
          <p:nvSpPr>
            <p:cNvPr id="6" name="Freeform 5">
              <a:extLst>
                <a:ext uri="{FF2B5EF4-FFF2-40B4-BE49-F238E27FC236}">
                  <a16:creationId xmlns:a16="http://schemas.microsoft.com/office/drawing/2014/main" id="{4AE82F87-9BF3-7D8F-F6F9-B57BF3406C44}"/>
                </a:ext>
              </a:extLst>
            </p:cNvPr>
            <p:cNvSpPr/>
            <p:nvPr/>
          </p:nvSpPr>
          <p:spPr>
            <a:xfrm>
              <a:off x="1940406" y="169500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C</a:t>
              </a:r>
              <a:r>
                <a:rPr lang="en-US" sz="1400" b="1" kern="1200"/>
                <a:t>onvolutional Neural Networks</a:t>
              </a:r>
              <a:r>
                <a:rPr lang="vi-VN" sz="1400" b="1" kern="1200"/>
                <a:t> </a:t>
              </a:r>
              <a:endParaRPr lang="en-US" sz="1400" kern="1200"/>
            </a:p>
          </p:txBody>
        </p:sp>
      </p:grpSp>
      <p:grpSp>
        <p:nvGrpSpPr>
          <p:cNvPr id="14" name="Group 13">
            <a:extLst>
              <a:ext uri="{FF2B5EF4-FFF2-40B4-BE49-F238E27FC236}">
                <a16:creationId xmlns:a16="http://schemas.microsoft.com/office/drawing/2014/main" id="{7D457D89-E5F1-FF72-7004-4C0883B13CA3}"/>
              </a:ext>
            </a:extLst>
          </p:cNvPr>
          <p:cNvGrpSpPr/>
          <p:nvPr/>
        </p:nvGrpSpPr>
        <p:grpSpPr>
          <a:xfrm>
            <a:off x="1508107" y="2599372"/>
            <a:ext cx="8645986" cy="855764"/>
            <a:chOff x="1508107" y="2599372"/>
            <a:chExt cx="8645986" cy="855764"/>
          </a:xfrm>
        </p:grpSpPr>
        <p:sp>
          <p:nvSpPr>
            <p:cNvPr id="7" name="Freeform 6">
              <a:extLst>
                <a:ext uri="{FF2B5EF4-FFF2-40B4-BE49-F238E27FC236}">
                  <a16:creationId xmlns:a16="http://schemas.microsoft.com/office/drawing/2014/main" id="{B0623668-8C9C-D790-ED63-93D8717F99B4}"/>
                </a:ext>
              </a:extLst>
            </p:cNvPr>
            <p:cNvSpPr/>
            <p:nvPr/>
          </p:nvSpPr>
          <p:spPr>
            <a:xfrm>
              <a:off x="1508107" y="2732212"/>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accent1">
                  <a:hueOff val="0"/>
                  <a:satOff val="0"/>
                  <a:lumOff val="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schemeClr>
                  </a:solidFill>
                </a:rPr>
                <a:t>Activation function</a:t>
              </a:r>
              <a:endParaRPr lang="en-US" sz="1400" kern="1200">
                <a:solidFill>
                  <a:schemeClr val="dk1">
                    <a:hueOff val="0"/>
                    <a:satOff val="0"/>
                    <a:lumOff val="0"/>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schemeClr>
                  </a:solidFill>
                </a:rPr>
                <a:t>Chain rule </a:t>
              </a:r>
              <a:endParaRPr lang="en-US" sz="1400" kern="1200">
                <a:solidFill>
                  <a:schemeClr val="dk1">
                    <a:hueOff val="0"/>
                    <a:satOff val="0"/>
                    <a:lumOff val="0"/>
                  </a:schemeClr>
                </a:solidFill>
              </a:endParaRPr>
            </a:p>
          </p:txBody>
        </p:sp>
        <p:sp>
          <p:nvSpPr>
            <p:cNvPr id="8" name="Freeform 7">
              <a:extLst>
                <a:ext uri="{FF2B5EF4-FFF2-40B4-BE49-F238E27FC236}">
                  <a16:creationId xmlns:a16="http://schemas.microsoft.com/office/drawing/2014/main" id="{7A6AF245-AA96-BE6F-A889-022B1BE22EE6}"/>
                </a:ext>
              </a:extLst>
            </p:cNvPr>
            <p:cNvSpPr/>
            <p:nvPr/>
          </p:nvSpPr>
          <p:spPr>
            <a:xfrm>
              <a:off x="1940406" y="2599372"/>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accen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Relative Knowlegde </a:t>
              </a:r>
              <a:endParaRPr lang="en-US" sz="1400" kern="1200"/>
            </a:p>
          </p:txBody>
        </p:sp>
      </p:grpSp>
      <p:grpSp>
        <p:nvGrpSpPr>
          <p:cNvPr id="15" name="Group 14">
            <a:extLst>
              <a:ext uri="{FF2B5EF4-FFF2-40B4-BE49-F238E27FC236}">
                <a16:creationId xmlns:a16="http://schemas.microsoft.com/office/drawing/2014/main" id="{ABED374C-8FC9-5204-DB0B-AF782F7978A5}"/>
              </a:ext>
            </a:extLst>
          </p:cNvPr>
          <p:cNvGrpSpPr/>
          <p:nvPr/>
        </p:nvGrpSpPr>
        <p:grpSpPr>
          <a:xfrm>
            <a:off x="1508107" y="3503737"/>
            <a:ext cx="8645986" cy="1284659"/>
            <a:chOff x="1508107" y="3503737"/>
            <a:chExt cx="8645986" cy="1284659"/>
          </a:xfrm>
        </p:grpSpPr>
        <p:sp>
          <p:nvSpPr>
            <p:cNvPr id="9" name="Freeform 8">
              <a:extLst>
                <a:ext uri="{FF2B5EF4-FFF2-40B4-BE49-F238E27FC236}">
                  <a16:creationId xmlns:a16="http://schemas.microsoft.com/office/drawing/2014/main" id="{A6F08916-6D7D-BF98-4FCE-508A0AC680BE}"/>
                </a:ext>
              </a:extLst>
            </p:cNvPr>
            <p:cNvSpPr/>
            <p:nvPr/>
          </p:nvSpPr>
          <p:spPr>
            <a:xfrm>
              <a:off x="1508107" y="3636577"/>
              <a:ext cx="8645986" cy="1151819"/>
            </a:xfrm>
            <a:custGeom>
              <a:avLst/>
              <a:gdLst>
                <a:gd name="connsiteX0" fmla="*/ 0 w 8645986"/>
                <a:gd name="connsiteY0" fmla="*/ 0 h 1417499"/>
                <a:gd name="connsiteX1" fmla="*/ 8645986 w 8645986"/>
                <a:gd name="connsiteY1" fmla="*/ 0 h 1417499"/>
                <a:gd name="connsiteX2" fmla="*/ 8645986 w 8645986"/>
                <a:gd name="connsiteY2" fmla="*/ 1417499 h 1417499"/>
                <a:gd name="connsiteX3" fmla="*/ 0 w 8645986"/>
                <a:gd name="connsiteY3" fmla="*/ 1417499 h 1417499"/>
                <a:gd name="connsiteX4" fmla="*/ 0 w 8645986"/>
                <a:gd name="connsiteY4" fmla="*/ 0 h 141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1417499">
                  <a:moveTo>
                    <a:pt x="0" y="0"/>
                  </a:moveTo>
                  <a:lnTo>
                    <a:pt x="8645986" y="0"/>
                  </a:lnTo>
                  <a:lnTo>
                    <a:pt x="8645986" y="1417499"/>
                  </a:lnTo>
                  <a:lnTo>
                    <a:pt x="0" y="1417499"/>
                  </a:lnTo>
                  <a:lnTo>
                    <a:pt x="0" y="0"/>
                  </a:lnTo>
                  <a:close/>
                </a:path>
              </a:pathLst>
            </a:custGeom>
            <a:ln>
              <a:solidFill>
                <a:schemeClr val="accent1">
                  <a:hueOff val="0"/>
                  <a:satOff val="0"/>
                  <a:lumOff val="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schemeClr>
                  </a:solidFill>
                </a:rPr>
                <a:t>Convolution</a:t>
              </a:r>
              <a:r>
                <a:rPr lang="vi-VN" sz="1400" b="1" kern="1200">
                  <a:solidFill>
                    <a:schemeClr val="dk1">
                      <a:hueOff val="0"/>
                      <a:satOff val="0"/>
                      <a:lumOff val="0"/>
                    </a:schemeClr>
                  </a:solidFill>
                </a:rPr>
                <a:t> </a:t>
              </a:r>
              <a:r>
                <a:rPr lang="vi-VN" sz="1400" b="1" kern="1200" err="1">
                  <a:solidFill>
                    <a:schemeClr val="dk1">
                      <a:hueOff val="0"/>
                      <a:satOff val="0"/>
                      <a:lumOff val="0"/>
                    </a:schemeClr>
                  </a:solidFill>
                </a:rPr>
                <a:t>Layer</a:t>
              </a:r>
              <a:endParaRPr lang="en-US" sz="1400" kern="1200">
                <a:solidFill>
                  <a:schemeClr val="dk1">
                    <a:hueOff val="0"/>
                    <a:satOff val="0"/>
                    <a:lumOff val="0"/>
                  </a:schemeClr>
                </a:solidFill>
              </a:endParaRPr>
            </a:p>
            <a:p>
              <a:pPr marL="114300" lvl="1" indent="-114300" algn="l" defTabSz="622300">
                <a:lnSpc>
                  <a:spcPct val="90000"/>
                </a:lnSpc>
                <a:spcBef>
                  <a:spcPct val="0"/>
                </a:spcBef>
                <a:spcAft>
                  <a:spcPct val="15000"/>
                </a:spcAft>
                <a:buChar char="•"/>
              </a:pPr>
              <a:r>
                <a:rPr lang="en-US" sz="1400" b="1">
                  <a:solidFill>
                    <a:schemeClr val="dk1">
                      <a:hueOff val="0"/>
                      <a:satOff val="0"/>
                      <a:lumOff val="0"/>
                    </a:schemeClr>
                  </a:solidFill>
                </a:rPr>
                <a:t>P</a:t>
              </a:r>
              <a:r>
                <a:rPr lang="vi-VN" sz="1400" b="1" kern="1200">
                  <a:solidFill>
                    <a:schemeClr val="dk1">
                      <a:hueOff val="0"/>
                      <a:satOff val="0"/>
                      <a:lumOff val="0"/>
                    </a:schemeClr>
                  </a:solidFill>
                </a:rPr>
                <a:t>ooling </a:t>
              </a:r>
              <a:r>
                <a:rPr lang="vi-VN" sz="1400" b="1" kern="1200" err="1">
                  <a:solidFill>
                    <a:schemeClr val="dk1">
                      <a:hueOff val="0"/>
                      <a:satOff val="0"/>
                      <a:lumOff val="0"/>
                    </a:schemeClr>
                  </a:solidFill>
                </a:rPr>
                <a:t>layer</a:t>
              </a:r>
              <a:endParaRPr lang="en-US" sz="1400" kern="1200">
                <a:solidFill>
                  <a:schemeClr val="dk1">
                    <a:hueOff val="0"/>
                    <a:satOff val="0"/>
                    <a:lumOff val="0"/>
                  </a:schemeClr>
                </a:solidFill>
              </a:endParaRPr>
            </a:p>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schemeClr>
                  </a:solidFill>
                </a:rPr>
                <a:t>Flatten</a:t>
              </a:r>
              <a:r>
                <a:rPr lang="vi-VN" sz="1400" b="1" kern="1200">
                  <a:solidFill>
                    <a:schemeClr val="dk1">
                      <a:hueOff val="0"/>
                      <a:satOff val="0"/>
                      <a:lumOff val="0"/>
                    </a:schemeClr>
                  </a:solidFill>
                </a:rPr>
                <a:t> </a:t>
              </a:r>
              <a:r>
                <a:rPr lang="vi-VN" sz="1400" b="1" kern="1200" err="1">
                  <a:solidFill>
                    <a:schemeClr val="dk1">
                      <a:hueOff val="0"/>
                      <a:satOff val="0"/>
                      <a:lumOff val="0"/>
                    </a:schemeClr>
                  </a:solidFill>
                </a:rPr>
                <a:t>Layer</a:t>
              </a:r>
              <a:endParaRPr lang="en-US" sz="1400" kern="1200">
                <a:solidFill>
                  <a:schemeClr val="dk1">
                    <a:hueOff val="0"/>
                    <a:satOff val="0"/>
                    <a:lumOff val="0"/>
                  </a:schemeClr>
                </a:solidFill>
              </a:endParaRPr>
            </a:p>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schemeClr>
                  </a:solidFill>
                </a:rPr>
                <a:t>Full</a:t>
              </a:r>
              <a:r>
                <a:rPr lang="vi-VN" sz="1400" b="1" kern="1200">
                  <a:solidFill>
                    <a:schemeClr val="dk1">
                      <a:hueOff val="0"/>
                      <a:satOff val="0"/>
                      <a:lumOff val="0"/>
                    </a:schemeClr>
                  </a:solidFill>
                </a:rPr>
                <a:t> </a:t>
              </a:r>
              <a:r>
                <a:rPr lang="vi-VN" sz="1400" b="1" kern="1200" err="1">
                  <a:solidFill>
                    <a:schemeClr val="dk1">
                      <a:hueOff val="0"/>
                      <a:satOff val="0"/>
                      <a:lumOff val="0"/>
                    </a:schemeClr>
                  </a:solidFill>
                </a:rPr>
                <a:t>connected</a:t>
              </a:r>
              <a:r>
                <a:rPr lang="vi-VN" sz="1400" b="1" kern="1200">
                  <a:solidFill>
                    <a:schemeClr val="dk1">
                      <a:hueOff val="0"/>
                      <a:satOff val="0"/>
                      <a:lumOff val="0"/>
                    </a:schemeClr>
                  </a:solidFill>
                </a:rPr>
                <a:t> </a:t>
              </a:r>
              <a:r>
                <a:rPr lang="vi-VN" sz="1400" b="1" kern="1200" err="1">
                  <a:solidFill>
                    <a:schemeClr val="dk1">
                      <a:hueOff val="0"/>
                      <a:satOff val="0"/>
                      <a:lumOff val="0"/>
                    </a:schemeClr>
                  </a:solidFill>
                </a:rPr>
                <a:t>Layer</a:t>
              </a:r>
              <a:endParaRPr lang="en-US" sz="1400" kern="1200">
                <a:solidFill>
                  <a:schemeClr val="dk1">
                    <a:hueOff val="0"/>
                    <a:satOff val="0"/>
                    <a:lumOff val="0"/>
                  </a:schemeClr>
                </a:solidFill>
              </a:endParaRPr>
            </a:p>
          </p:txBody>
        </p:sp>
        <p:sp>
          <p:nvSpPr>
            <p:cNvPr id="10" name="Freeform 9">
              <a:extLst>
                <a:ext uri="{FF2B5EF4-FFF2-40B4-BE49-F238E27FC236}">
                  <a16:creationId xmlns:a16="http://schemas.microsoft.com/office/drawing/2014/main" id="{322301D1-C641-BDC5-0F79-FBC113DDBF82}"/>
                </a:ext>
              </a:extLst>
            </p:cNvPr>
            <p:cNvSpPr/>
            <p:nvPr/>
          </p:nvSpPr>
          <p:spPr>
            <a:xfrm>
              <a:off x="1940406" y="350373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accen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Backpropagation </a:t>
              </a:r>
              <a:endParaRPr lang="en-US" sz="1400" kern="1200"/>
            </a:p>
          </p:txBody>
        </p:sp>
      </p:grpSp>
      <p:grpSp>
        <p:nvGrpSpPr>
          <p:cNvPr id="16" name="Group 15">
            <a:extLst>
              <a:ext uri="{FF2B5EF4-FFF2-40B4-BE49-F238E27FC236}">
                <a16:creationId xmlns:a16="http://schemas.microsoft.com/office/drawing/2014/main" id="{7404ABBE-C00D-510C-350A-7E3000032B57}"/>
              </a:ext>
            </a:extLst>
          </p:cNvPr>
          <p:cNvGrpSpPr/>
          <p:nvPr/>
        </p:nvGrpSpPr>
        <p:grpSpPr>
          <a:xfrm>
            <a:off x="1508107" y="4854124"/>
            <a:ext cx="8645986" cy="855764"/>
            <a:chOff x="1508107" y="5102677"/>
            <a:chExt cx="8645986" cy="855764"/>
          </a:xfrm>
        </p:grpSpPr>
        <p:sp>
          <p:nvSpPr>
            <p:cNvPr id="11" name="Freeform 10">
              <a:extLst>
                <a:ext uri="{FF2B5EF4-FFF2-40B4-BE49-F238E27FC236}">
                  <a16:creationId xmlns:a16="http://schemas.microsoft.com/office/drawing/2014/main" id="{1863FA82-E5B3-B0CE-AA52-3AD358841173}"/>
                </a:ext>
              </a:extLst>
            </p:cNvPr>
            <p:cNvSpPr/>
            <p:nvPr/>
          </p:nvSpPr>
          <p:spPr>
            <a:xfrm>
              <a:off x="1508107" y="523551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accent1">
                  <a:hueOff val="0"/>
                  <a:satOff val="0"/>
                  <a:lumOff val="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schemeClr>
                  </a:solidFill>
                </a:rPr>
                <a:t>Sumarize </a:t>
              </a:r>
              <a:endParaRPr lang="en-US" sz="1400" kern="1200">
                <a:solidFill>
                  <a:schemeClr val="dk1">
                    <a:hueOff val="0"/>
                    <a:satOff val="0"/>
                    <a:lumOff val="0"/>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schemeClr>
                  </a:solidFill>
                </a:rPr>
                <a:t>Code </a:t>
              </a:r>
              <a:endParaRPr lang="en-US" sz="1400" kern="1200">
                <a:solidFill>
                  <a:schemeClr val="dk1">
                    <a:hueOff val="0"/>
                    <a:satOff val="0"/>
                    <a:lumOff val="0"/>
                  </a:schemeClr>
                </a:solidFill>
              </a:endParaRPr>
            </a:p>
          </p:txBody>
        </p:sp>
        <p:sp>
          <p:nvSpPr>
            <p:cNvPr id="12" name="Freeform 11">
              <a:extLst>
                <a:ext uri="{FF2B5EF4-FFF2-40B4-BE49-F238E27FC236}">
                  <a16:creationId xmlns:a16="http://schemas.microsoft.com/office/drawing/2014/main" id="{7F4FD73D-A6F5-8501-1C98-B62AF74E1230}"/>
                </a:ext>
              </a:extLst>
            </p:cNvPr>
            <p:cNvSpPr/>
            <p:nvPr/>
          </p:nvSpPr>
          <p:spPr>
            <a:xfrm>
              <a:off x="1940406" y="510267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accen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Sumarize </a:t>
              </a:r>
              <a:endParaRPr lang="en-US" sz="1400" kern="1200"/>
            </a:p>
          </p:txBody>
        </p:sp>
      </p:grpSp>
      <p:sp>
        <p:nvSpPr>
          <p:cNvPr id="2" name="TextBox 1">
            <a:extLst>
              <a:ext uri="{FF2B5EF4-FFF2-40B4-BE49-F238E27FC236}">
                <a16:creationId xmlns:a16="http://schemas.microsoft.com/office/drawing/2014/main" id="{2E04A8EC-616F-9006-F2D3-62013DB241E4}"/>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2</a:t>
            </a:r>
          </a:p>
        </p:txBody>
      </p:sp>
    </p:spTree>
    <p:extLst>
      <p:ext uri="{BB962C8B-B14F-4D97-AF65-F5344CB8AC3E}">
        <p14:creationId xmlns:p14="http://schemas.microsoft.com/office/powerpoint/2010/main" val="3954626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B42C33-51F2-1999-8484-D5CA168DE548}"/>
              </a:ext>
            </a:extLst>
          </p:cNvPr>
          <p:cNvSpPr txBox="1"/>
          <p:nvPr/>
        </p:nvSpPr>
        <p:spPr>
          <a:xfrm>
            <a:off x="590549" y="482084"/>
            <a:ext cx="4162426" cy="584775"/>
          </a:xfrm>
          <a:prstGeom prst="rect">
            <a:avLst/>
          </a:prstGeom>
          <a:noFill/>
        </p:spPr>
        <p:txBody>
          <a:bodyPr wrap="square">
            <a:spAutoFit/>
          </a:bodyPr>
          <a:lstStyle/>
          <a:p>
            <a:r>
              <a:rPr lang="vi-VN" sz="3200">
                <a:latin typeface="Oswald Medium" panose="00000600000000000000" pitchFamily="2" charset="0"/>
              </a:rPr>
              <a:t>Forward in Pooling Layer </a:t>
            </a:r>
            <a:endParaRPr lang="en-US" sz="3200">
              <a:latin typeface="Oswald Medium" panose="00000600000000000000" pitchFamily="2" charset="0"/>
            </a:endParaRPr>
          </a:p>
        </p:txBody>
      </p:sp>
      <p:sp>
        <p:nvSpPr>
          <p:cNvPr id="6" name="TextBox 5">
            <a:extLst>
              <a:ext uri="{FF2B5EF4-FFF2-40B4-BE49-F238E27FC236}">
                <a16:creationId xmlns:a16="http://schemas.microsoft.com/office/drawing/2014/main" id="{4DF0CBE9-A346-5720-D0CB-5FD0C3E8F404}"/>
              </a:ext>
            </a:extLst>
          </p:cNvPr>
          <p:cNvSpPr txBox="1"/>
          <p:nvPr/>
        </p:nvSpPr>
        <p:spPr>
          <a:xfrm>
            <a:off x="590549" y="1242536"/>
            <a:ext cx="10715626" cy="923330"/>
          </a:xfrm>
          <a:prstGeom prst="rect">
            <a:avLst/>
          </a:prstGeom>
          <a:noFill/>
        </p:spPr>
        <p:txBody>
          <a:bodyPr wrap="square">
            <a:spAutoFit/>
          </a:bodyPr>
          <a:lstStyle/>
          <a:p>
            <a:r>
              <a:rPr lang="en-US" sz="1800" b="0" i="0">
                <a:effectLst/>
                <a:latin typeface="Nunito" pitchFamily="2" charset="-93"/>
              </a:rPr>
              <a:t>Max pooling is a pooling operation that selects the maximum element from the region of the feature map covered by the filter. In contrast to max pooling, min pooling selects the minimum element from the region covered by the filter.</a:t>
            </a:r>
            <a:endParaRPr lang="en-US" sz="1800">
              <a:latin typeface="Nunito" pitchFamily="2" charset="-93"/>
            </a:endParaRPr>
          </a:p>
        </p:txBody>
      </p:sp>
      <p:sp>
        <p:nvSpPr>
          <p:cNvPr id="8" name="TextBox 7">
            <a:extLst>
              <a:ext uri="{FF2B5EF4-FFF2-40B4-BE49-F238E27FC236}">
                <a16:creationId xmlns:a16="http://schemas.microsoft.com/office/drawing/2014/main" id="{3FC3AA7D-CCBA-3FDC-3D75-B9A359F55188}"/>
              </a:ext>
            </a:extLst>
          </p:cNvPr>
          <p:cNvSpPr txBox="1"/>
          <p:nvPr/>
        </p:nvSpPr>
        <p:spPr>
          <a:xfrm>
            <a:off x="590549" y="2239060"/>
            <a:ext cx="10353675" cy="646331"/>
          </a:xfrm>
          <a:prstGeom prst="rect">
            <a:avLst/>
          </a:prstGeom>
          <a:noFill/>
        </p:spPr>
        <p:txBody>
          <a:bodyPr wrap="square">
            <a:spAutoFit/>
          </a:bodyPr>
          <a:lstStyle/>
          <a:p>
            <a:r>
              <a:rPr lang="en-US" sz="1800" b="0" i="0">
                <a:solidFill>
                  <a:srgbClr val="273239"/>
                </a:solidFill>
                <a:effectLst/>
                <a:latin typeface="Nunito" pitchFamily="2" charset="0"/>
              </a:rPr>
              <a:t>Average pooling computes the average of the elements present in the region of feature map covered by the filter.</a:t>
            </a:r>
            <a:endParaRPr lang="en-US" sz="1800"/>
          </a:p>
        </p:txBody>
      </p:sp>
      <mc:AlternateContent xmlns:mc="http://schemas.openxmlformats.org/markup-compatibility/2006" xmlns:a14="http://schemas.microsoft.com/office/drawing/2010/main">
        <mc:Choice Requires="a14">
          <p:sp>
            <p:nvSpPr>
              <p:cNvPr id="9" name="Hộp Văn bản 13">
                <a:extLst>
                  <a:ext uri="{FF2B5EF4-FFF2-40B4-BE49-F238E27FC236}">
                    <a16:creationId xmlns:a16="http://schemas.microsoft.com/office/drawing/2014/main" id="{233B103D-2DFB-859C-1E6B-A545F322D1C5}"/>
                  </a:ext>
                </a:extLst>
              </p:cNvPr>
              <p:cNvSpPr txBox="1"/>
              <p:nvPr/>
            </p:nvSpPr>
            <p:spPr>
              <a:xfrm>
                <a:off x="590549" y="3429000"/>
                <a:ext cx="4290081" cy="1530162"/>
              </a:xfrm>
              <a:prstGeom prst="rect">
                <a:avLst/>
              </a:prstGeom>
              <a:noFill/>
            </p:spPr>
            <p:txBody>
              <a:bodyPr wrap="square" rtlCol="0">
                <a:spAutoFit/>
              </a:bodyPr>
              <a:lstStyle/>
              <a:p>
                <a:r>
                  <a:rPr lang="en-US">
                    <a:latin typeface="Nunito" pitchFamily="2" charset="-93"/>
                  </a:rPr>
                  <a:t>The output shape after pooling</a:t>
                </a:r>
                <a:r>
                  <a:rPr lang="en-US" sz="2200"/>
                  <a:t>:</a:t>
                </a:r>
              </a:p>
              <a:p>
                <a:endParaRPr lang="en-US" sz="2200"/>
              </a:p>
              <a:p>
                <a:pPr/>
                <a14:m>
                  <m:oMathPara xmlns:m="http://schemas.openxmlformats.org/officeDocument/2006/math">
                    <m:oMathParaPr>
                      <m:jc m:val="left"/>
                    </m:oMathParaPr>
                    <m:oMath xmlns:m="http://schemas.openxmlformats.org/officeDocument/2006/math">
                      <m:d>
                        <m:dPr>
                          <m:ctrlPr>
                            <a:rPr lang="vi-VN" sz="2200" i="1" smtClean="0">
                              <a:latin typeface="Cambria Math" panose="02040503050406030204" pitchFamily="18" charset="0"/>
                            </a:rPr>
                          </m:ctrlPr>
                        </m:dPr>
                        <m:e>
                          <m:d>
                            <m:dPr>
                              <m:begChr m:val="⌊"/>
                              <m:endChr m:val="⌋"/>
                              <m:ctrlPr>
                                <a:rPr lang="vi-VN" sz="2200" i="1" smtClean="0">
                                  <a:latin typeface="Cambria Math" panose="02040503050406030204" pitchFamily="18" charset="0"/>
                                </a:rPr>
                              </m:ctrlPr>
                            </m:dPr>
                            <m:e>
                              <m:f>
                                <m:fPr>
                                  <m:ctrlPr>
                                    <a:rPr lang="vi-VN" sz="2200" i="1" smtClean="0">
                                      <a:latin typeface="Cambria Math" panose="02040503050406030204" pitchFamily="18" charset="0"/>
                                    </a:rPr>
                                  </m:ctrlPr>
                                </m:fPr>
                                <m:num>
                                  <m:sSub>
                                    <m:sSubPr>
                                      <m:ctrlPr>
                                        <a:rPr lang="vi-VN" sz="2200" i="1" smtClean="0">
                                          <a:latin typeface="Cambria Math" panose="02040503050406030204" pitchFamily="18" charset="0"/>
                                        </a:rPr>
                                      </m:ctrlPr>
                                    </m:sSubPr>
                                    <m:e>
                                      <m:r>
                                        <a:rPr lang="vi-VN" sz="2200" b="0" i="1" smtClean="0">
                                          <a:latin typeface="Cambria Math" panose="02040503050406030204" pitchFamily="18" charset="0"/>
                                        </a:rPr>
                                        <m:t>𝐼</m:t>
                                      </m:r>
                                    </m:e>
                                    <m:sub>
                                      <m:r>
                                        <a:rPr lang="vi-VN" sz="2200" b="0" i="1" smtClean="0">
                                          <a:latin typeface="Cambria Math" panose="02040503050406030204" pitchFamily="18" charset="0"/>
                                        </a:rPr>
                                        <m:t>h</m:t>
                                      </m:r>
                                    </m:sub>
                                  </m:sSub>
                                  <m:r>
                                    <a:rPr lang="vi-VN" sz="2200" b="0" i="1" smtClean="0">
                                      <a:latin typeface="Cambria Math" panose="02040503050406030204" pitchFamily="18" charset="0"/>
                                    </a:rPr>
                                    <m:t>−</m:t>
                                  </m:r>
                                  <m:sSub>
                                    <m:sSubPr>
                                      <m:ctrlPr>
                                        <a:rPr lang="vi-VN" sz="2200" i="1" smtClean="0">
                                          <a:latin typeface="Cambria Math" panose="02040503050406030204" pitchFamily="18" charset="0"/>
                                        </a:rPr>
                                      </m:ctrlPr>
                                    </m:sSubPr>
                                    <m:e>
                                      <m:r>
                                        <a:rPr lang="vi-VN" sz="2200" b="0" i="1" smtClean="0">
                                          <a:latin typeface="Cambria Math" panose="02040503050406030204" pitchFamily="18" charset="0"/>
                                        </a:rPr>
                                        <m:t>𝐾</m:t>
                                      </m:r>
                                    </m:e>
                                    <m:sub>
                                      <m:r>
                                        <a:rPr lang="vi-VN" sz="2200" b="0" i="1" smtClean="0">
                                          <a:latin typeface="Cambria Math" panose="02040503050406030204" pitchFamily="18" charset="0"/>
                                        </a:rPr>
                                        <m:t>h</m:t>
                                      </m:r>
                                    </m:sub>
                                  </m:sSub>
                                </m:num>
                                <m:den>
                                  <m:sSub>
                                    <m:sSubPr>
                                      <m:ctrlPr>
                                        <a:rPr lang="vi-VN" sz="2200" i="1" smtClean="0">
                                          <a:latin typeface="Cambria Math" panose="02040503050406030204" pitchFamily="18" charset="0"/>
                                        </a:rPr>
                                      </m:ctrlPr>
                                    </m:sSubPr>
                                    <m:e>
                                      <m:r>
                                        <a:rPr lang="vi-VN" sz="2200" b="0" i="1" smtClean="0">
                                          <a:latin typeface="Cambria Math" panose="02040503050406030204" pitchFamily="18" charset="0"/>
                                        </a:rPr>
                                        <m:t>𝑆</m:t>
                                      </m:r>
                                    </m:e>
                                    <m:sub>
                                      <m:r>
                                        <a:rPr lang="vi-VN" sz="2200" b="0" i="1" smtClean="0">
                                          <a:latin typeface="Cambria Math" panose="02040503050406030204" pitchFamily="18" charset="0"/>
                                        </a:rPr>
                                        <m:t>h</m:t>
                                      </m:r>
                                    </m:sub>
                                  </m:sSub>
                                </m:den>
                              </m:f>
                            </m:e>
                          </m:d>
                          <m:r>
                            <a:rPr lang="vi-VN" sz="2200" b="0" i="1" smtClean="0">
                              <a:latin typeface="Cambria Math" panose="02040503050406030204" pitchFamily="18" charset="0"/>
                            </a:rPr>
                            <m:t>+</m:t>
                          </m:r>
                          <m:r>
                            <a:rPr lang="en-US" sz="2200" b="0" i="1" smtClean="0">
                              <a:latin typeface="Cambria Math" panose="02040503050406030204" pitchFamily="18" charset="0"/>
                            </a:rPr>
                            <m:t>1,</m:t>
                          </m:r>
                          <m:d>
                            <m:dPr>
                              <m:begChr m:val="⌊"/>
                              <m:endChr m:val="⌋"/>
                              <m:ctrlPr>
                                <a:rPr lang="vi-VN" sz="2200" i="1" smtClean="0">
                                  <a:latin typeface="Cambria Math" panose="02040503050406030204" pitchFamily="18" charset="0"/>
                                </a:rPr>
                              </m:ctrlPr>
                            </m:dPr>
                            <m:e>
                              <m:f>
                                <m:fPr>
                                  <m:ctrlPr>
                                    <a:rPr lang="vi-VN" sz="2200" i="1" smtClean="0">
                                      <a:latin typeface="Cambria Math" panose="02040503050406030204" pitchFamily="18" charset="0"/>
                                    </a:rPr>
                                  </m:ctrlPr>
                                </m:fPr>
                                <m:num>
                                  <m:sSub>
                                    <m:sSubPr>
                                      <m:ctrlPr>
                                        <a:rPr lang="vi-VN" sz="2200" i="1" smtClean="0">
                                          <a:latin typeface="Cambria Math" panose="02040503050406030204" pitchFamily="18" charset="0"/>
                                        </a:rPr>
                                      </m:ctrlPr>
                                    </m:sSubPr>
                                    <m:e>
                                      <m:r>
                                        <a:rPr lang="vi-VN" sz="2200" b="0" i="1" smtClean="0">
                                          <a:latin typeface="Cambria Math" panose="02040503050406030204" pitchFamily="18" charset="0"/>
                                        </a:rPr>
                                        <m:t>𝐼</m:t>
                                      </m:r>
                                    </m:e>
                                    <m:sub>
                                      <m:r>
                                        <a:rPr lang="vi-VN" sz="2200" b="0" i="1" smtClean="0">
                                          <a:latin typeface="Cambria Math" panose="02040503050406030204" pitchFamily="18" charset="0"/>
                                        </a:rPr>
                                        <m:t>𝑤</m:t>
                                      </m:r>
                                    </m:sub>
                                  </m:sSub>
                                  <m:r>
                                    <a:rPr lang="vi-VN" sz="2200" b="0" i="1" smtClean="0">
                                      <a:latin typeface="Cambria Math" panose="02040503050406030204" pitchFamily="18" charset="0"/>
                                    </a:rPr>
                                    <m:t>−</m:t>
                                  </m:r>
                                  <m:sSub>
                                    <m:sSubPr>
                                      <m:ctrlPr>
                                        <a:rPr lang="vi-VN" sz="2200" i="1" smtClean="0">
                                          <a:latin typeface="Cambria Math" panose="02040503050406030204" pitchFamily="18" charset="0"/>
                                        </a:rPr>
                                      </m:ctrlPr>
                                    </m:sSubPr>
                                    <m:e>
                                      <m:r>
                                        <a:rPr lang="vi-VN" sz="2200" b="0" i="1" smtClean="0">
                                          <a:latin typeface="Cambria Math" panose="02040503050406030204" pitchFamily="18" charset="0"/>
                                        </a:rPr>
                                        <m:t>𝐾</m:t>
                                      </m:r>
                                    </m:e>
                                    <m:sub>
                                      <m:r>
                                        <a:rPr lang="vi-VN" sz="2200" b="0" i="1" smtClean="0">
                                          <a:latin typeface="Cambria Math" panose="02040503050406030204" pitchFamily="18" charset="0"/>
                                        </a:rPr>
                                        <m:t>𝑤</m:t>
                                      </m:r>
                                    </m:sub>
                                  </m:sSub>
                                </m:num>
                                <m:den>
                                  <m:sSub>
                                    <m:sSubPr>
                                      <m:ctrlPr>
                                        <a:rPr lang="vi-VN" sz="2200" i="1" smtClean="0">
                                          <a:latin typeface="Cambria Math" panose="02040503050406030204" pitchFamily="18" charset="0"/>
                                        </a:rPr>
                                      </m:ctrlPr>
                                    </m:sSubPr>
                                    <m:e>
                                      <m:r>
                                        <a:rPr lang="vi-VN" sz="2200" b="0" i="1" smtClean="0">
                                          <a:latin typeface="Cambria Math" panose="02040503050406030204" pitchFamily="18" charset="0"/>
                                        </a:rPr>
                                        <m:t>𝑆</m:t>
                                      </m:r>
                                    </m:e>
                                    <m:sub>
                                      <m:r>
                                        <a:rPr lang="vi-VN" sz="2200" b="0" i="1" smtClean="0">
                                          <a:latin typeface="Cambria Math" panose="02040503050406030204" pitchFamily="18" charset="0"/>
                                        </a:rPr>
                                        <m:t>𝑤</m:t>
                                      </m:r>
                                    </m:sub>
                                  </m:sSub>
                                </m:den>
                              </m:f>
                            </m:e>
                          </m:d>
                          <m:r>
                            <a:rPr lang="vi-VN" sz="2200" b="0" i="1" smtClean="0">
                              <a:latin typeface="Cambria Math" panose="02040503050406030204" pitchFamily="18" charset="0"/>
                            </a:rPr>
                            <m:t>+</m:t>
                          </m:r>
                          <m:r>
                            <a:rPr lang="en-US" sz="2200" b="0" i="1" smtClean="0">
                              <a:latin typeface="Cambria Math" panose="02040503050406030204" pitchFamily="18" charset="0"/>
                            </a:rPr>
                            <m:t>1, </m:t>
                          </m:r>
                          <m:r>
                            <a:rPr lang="en-US" sz="2200" b="0" i="1" smtClean="0">
                              <a:latin typeface="Cambria Math" panose="02040503050406030204" pitchFamily="18" charset="0"/>
                            </a:rPr>
                            <m:t>𝐶</m:t>
                          </m:r>
                        </m:e>
                      </m:d>
                    </m:oMath>
                  </m:oMathPara>
                </a14:m>
                <a:endParaRPr lang="vi-VN" sz="2200"/>
              </a:p>
            </p:txBody>
          </p:sp>
        </mc:Choice>
        <mc:Fallback xmlns="">
          <p:sp>
            <p:nvSpPr>
              <p:cNvPr id="9" name="Hộp Văn bản 13">
                <a:extLst>
                  <a:ext uri="{FF2B5EF4-FFF2-40B4-BE49-F238E27FC236}">
                    <a16:creationId xmlns:a16="http://schemas.microsoft.com/office/drawing/2014/main" id="{233B103D-2DFB-859C-1E6B-A545F322D1C5}"/>
                  </a:ext>
                </a:extLst>
              </p:cNvPr>
              <p:cNvSpPr txBox="1">
                <a:spLocks noRot="1" noChangeAspect="1" noMove="1" noResize="1" noEditPoints="1" noAdjustHandles="1" noChangeArrowheads="1" noChangeShapeType="1" noTextEdit="1"/>
              </p:cNvSpPr>
              <p:nvPr/>
            </p:nvSpPr>
            <p:spPr>
              <a:xfrm>
                <a:off x="590549" y="3429000"/>
                <a:ext cx="4290081" cy="1530162"/>
              </a:xfrm>
              <a:prstGeom prst="rect">
                <a:avLst/>
              </a:prstGeom>
              <a:blipFill>
                <a:blip r:embed="rId2"/>
                <a:stretch>
                  <a:fillRect l="-1278" t="-278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3FC7DD5-2BB2-27BF-5B09-ACC302312210}"/>
              </a:ext>
            </a:extLst>
          </p:cNvPr>
          <p:cNvSpPr txBox="1"/>
          <p:nvPr/>
        </p:nvSpPr>
        <p:spPr>
          <a:xfrm>
            <a:off x="442452" y="6190882"/>
            <a:ext cx="501446" cy="369332"/>
          </a:xfrm>
          <a:prstGeom prst="rect">
            <a:avLst/>
          </a:prstGeom>
          <a:noFill/>
        </p:spPr>
        <p:txBody>
          <a:bodyPr wrap="square" rtlCol="0">
            <a:spAutoFit/>
          </a:bodyPr>
          <a:lstStyle/>
          <a:p>
            <a:r>
              <a:rPr lang="en-US">
                <a:latin typeface="number"/>
              </a:rPr>
              <a:t>20</a:t>
            </a:r>
          </a:p>
        </p:txBody>
      </p:sp>
      <p:graphicFrame>
        <p:nvGraphicFramePr>
          <p:cNvPr id="3" name="Table 2">
            <a:extLst>
              <a:ext uri="{FF2B5EF4-FFF2-40B4-BE49-F238E27FC236}">
                <a16:creationId xmlns:a16="http://schemas.microsoft.com/office/drawing/2014/main" id="{E5A8D4DA-CB1C-4397-261C-1D75CEE9FF33}"/>
              </a:ext>
            </a:extLst>
          </p:cNvPr>
          <p:cNvGraphicFramePr>
            <a:graphicFrameLocks noGrp="1"/>
          </p:cNvGraphicFramePr>
          <p:nvPr>
            <p:extLst>
              <p:ext uri="{D42A27DB-BD31-4B8C-83A1-F6EECF244321}">
                <p14:modId xmlns:p14="http://schemas.microsoft.com/office/powerpoint/2010/main" val="3865313935"/>
              </p:ext>
            </p:extLst>
          </p:nvPr>
        </p:nvGraphicFramePr>
        <p:xfrm>
          <a:off x="5060130" y="3875796"/>
          <a:ext cx="2180456" cy="1739668"/>
        </p:xfrm>
        <a:graphic>
          <a:graphicData uri="http://schemas.openxmlformats.org/drawingml/2006/table">
            <a:tbl>
              <a:tblPr>
                <a:tableStyleId>{073A0DAA-6AF3-43AB-8588-CEC1D06C72B9}</a:tableStyleId>
              </a:tblPr>
              <a:tblGrid>
                <a:gridCol w="545114">
                  <a:extLst>
                    <a:ext uri="{9D8B030D-6E8A-4147-A177-3AD203B41FA5}">
                      <a16:colId xmlns:a16="http://schemas.microsoft.com/office/drawing/2014/main" val="2455486508"/>
                    </a:ext>
                  </a:extLst>
                </a:gridCol>
                <a:gridCol w="545114">
                  <a:extLst>
                    <a:ext uri="{9D8B030D-6E8A-4147-A177-3AD203B41FA5}">
                      <a16:colId xmlns:a16="http://schemas.microsoft.com/office/drawing/2014/main" val="2319682296"/>
                    </a:ext>
                  </a:extLst>
                </a:gridCol>
                <a:gridCol w="545114">
                  <a:extLst>
                    <a:ext uri="{9D8B030D-6E8A-4147-A177-3AD203B41FA5}">
                      <a16:colId xmlns:a16="http://schemas.microsoft.com/office/drawing/2014/main" val="854061831"/>
                    </a:ext>
                  </a:extLst>
                </a:gridCol>
                <a:gridCol w="545114">
                  <a:extLst>
                    <a:ext uri="{9D8B030D-6E8A-4147-A177-3AD203B41FA5}">
                      <a16:colId xmlns:a16="http://schemas.microsoft.com/office/drawing/2014/main" val="3337740223"/>
                    </a:ext>
                  </a:extLst>
                </a:gridCol>
              </a:tblGrid>
              <a:tr h="434917">
                <a:tc>
                  <a:txBody>
                    <a:bodyPr/>
                    <a:lstStyle/>
                    <a:p>
                      <a:pPr algn="ctr"/>
                      <a:r>
                        <a:rPr lang="vi-VN"/>
                        <a:t>8</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a:t>7</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a:t>5</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vi-VN"/>
                        <a:t>3</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722635188"/>
                  </a:ext>
                </a:extLst>
              </a:tr>
              <a:tr h="434917">
                <a:tc>
                  <a:txBody>
                    <a:bodyPr/>
                    <a:lstStyle/>
                    <a:p>
                      <a:pPr algn="ctr"/>
                      <a:r>
                        <a:rPr lang="vi-VN"/>
                        <a:t>12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a:t>9</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vi-VN"/>
                        <a:t>5</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vi-VN"/>
                        <a:t>7</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082575612"/>
                  </a:ext>
                </a:extLst>
              </a:tr>
              <a:tr h="434917">
                <a:tc>
                  <a:txBody>
                    <a:bodyPr/>
                    <a:lstStyle/>
                    <a:p>
                      <a:pPr algn="ctr"/>
                      <a:r>
                        <a:rPr lang="vi-VN"/>
                        <a:t>13</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vi-VN"/>
                        <a:t>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vi-VN"/>
                        <a:t>10</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vi-VN"/>
                        <a:t>3</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443583627"/>
                  </a:ext>
                </a:extLst>
              </a:tr>
              <a:tr h="434917">
                <a:tc>
                  <a:txBody>
                    <a:bodyPr/>
                    <a:lstStyle/>
                    <a:p>
                      <a:pPr algn="ctr"/>
                      <a:r>
                        <a:rPr lang="vi-VN"/>
                        <a:t>9</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vi-VN"/>
                        <a:t>4</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vi-VN"/>
                        <a:t>5</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vi-VN"/>
                        <a:t>14</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025297164"/>
                  </a:ext>
                </a:extLst>
              </a:tr>
            </a:tbl>
          </a:graphicData>
        </a:graphic>
      </p:graphicFrame>
      <p:graphicFrame>
        <p:nvGraphicFramePr>
          <p:cNvPr id="5" name="Table 4">
            <a:extLst>
              <a:ext uri="{FF2B5EF4-FFF2-40B4-BE49-F238E27FC236}">
                <a16:creationId xmlns:a16="http://schemas.microsoft.com/office/drawing/2014/main" id="{7217BCA8-FF03-BD8B-EF6A-70EDDA63FF42}"/>
              </a:ext>
            </a:extLst>
          </p:cNvPr>
          <p:cNvGraphicFramePr>
            <a:graphicFrameLocks noGrp="1"/>
          </p:cNvGraphicFramePr>
          <p:nvPr>
            <p:extLst>
              <p:ext uri="{D42A27DB-BD31-4B8C-83A1-F6EECF244321}">
                <p14:modId xmlns:p14="http://schemas.microsoft.com/office/powerpoint/2010/main" val="1414016459"/>
              </p:ext>
            </p:extLst>
          </p:nvPr>
        </p:nvGraphicFramePr>
        <p:xfrm>
          <a:off x="9421042" y="3422462"/>
          <a:ext cx="1192214" cy="923330"/>
        </p:xfrm>
        <a:graphic>
          <a:graphicData uri="http://schemas.openxmlformats.org/drawingml/2006/table">
            <a:tbl>
              <a:tblPr>
                <a:tableStyleId>{073A0DAA-6AF3-43AB-8588-CEC1D06C72B9}</a:tableStyleId>
              </a:tblPr>
              <a:tblGrid>
                <a:gridCol w="596107">
                  <a:extLst>
                    <a:ext uri="{9D8B030D-6E8A-4147-A177-3AD203B41FA5}">
                      <a16:colId xmlns:a16="http://schemas.microsoft.com/office/drawing/2014/main" val="3679065435"/>
                    </a:ext>
                  </a:extLst>
                </a:gridCol>
                <a:gridCol w="596107">
                  <a:extLst>
                    <a:ext uri="{9D8B030D-6E8A-4147-A177-3AD203B41FA5}">
                      <a16:colId xmlns:a16="http://schemas.microsoft.com/office/drawing/2014/main" val="3110654217"/>
                    </a:ext>
                  </a:extLst>
                </a:gridCol>
              </a:tblGrid>
              <a:tr h="461665">
                <a:tc>
                  <a:txBody>
                    <a:bodyPr/>
                    <a:lstStyle/>
                    <a:p>
                      <a:pPr algn="ctr"/>
                      <a:r>
                        <a:rPr lang="vi-VN"/>
                        <a:t>12</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vi-VN"/>
                        <a:t>7</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40474446"/>
                  </a:ext>
                </a:extLst>
              </a:tr>
              <a:tr h="461665">
                <a:tc>
                  <a:txBody>
                    <a:bodyPr/>
                    <a:lstStyle/>
                    <a:p>
                      <a:pPr algn="ctr"/>
                      <a:r>
                        <a:rPr lang="vi-VN"/>
                        <a:t>13</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vi-VN"/>
                        <a:t>14</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79751832"/>
                  </a:ext>
                </a:extLst>
              </a:tr>
            </a:tbl>
          </a:graphicData>
        </a:graphic>
      </p:graphicFrame>
      <p:graphicFrame>
        <p:nvGraphicFramePr>
          <p:cNvPr id="7" name="Table 6">
            <a:extLst>
              <a:ext uri="{FF2B5EF4-FFF2-40B4-BE49-F238E27FC236}">
                <a16:creationId xmlns:a16="http://schemas.microsoft.com/office/drawing/2014/main" id="{B6BD22E3-6BFF-4E1F-A2E6-1A51E08F77A4}"/>
              </a:ext>
            </a:extLst>
          </p:cNvPr>
          <p:cNvGraphicFramePr>
            <a:graphicFrameLocks noGrp="1"/>
          </p:cNvGraphicFramePr>
          <p:nvPr>
            <p:extLst>
              <p:ext uri="{D42A27DB-BD31-4B8C-83A1-F6EECF244321}">
                <p14:modId xmlns:p14="http://schemas.microsoft.com/office/powerpoint/2010/main" val="1402426462"/>
              </p:ext>
            </p:extLst>
          </p:nvPr>
        </p:nvGraphicFramePr>
        <p:xfrm>
          <a:off x="9421042" y="5029905"/>
          <a:ext cx="1192214" cy="999122"/>
        </p:xfrm>
        <a:graphic>
          <a:graphicData uri="http://schemas.openxmlformats.org/drawingml/2006/table">
            <a:tbl>
              <a:tblPr>
                <a:tableStyleId>{073A0DAA-6AF3-43AB-8588-CEC1D06C72B9}</a:tableStyleId>
              </a:tblPr>
              <a:tblGrid>
                <a:gridCol w="596107">
                  <a:extLst>
                    <a:ext uri="{9D8B030D-6E8A-4147-A177-3AD203B41FA5}">
                      <a16:colId xmlns:a16="http://schemas.microsoft.com/office/drawing/2014/main" val="3679065435"/>
                    </a:ext>
                  </a:extLst>
                </a:gridCol>
                <a:gridCol w="596107">
                  <a:extLst>
                    <a:ext uri="{9D8B030D-6E8A-4147-A177-3AD203B41FA5}">
                      <a16:colId xmlns:a16="http://schemas.microsoft.com/office/drawing/2014/main" val="3110654217"/>
                    </a:ext>
                  </a:extLst>
                </a:gridCol>
              </a:tblGrid>
              <a:tr h="499561">
                <a:tc>
                  <a:txBody>
                    <a:bodyPr/>
                    <a:lstStyle/>
                    <a:p>
                      <a:pPr algn="ctr"/>
                      <a:r>
                        <a:rPr lang="vi-VN"/>
                        <a:t>9</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vi-VN"/>
                        <a:t>5</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40474446"/>
                  </a:ext>
                </a:extLst>
              </a:tr>
              <a:tr h="499561">
                <a:tc>
                  <a:txBody>
                    <a:bodyPr/>
                    <a:lstStyle/>
                    <a:p>
                      <a:pPr algn="ctr"/>
                      <a:r>
                        <a:rPr lang="vi-VN"/>
                        <a:t>7</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vi-VN"/>
                        <a:t>8</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479751832"/>
                  </a:ext>
                </a:extLst>
              </a:tr>
            </a:tbl>
          </a:graphicData>
        </a:graphic>
      </p:graphicFrame>
      <p:sp>
        <p:nvSpPr>
          <p:cNvPr id="11" name="TextBox 10">
            <a:extLst>
              <a:ext uri="{FF2B5EF4-FFF2-40B4-BE49-F238E27FC236}">
                <a16:creationId xmlns:a16="http://schemas.microsoft.com/office/drawing/2014/main" id="{FAAF8615-E19C-B8F2-6D96-2192B2A588A4}"/>
              </a:ext>
            </a:extLst>
          </p:cNvPr>
          <p:cNvSpPr txBox="1"/>
          <p:nvPr/>
        </p:nvSpPr>
        <p:spPr>
          <a:xfrm>
            <a:off x="7369193" y="4026105"/>
            <a:ext cx="1473480" cy="646331"/>
          </a:xfrm>
          <a:prstGeom prst="rect">
            <a:avLst/>
          </a:prstGeom>
          <a:noFill/>
        </p:spPr>
        <p:txBody>
          <a:bodyPr wrap="none" rtlCol="0">
            <a:spAutoFit/>
          </a:bodyPr>
          <a:lstStyle/>
          <a:p>
            <a:pPr algn="ctr"/>
            <a:r>
              <a:rPr lang="vi-VN">
                <a:latin typeface="Nunito" pitchFamily="2" charset="0"/>
              </a:rPr>
              <a:t>2x2 pooling,</a:t>
            </a:r>
          </a:p>
          <a:p>
            <a:pPr algn="ctr"/>
            <a:r>
              <a:rPr lang="vi-VN">
                <a:latin typeface="Nunito" pitchFamily="2" charset="0"/>
              </a:rPr>
              <a:t> stride 2</a:t>
            </a:r>
            <a:endParaRPr lang="en-US">
              <a:latin typeface="Nunito" pitchFamily="2" charset="0"/>
            </a:endParaRPr>
          </a:p>
        </p:txBody>
      </p:sp>
      <p:sp>
        <p:nvSpPr>
          <p:cNvPr id="12" name="TextBox 11">
            <a:extLst>
              <a:ext uri="{FF2B5EF4-FFF2-40B4-BE49-F238E27FC236}">
                <a16:creationId xmlns:a16="http://schemas.microsoft.com/office/drawing/2014/main" id="{B5E0A3C2-8DD5-3B65-31E4-90A715F5D749}"/>
              </a:ext>
            </a:extLst>
          </p:cNvPr>
          <p:cNvSpPr txBox="1"/>
          <p:nvPr/>
        </p:nvSpPr>
        <p:spPr>
          <a:xfrm>
            <a:off x="9285218" y="2923015"/>
            <a:ext cx="1463862" cy="369332"/>
          </a:xfrm>
          <a:prstGeom prst="rect">
            <a:avLst/>
          </a:prstGeom>
          <a:noFill/>
        </p:spPr>
        <p:txBody>
          <a:bodyPr wrap="none" rtlCol="0">
            <a:spAutoFit/>
          </a:bodyPr>
          <a:lstStyle/>
          <a:p>
            <a:pPr algn="ctr"/>
            <a:r>
              <a:rPr lang="en-US">
                <a:latin typeface="Nunito" pitchFamily="2" charset="0"/>
              </a:rPr>
              <a:t>Max pooling</a:t>
            </a:r>
          </a:p>
        </p:txBody>
      </p:sp>
      <p:sp>
        <p:nvSpPr>
          <p:cNvPr id="13" name="TextBox 12">
            <a:extLst>
              <a:ext uri="{FF2B5EF4-FFF2-40B4-BE49-F238E27FC236}">
                <a16:creationId xmlns:a16="http://schemas.microsoft.com/office/drawing/2014/main" id="{CA3B44C0-C135-4CF6-3535-E0B10EC371B3}"/>
              </a:ext>
            </a:extLst>
          </p:cNvPr>
          <p:cNvSpPr txBox="1"/>
          <p:nvPr/>
        </p:nvSpPr>
        <p:spPr>
          <a:xfrm>
            <a:off x="9160252" y="4639514"/>
            <a:ext cx="1896674" cy="369332"/>
          </a:xfrm>
          <a:prstGeom prst="rect">
            <a:avLst/>
          </a:prstGeom>
          <a:noFill/>
        </p:spPr>
        <p:txBody>
          <a:bodyPr wrap="none" rtlCol="0">
            <a:spAutoFit/>
          </a:bodyPr>
          <a:lstStyle/>
          <a:p>
            <a:pPr algn="ctr"/>
            <a:r>
              <a:rPr lang="en-US">
                <a:latin typeface="Nunito" pitchFamily="2" charset="0"/>
              </a:rPr>
              <a:t>Average pooling</a:t>
            </a:r>
          </a:p>
        </p:txBody>
      </p:sp>
      <p:cxnSp>
        <p:nvCxnSpPr>
          <p:cNvPr id="16" name="Connector: Elbow 15">
            <a:extLst>
              <a:ext uri="{FF2B5EF4-FFF2-40B4-BE49-F238E27FC236}">
                <a16:creationId xmlns:a16="http://schemas.microsoft.com/office/drawing/2014/main" id="{7DCDD737-160E-F359-4B6A-C7A3905D2018}"/>
              </a:ext>
            </a:extLst>
          </p:cNvPr>
          <p:cNvCxnSpPr>
            <a:cxnSpLocks/>
            <a:stCxn id="5" idx="1"/>
            <a:endCxn id="7" idx="1"/>
          </p:cNvCxnSpPr>
          <p:nvPr/>
        </p:nvCxnSpPr>
        <p:spPr>
          <a:xfrm rot="10800000" flipV="1">
            <a:off x="9421042" y="3884126"/>
            <a:ext cx="12700" cy="1645339"/>
          </a:xfrm>
          <a:prstGeom prst="bentConnector3">
            <a:avLst>
              <a:gd name="adj1" fmla="val 356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198C153-B25F-8A4F-101E-A124852AE203}"/>
              </a:ext>
            </a:extLst>
          </p:cNvPr>
          <p:cNvCxnSpPr>
            <a:cxnSpLocks/>
            <a:stCxn id="3" idx="3"/>
          </p:cNvCxnSpPr>
          <p:nvPr/>
        </p:nvCxnSpPr>
        <p:spPr>
          <a:xfrm>
            <a:off x="7240586" y="4745630"/>
            <a:ext cx="1730694" cy="112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895714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2" name="Picture 1" descr="A close-up of a flower&#10;&#10;Description automatically generated">
            <a:extLst>
              <a:ext uri="{FF2B5EF4-FFF2-40B4-BE49-F238E27FC236}">
                <a16:creationId xmlns:a16="http://schemas.microsoft.com/office/drawing/2014/main" id="{6476B76D-7A99-5F5B-DEED-5BB54526842D}"/>
              </a:ext>
            </a:extLst>
          </p:cNvPr>
          <p:cNvPicPr>
            <a:picLocks noChangeAspect="1"/>
          </p:cNvPicPr>
          <p:nvPr/>
        </p:nvPicPr>
        <p:blipFill rotWithShape="1">
          <a:blip r:embed="rId2">
            <a:extLst>
              <a:ext uri="{28A0092B-C50C-407E-A947-70E740481C1C}">
                <a14:useLocalDpi xmlns:a14="http://schemas.microsoft.com/office/drawing/2010/main" val="0"/>
              </a:ext>
            </a:extLst>
          </a:blip>
          <a:srcRect l="8307" t="2847" r="6217"/>
          <a:stretch/>
        </p:blipFill>
        <p:spPr>
          <a:xfrm>
            <a:off x="2143730" y="1468800"/>
            <a:ext cx="7904539" cy="4633421"/>
          </a:xfrm>
          <a:prstGeom prst="rect">
            <a:avLst/>
          </a:prstGeom>
        </p:spPr>
      </p:pic>
      <p:sp>
        <p:nvSpPr>
          <p:cNvPr id="3" name="TextBox 2">
            <a:extLst>
              <a:ext uri="{FF2B5EF4-FFF2-40B4-BE49-F238E27FC236}">
                <a16:creationId xmlns:a16="http://schemas.microsoft.com/office/drawing/2014/main" id="{1595F891-63F1-7CDD-8A7E-3F30966CF6A1}"/>
              </a:ext>
            </a:extLst>
          </p:cNvPr>
          <p:cNvSpPr txBox="1"/>
          <p:nvPr/>
        </p:nvSpPr>
        <p:spPr>
          <a:xfrm>
            <a:off x="590549" y="482084"/>
            <a:ext cx="4162426" cy="584775"/>
          </a:xfrm>
          <a:prstGeom prst="rect">
            <a:avLst/>
          </a:prstGeom>
          <a:noFill/>
        </p:spPr>
        <p:txBody>
          <a:bodyPr wrap="square">
            <a:spAutoFit/>
          </a:bodyPr>
          <a:lstStyle/>
          <a:p>
            <a:r>
              <a:rPr lang="vi-VN" sz="3200">
                <a:latin typeface="Oswald Medium" panose="00000600000000000000" pitchFamily="2" charset="0"/>
              </a:rPr>
              <a:t>Forward in Pooling Layer </a:t>
            </a:r>
            <a:endParaRPr lang="en-US" sz="3200">
              <a:latin typeface="Oswald Medium" panose="00000600000000000000" pitchFamily="2" charset="0"/>
            </a:endParaRPr>
          </a:p>
        </p:txBody>
      </p:sp>
      <p:sp>
        <p:nvSpPr>
          <p:cNvPr id="4" name="TextBox 3">
            <a:extLst>
              <a:ext uri="{FF2B5EF4-FFF2-40B4-BE49-F238E27FC236}">
                <a16:creationId xmlns:a16="http://schemas.microsoft.com/office/drawing/2014/main" id="{C14E6594-2149-2D37-3274-71D2AF87C9F7}"/>
              </a:ext>
            </a:extLst>
          </p:cNvPr>
          <p:cNvSpPr txBox="1"/>
          <p:nvPr/>
        </p:nvSpPr>
        <p:spPr>
          <a:xfrm>
            <a:off x="442452" y="6190882"/>
            <a:ext cx="501446" cy="369332"/>
          </a:xfrm>
          <a:prstGeom prst="rect">
            <a:avLst/>
          </a:prstGeom>
          <a:noFill/>
        </p:spPr>
        <p:txBody>
          <a:bodyPr wrap="square" rtlCol="0">
            <a:spAutoFit/>
          </a:bodyPr>
          <a:lstStyle/>
          <a:p>
            <a:r>
              <a:rPr lang="en-US">
                <a:latin typeface="number"/>
              </a:rPr>
              <a:t>21</a:t>
            </a:r>
          </a:p>
        </p:txBody>
      </p:sp>
    </p:spTree>
    <p:extLst>
      <p:ext uri="{BB962C8B-B14F-4D97-AF65-F5344CB8AC3E}">
        <p14:creationId xmlns:p14="http://schemas.microsoft.com/office/powerpoint/2010/main" val="120875926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DDBFD-64D4-467A-0E3E-FFEBC707AEED}"/>
              </a:ext>
            </a:extLst>
          </p:cNvPr>
          <p:cNvSpPr txBox="1"/>
          <p:nvPr/>
        </p:nvSpPr>
        <p:spPr>
          <a:xfrm>
            <a:off x="3864746" y="4506740"/>
            <a:ext cx="1016099" cy="323165"/>
          </a:xfrm>
          <a:prstGeom prst="rect">
            <a:avLst/>
          </a:prstGeom>
          <a:noFill/>
        </p:spPr>
        <p:txBody>
          <a:bodyPr wrap="square" rtlCol="0">
            <a:spAutoFit/>
          </a:bodyPr>
          <a:lstStyle/>
          <a:p>
            <a:r>
              <a:rPr lang="vi-VN" sz="1500">
                <a:latin typeface="Quire Sans" panose="020B0502040400020003" pitchFamily="34" charset="0"/>
                <a:cs typeface="Quire Sans" panose="020B0502040400020003" pitchFamily="34" charset="0"/>
              </a:rPr>
              <a:t>Matrix Z</a:t>
            </a:r>
            <a:endParaRPr lang="en-US" sz="1500">
              <a:latin typeface="Quire Sans" panose="020B0502040400020003" pitchFamily="34" charset="0"/>
              <a:cs typeface="Quire Sans" panose="020B0502040400020003" pitchFamily="34" charset="0"/>
            </a:endParaRPr>
          </a:p>
        </p:txBody>
      </p:sp>
      <p:sp>
        <p:nvSpPr>
          <p:cNvPr id="3" name="TextBox 2">
            <a:extLst>
              <a:ext uri="{FF2B5EF4-FFF2-40B4-BE49-F238E27FC236}">
                <a16:creationId xmlns:a16="http://schemas.microsoft.com/office/drawing/2014/main" id="{3B21F799-5706-74CC-E413-97685851E0F4}"/>
              </a:ext>
            </a:extLst>
          </p:cNvPr>
          <p:cNvSpPr txBox="1"/>
          <p:nvPr/>
        </p:nvSpPr>
        <p:spPr>
          <a:xfrm>
            <a:off x="590549" y="1306790"/>
            <a:ext cx="10606186" cy="1200329"/>
          </a:xfrm>
          <a:prstGeom prst="rect">
            <a:avLst/>
          </a:prstGeom>
          <a:noFill/>
        </p:spPr>
        <p:txBody>
          <a:bodyPr wrap="square">
            <a:spAutoFit/>
          </a:bodyPr>
          <a:lstStyle/>
          <a:p>
            <a:r>
              <a:rPr lang="en-US" b="0" i="0">
                <a:solidFill>
                  <a:srgbClr val="0C0D0E"/>
                </a:solidFill>
                <a:effectLst/>
                <a:latin typeface="Quire Sans" panose="020B0502040400020003" pitchFamily="34" charset="0"/>
                <a:cs typeface="Quire Sans" panose="020B0502040400020003" pitchFamily="34" charset="0"/>
              </a:rPr>
              <a:t>There is no gradient with respect to non maximum values, since changing them slightly does not affect the output. Further the max is locally linear with slope 1, with respect to the input that actually achieves the max. Thus, the gradient from the next layer is passed back to only that neuron which achieved the max. All other neurons get zero gradient.</a:t>
            </a:r>
            <a:endParaRPr lang="en-US">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BD8DD62-5F0D-235A-2E5A-8DB1EF799B3B}"/>
                  </a:ext>
                </a:extLst>
              </p:cNvPr>
              <p:cNvGraphicFramePr>
                <a:graphicFrameLocks noGrp="1"/>
              </p:cNvGraphicFramePr>
              <p:nvPr/>
            </p:nvGraphicFramePr>
            <p:xfrm>
              <a:off x="877078" y="2836506"/>
              <a:ext cx="2059952" cy="1764992"/>
            </p:xfrm>
            <a:graphic>
              <a:graphicData uri="http://schemas.openxmlformats.org/drawingml/2006/table">
                <a:tbl>
                  <a:tblPr firstRow="1" bandRow="1">
                    <a:tableStyleId>{5940675A-B579-460E-94D1-54222C63F5DA}</a:tableStyleId>
                  </a:tblPr>
                  <a:tblGrid>
                    <a:gridCol w="514988">
                      <a:extLst>
                        <a:ext uri="{9D8B030D-6E8A-4147-A177-3AD203B41FA5}">
                          <a16:colId xmlns:a16="http://schemas.microsoft.com/office/drawing/2014/main" val="1737580415"/>
                        </a:ext>
                      </a:extLst>
                    </a:gridCol>
                    <a:gridCol w="514988">
                      <a:extLst>
                        <a:ext uri="{9D8B030D-6E8A-4147-A177-3AD203B41FA5}">
                          <a16:colId xmlns:a16="http://schemas.microsoft.com/office/drawing/2014/main" val="1095899714"/>
                        </a:ext>
                      </a:extLst>
                    </a:gridCol>
                    <a:gridCol w="514988">
                      <a:extLst>
                        <a:ext uri="{9D8B030D-6E8A-4147-A177-3AD203B41FA5}">
                          <a16:colId xmlns:a16="http://schemas.microsoft.com/office/drawing/2014/main" val="3730490787"/>
                        </a:ext>
                      </a:extLst>
                    </a:gridCol>
                    <a:gridCol w="514988">
                      <a:extLst>
                        <a:ext uri="{9D8B030D-6E8A-4147-A177-3AD203B41FA5}">
                          <a16:colId xmlns:a16="http://schemas.microsoft.com/office/drawing/2014/main" val="3542723536"/>
                        </a:ext>
                      </a:extLst>
                    </a:gridCol>
                  </a:tblGrid>
                  <a:tr h="441248">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11</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12</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13</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14</m:t>
                                    </m:r>
                                  </m:sub>
                                </m:sSub>
                              </m:oMath>
                            </m:oMathPara>
                          </a14:m>
                          <a:endParaRPr lang="en-US" sz="1800"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3648640988"/>
                      </a:ext>
                    </a:extLst>
                  </a:tr>
                  <a:tr h="441248">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21</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22</m:t>
                                    </m:r>
                                  </m:sub>
                                </m:sSub>
                              </m:oMath>
                            </m:oMathPara>
                          </a14:m>
                          <a:endParaRPr lang="en-US" sz="1800" i="0">
                            <a:latin typeface="Quire Sans" panose="020B0502040400020003" pitchFamily="34" charset="0"/>
                            <a:cs typeface="Quire Sans" panose="020B0502040400020003" pitchFamily="34" charset="0"/>
                          </a:endParaRPr>
                        </a:p>
                      </a:txBody>
                      <a:tcPr>
                        <a:solidFill>
                          <a:schemeClr val="accent6">
                            <a:lumMod val="60000"/>
                            <a:lumOff val="4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23</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24</m:t>
                                    </m:r>
                                  </m:sub>
                                </m:sSub>
                              </m:oMath>
                            </m:oMathPara>
                          </a14:m>
                          <a:endParaRPr lang="en-US" sz="1800" i="0">
                            <a:latin typeface="Quire Sans" panose="020B0502040400020003" pitchFamily="34" charset="0"/>
                            <a:cs typeface="Quire Sans" panose="020B0502040400020003" pitchFamily="34" charset="0"/>
                          </a:endParaRPr>
                        </a:p>
                      </a:txBody>
                      <a:tcPr>
                        <a:solidFill>
                          <a:schemeClr val="accent6">
                            <a:lumMod val="60000"/>
                            <a:lumOff val="40000"/>
                          </a:schemeClr>
                        </a:solidFill>
                      </a:tcPr>
                    </a:tc>
                    <a:extLst>
                      <a:ext uri="{0D108BD9-81ED-4DB2-BD59-A6C34878D82A}">
                        <a16:rowId xmlns:a16="http://schemas.microsoft.com/office/drawing/2014/main" val="3753678969"/>
                      </a:ext>
                    </a:extLst>
                  </a:tr>
                  <a:tr h="441248">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31</m:t>
                                    </m:r>
                                  </m:sub>
                                </m:sSub>
                              </m:oMath>
                            </m:oMathPara>
                          </a14:m>
                          <a:endParaRPr lang="en-US" sz="1800" i="0">
                            <a:latin typeface="Quire Sans" panose="020B0502040400020003" pitchFamily="34" charset="0"/>
                            <a:cs typeface="Quire Sans" panose="020B0502040400020003" pitchFamily="34" charset="0"/>
                          </a:endParaRPr>
                        </a:p>
                      </a:txBody>
                      <a:tcPr>
                        <a:solidFill>
                          <a:schemeClr val="accent6">
                            <a:lumMod val="60000"/>
                            <a:lumOff val="4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32</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33</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34</m:t>
                                    </m:r>
                                  </m:sub>
                                </m:sSub>
                              </m:oMath>
                            </m:oMathPara>
                          </a14:m>
                          <a:endParaRPr lang="en-US" sz="1800"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2109879917"/>
                      </a:ext>
                    </a:extLst>
                  </a:tr>
                  <a:tr h="441248">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41</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42</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43</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44</m:t>
                                    </m:r>
                                  </m:sub>
                                </m:sSub>
                              </m:oMath>
                            </m:oMathPara>
                          </a14:m>
                          <a:endParaRPr lang="en-US" sz="1800" i="0">
                            <a:latin typeface="Quire Sans" panose="020B0502040400020003" pitchFamily="34" charset="0"/>
                            <a:cs typeface="Quire Sans" panose="020B0502040400020003" pitchFamily="34" charset="0"/>
                          </a:endParaRPr>
                        </a:p>
                      </a:txBody>
                      <a:tcPr>
                        <a:solidFill>
                          <a:schemeClr val="accent6">
                            <a:lumMod val="60000"/>
                            <a:lumOff val="40000"/>
                          </a:schemeClr>
                        </a:solidFill>
                      </a:tcPr>
                    </a:tc>
                    <a:extLst>
                      <a:ext uri="{0D108BD9-81ED-4DB2-BD59-A6C34878D82A}">
                        <a16:rowId xmlns:a16="http://schemas.microsoft.com/office/drawing/2014/main" val="1036803989"/>
                      </a:ext>
                    </a:extLst>
                  </a:tr>
                </a:tbl>
              </a:graphicData>
            </a:graphic>
          </p:graphicFrame>
        </mc:Choice>
        <mc:Fallback xmlns="">
          <p:graphicFrame>
            <p:nvGraphicFramePr>
              <p:cNvPr id="4" name="Table 3">
                <a:extLst>
                  <a:ext uri="{FF2B5EF4-FFF2-40B4-BE49-F238E27FC236}">
                    <a16:creationId xmlns:a16="http://schemas.microsoft.com/office/drawing/2014/main" id="{ABD8DD62-5F0D-235A-2E5A-8DB1EF799B3B}"/>
                  </a:ext>
                </a:extLst>
              </p:cNvPr>
              <p:cNvGraphicFramePr>
                <a:graphicFrameLocks noGrp="1"/>
              </p:cNvGraphicFramePr>
              <p:nvPr/>
            </p:nvGraphicFramePr>
            <p:xfrm>
              <a:off x="877078" y="2836506"/>
              <a:ext cx="2059952" cy="1764992"/>
            </p:xfrm>
            <a:graphic>
              <a:graphicData uri="http://schemas.openxmlformats.org/drawingml/2006/table">
                <a:tbl>
                  <a:tblPr firstRow="1" bandRow="1">
                    <a:tableStyleId>{5940675A-B579-460E-94D1-54222C63F5DA}</a:tableStyleId>
                  </a:tblPr>
                  <a:tblGrid>
                    <a:gridCol w="514988">
                      <a:extLst>
                        <a:ext uri="{9D8B030D-6E8A-4147-A177-3AD203B41FA5}">
                          <a16:colId xmlns:a16="http://schemas.microsoft.com/office/drawing/2014/main" val="1737580415"/>
                        </a:ext>
                      </a:extLst>
                    </a:gridCol>
                    <a:gridCol w="514988">
                      <a:extLst>
                        <a:ext uri="{9D8B030D-6E8A-4147-A177-3AD203B41FA5}">
                          <a16:colId xmlns:a16="http://schemas.microsoft.com/office/drawing/2014/main" val="1095899714"/>
                        </a:ext>
                      </a:extLst>
                    </a:gridCol>
                    <a:gridCol w="514988">
                      <a:extLst>
                        <a:ext uri="{9D8B030D-6E8A-4147-A177-3AD203B41FA5}">
                          <a16:colId xmlns:a16="http://schemas.microsoft.com/office/drawing/2014/main" val="3730490787"/>
                        </a:ext>
                      </a:extLst>
                    </a:gridCol>
                    <a:gridCol w="514988">
                      <a:extLst>
                        <a:ext uri="{9D8B030D-6E8A-4147-A177-3AD203B41FA5}">
                          <a16:colId xmlns:a16="http://schemas.microsoft.com/office/drawing/2014/main" val="3542723536"/>
                        </a:ext>
                      </a:extLst>
                    </a:gridCol>
                  </a:tblGrid>
                  <a:tr h="441248">
                    <a:tc>
                      <a:txBody>
                        <a:bodyPr/>
                        <a:lstStyle/>
                        <a:p>
                          <a:endParaRPr lang="en-US"/>
                        </a:p>
                      </a:txBody>
                      <a:tcPr>
                        <a:blipFill>
                          <a:blip r:embed="rId2"/>
                          <a:stretch>
                            <a:fillRect l="-1176" t="-1370" r="-301176" b="-300000"/>
                          </a:stretch>
                        </a:blipFill>
                      </a:tcPr>
                    </a:tc>
                    <a:tc>
                      <a:txBody>
                        <a:bodyPr/>
                        <a:lstStyle/>
                        <a:p>
                          <a:endParaRPr lang="en-US"/>
                        </a:p>
                      </a:txBody>
                      <a:tcPr>
                        <a:blipFill>
                          <a:blip r:embed="rId2"/>
                          <a:stretch>
                            <a:fillRect l="-101176" t="-1370" r="-201176" b="-300000"/>
                          </a:stretch>
                        </a:blipFill>
                      </a:tcPr>
                    </a:tc>
                    <a:tc>
                      <a:txBody>
                        <a:bodyPr/>
                        <a:lstStyle/>
                        <a:p>
                          <a:endParaRPr lang="en-US"/>
                        </a:p>
                      </a:txBody>
                      <a:tcPr>
                        <a:blipFill>
                          <a:blip r:embed="rId2"/>
                          <a:stretch>
                            <a:fillRect l="-203571" t="-1370" r="-103571" b="-300000"/>
                          </a:stretch>
                        </a:blipFill>
                      </a:tcPr>
                    </a:tc>
                    <a:tc>
                      <a:txBody>
                        <a:bodyPr/>
                        <a:lstStyle/>
                        <a:p>
                          <a:endParaRPr lang="en-US"/>
                        </a:p>
                      </a:txBody>
                      <a:tcPr>
                        <a:blipFill>
                          <a:blip r:embed="rId2"/>
                          <a:stretch>
                            <a:fillRect l="-300000" t="-1370" r="-2353" b="-300000"/>
                          </a:stretch>
                        </a:blipFill>
                      </a:tcPr>
                    </a:tc>
                    <a:extLst>
                      <a:ext uri="{0D108BD9-81ED-4DB2-BD59-A6C34878D82A}">
                        <a16:rowId xmlns:a16="http://schemas.microsoft.com/office/drawing/2014/main" val="3648640988"/>
                      </a:ext>
                    </a:extLst>
                  </a:tr>
                  <a:tr h="441248">
                    <a:tc>
                      <a:txBody>
                        <a:bodyPr/>
                        <a:lstStyle/>
                        <a:p>
                          <a:endParaRPr lang="en-US"/>
                        </a:p>
                      </a:txBody>
                      <a:tcPr>
                        <a:blipFill>
                          <a:blip r:embed="rId2"/>
                          <a:stretch>
                            <a:fillRect l="-1176" t="-102778" r="-301176" b="-204167"/>
                          </a:stretch>
                        </a:blipFill>
                      </a:tcPr>
                    </a:tc>
                    <a:tc>
                      <a:txBody>
                        <a:bodyPr/>
                        <a:lstStyle/>
                        <a:p>
                          <a:endParaRPr lang="en-US"/>
                        </a:p>
                      </a:txBody>
                      <a:tcPr>
                        <a:blipFill>
                          <a:blip r:embed="rId2"/>
                          <a:stretch>
                            <a:fillRect l="-101176" t="-102778" r="-201176" b="-204167"/>
                          </a:stretch>
                        </a:blipFill>
                      </a:tcPr>
                    </a:tc>
                    <a:tc>
                      <a:txBody>
                        <a:bodyPr/>
                        <a:lstStyle/>
                        <a:p>
                          <a:endParaRPr lang="en-US"/>
                        </a:p>
                      </a:txBody>
                      <a:tcPr>
                        <a:blipFill>
                          <a:blip r:embed="rId2"/>
                          <a:stretch>
                            <a:fillRect l="-203571" t="-102778" r="-103571" b="-204167"/>
                          </a:stretch>
                        </a:blipFill>
                      </a:tcPr>
                    </a:tc>
                    <a:tc>
                      <a:txBody>
                        <a:bodyPr/>
                        <a:lstStyle/>
                        <a:p>
                          <a:endParaRPr lang="en-US"/>
                        </a:p>
                      </a:txBody>
                      <a:tcPr>
                        <a:blipFill>
                          <a:blip r:embed="rId2"/>
                          <a:stretch>
                            <a:fillRect l="-300000" t="-102778" r="-2353" b="-204167"/>
                          </a:stretch>
                        </a:blipFill>
                      </a:tcPr>
                    </a:tc>
                    <a:extLst>
                      <a:ext uri="{0D108BD9-81ED-4DB2-BD59-A6C34878D82A}">
                        <a16:rowId xmlns:a16="http://schemas.microsoft.com/office/drawing/2014/main" val="3753678969"/>
                      </a:ext>
                    </a:extLst>
                  </a:tr>
                  <a:tr h="441248">
                    <a:tc>
                      <a:txBody>
                        <a:bodyPr/>
                        <a:lstStyle/>
                        <a:p>
                          <a:endParaRPr lang="en-US"/>
                        </a:p>
                      </a:txBody>
                      <a:tcPr>
                        <a:blipFill>
                          <a:blip r:embed="rId2"/>
                          <a:stretch>
                            <a:fillRect l="-1176" t="-200000" r="-301176" b="-101370"/>
                          </a:stretch>
                        </a:blipFill>
                      </a:tcPr>
                    </a:tc>
                    <a:tc>
                      <a:txBody>
                        <a:bodyPr/>
                        <a:lstStyle/>
                        <a:p>
                          <a:endParaRPr lang="en-US"/>
                        </a:p>
                      </a:txBody>
                      <a:tcPr>
                        <a:blipFill>
                          <a:blip r:embed="rId2"/>
                          <a:stretch>
                            <a:fillRect l="-101176" t="-200000" r="-201176" b="-101370"/>
                          </a:stretch>
                        </a:blipFill>
                      </a:tcPr>
                    </a:tc>
                    <a:tc>
                      <a:txBody>
                        <a:bodyPr/>
                        <a:lstStyle/>
                        <a:p>
                          <a:endParaRPr lang="en-US"/>
                        </a:p>
                      </a:txBody>
                      <a:tcPr>
                        <a:blipFill>
                          <a:blip r:embed="rId2"/>
                          <a:stretch>
                            <a:fillRect l="-203571" t="-200000" r="-103571" b="-101370"/>
                          </a:stretch>
                        </a:blipFill>
                      </a:tcPr>
                    </a:tc>
                    <a:tc>
                      <a:txBody>
                        <a:bodyPr/>
                        <a:lstStyle/>
                        <a:p>
                          <a:endParaRPr lang="en-US"/>
                        </a:p>
                      </a:txBody>
                      <a:tcPr>
                        <a:blipFill>
                          <a:blip r:embed="rId2"/>
                          <a:stretch>
                            <a:fillRect l="-300000" t="-200000" r="-2353" b="-101370"/>
                          </a:stretch>
                        </a:blipFill>
                      </a:tcPr>
                    </a:tc>
                    <a:extLst>
                      <a:ext uri="{0D108BD9-81ED-4DB2-BD59-A6C34878D82A}">
                        <a16:rowId xmlns:a16="http://schemas.microsoft.com/office/drawing/2014/main" val="2109879917"/>
                      </a:ext>
                    </a:extLst>
                  </a:tr>
                  <a:tr h="441248">
                    <a:tc>
                      <a:txBody>
                        <a:bodyPr/>
                        <a:lstStyle/>
                        <a:p>
                          <a:endParaRPr lang="en-US"/>
                        </a:p>
                      </a:txBody>
                      <a:tcPr>
                        <a:blipFill>
                          <a:blip r:embed="rId2"/>
                          <a:stretch>
                            <a:fillRect l="-1176" t="-304167" r="-301176" b="-2778"/>
                          </a:stretch>
                        </a:blipFill>
                      </a:tcPr>
                    </a:tc>
                    <a:tc>
                      <a:txBody>
                        <a:bodyPr/>
                        <a:lstStyle/>
                        <a:p>
                          <a:endParaRPr lang="en-US"/>
                        </a:p>
                      </a:txBody>
                      <a:tcPr>
                        <a:blipFill>
                          <a:blip r:embed="rId2"/>
                          <a:stretch>
                            <a:fillRect l="-101176" t="-304167" r="-201176" b="-2778"/>
                          </a:stretch>
                        </a:blipFill>
                      </a:tcPr>
                    </a:tc>
                    <a:tc>
                      <a:txBody>
                        <a:bodyPr/>
                        <a:lstStyle/>
                        <a:p>
                          <a:endParaRPr lang="en-US"/>
                        </a:p>
                      </a:txBody>
                      <a:tcPr>
                        <a:blipFill>
                          <a:blip r:embed="rId2"/>
                          <a:stretch>
                            <a:fillRect l="-203571" t="-304167" r="-103571" b="-2778"/>
                          </a:stretch>
                        </a:blipFill>
                      </a:tcPr>
                    </a:tc>
                    <a:tc>
                      <a:txBody>
                        <a:bodyPr/>
                        <a:lstStyle/>
                        <a:p>
                          <a:endParaRPr lang="en-US"/>
                        </a:p>
                      </a:txBody>
                      <a:tcPr>
                        <a:blipFill>
                          <a:blip r:embed="rId2"/>
                          <a:stretch>
                            <a:fillRect l="-300000" t="-304167" r="-2353" b="-2778"/>
                          </a:stretch>
                        </a:blipFill>
                      </a:tcPr>
                    </a:tc>
                    <a:extLst>
                      <a:ext uri="{0D108BD9-81ED-4DB2-BD59-A6C34878D82A}">
                        <a16:rowId xmlns:a16="http://schemas.microsoft.com/office/drawing/2014/main" val="10368039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71AEFA-0FCE-38E6-F822-0FD999036E9C}"/>
                  </a:ext>
                </a:extLst>
              </p:cNvPr>
              <p:cNvGraphicFramePr>
                <a:graphicFrameLocks noGrp="1"/>
              </p:cNvGraphicFramePr>
              <p:nvPr/>
            </p:nvGraphicFramePr>
            <p:xfrm>
              <a:off x="3755870" y="3466222"/>
              <a:ext cx="1016098" cy="884660"/>
            </p:xfrm>
            <a:graphic>
              <a:graphicData uri="http://schemas.openxmlformats.org/drawingml/2006/table">
                <a:tbl>
                  <a:tblPr firstRow="1" bandRow="1">
                    <a:tableStyleId>{5940675A-B579-460E-94D1-54222C63F5DA}</a:tableStyleId>
                  </a:tblPr>
                  <a:tblGrid>
                    <a:gridCol w="508049">
                      <a:extLst>
                        <a:ext uri="{9D8B030D-6E8A-4147-A177-3AD203B41FA5}">
                          <a16:colId xmlns:a16="http://schemas.microsoft.com/office/drawing/2014/main" val="1919613473"/>
                        </a:ext>
                      </a:extLst>
                    </a:gridCol>
                    <a:gridCol w="508049">
                      <a:extLst>
                        <a:ext uri="{9D8B030D-6E8A-4147-A177-3AD203B41FA5}">
                          <a16:colId xmlns:a16="http://schemas.microsoft.com/office/drawing/2014/main" val="1595053062"/>
                        </a:ext>
                      </a:extLst>
                    </a:gridCol>
                  </a:tblGrid>
                  <a:tr h="442330">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11</m:t>
                                    </m:r>
                                  </m:sub>
                                </m:sSub>
                              </m:oMath>
                            </m:oMathPara>
                          </a14:m>
                          <a:endParaRPr lang="en-US"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12</m:t>
                                    </m:r>
                                  </m:sub>
                                </m:sSub>
                              </m:oMath>
                            </m:oMathPara>
                          </a14:m>
                          <a:endParaRPr lang="en-US"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4077356076"/>
                      </a:ext>
                    </a:extLst>
                  </a:tr>
                  <a:tr h="442330">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21</m:t>
                                    </m:r>
                                  </m:sub>
                                </m:sSub>
                              </m:oMath>
                            </m:oMathPara>
                          </a14:m>
                          <a:endParaRPr lang="en-US"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22</m:t>
                                    </m:r>
                                  </m:sub>
                                </m:sSub>
                              </m:oMath>
                            </m:oMathPara>
                          </a14:m>
                          <a:endParaRPr lang="en-US"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783054818"/>
                      </a:ext>
                    </a:extLst>
                  </a:tr>
                </a:tbl>
              </a:graphicData>
            </a:graphic>
          </p:graphicFrame>
        </mc:Choice>
        <mc:Fallback xmlns="">
          <p:graphicFrame>
            <p:nvGraphicFramePr>
              <p:cNvPr id="5" name="Table 4">
                <a:extLst>
                  <a:ext uri="{FF2B5EF4-FFF2-40B4-BE49-F238E27FC236}">
                    <a16:creationId xmlns:a16="http://schemas.microsoft.com/office/drawing/2014/main" id="{1771AEFA-0FCE-38E6-F822-0FD999036E9C}"/>
                  </a:ext>
                </a:extLst>
              </p:cNvPr>
              <p:cNvGraphicFramePr>
                <a:graphicFrameLocks noGrp="1"/>
              </p:cNvGraphicFramePr>
              <p:nvPr/>
            </p:nvGraphicFramePr>
            <p:xfrm>
              <a:off x="3755870" y="3466222"/>
              <a:ext cx="1016098" cy="884660"/>
            </p:xfrm>
            <a:graphic>
              <a:graphicData uri="http://schemas.openxmlformats.org/drawingml/2006/table">
                <a:tbl>
                  <a:tblPr firstRow="1" bandRow="1">
                    <a:tableStyleId>{5940675A-B579-460E-94D1-54222C63F5DA}</a:tableStyleId>
                  </a:tblPr>
                  <a:tblGrid>
                    <a:gridCol w="508049">
                      <a:extLst>
                        <a:ext uri="{9D8B030D-6E8A-4147-A177-3AD203B41FA5}">
                          <a16:colId xmlns:a16="http://schemas.microsoft.com/office/drawing/2014/main" val="1919613473"/>
                        </a:ext>
                      </a:extLst>
                    </a:gridCol>
                    <a:gridCol w="508049">
                      <a:extLst>
                        <a:ext uri="{9D8B030D-6E8A-4147-A177-3AD203B41FA5}">
                          <a16:colId xmlns:a16="http://schemas.microsoft.com/office/drawing/2014/main" val="1595053062"/>
                        </a:ext>
                      </a:extLst>
                    </a:gridCol>
                  </a:tblGrid>
                  <a:tr h="442330">
                    <a:tc>
                      <a:txBody>
                        <a:bodyPr/>
                        <a:lstStyle/>
                        <a:p>
                          <a:endParaRPr lang="en-US"/>
                        </a:p>
                      </a:txBody>
                      <a:tcPr>
                        <a:blipFill>
                          <a:blip r:embed="rId3"/>
                          <a:stretch>
                            <a:fillRect l="-1190" t="-1370" r="-101190" b="-102740"/>
                          </a:stretch>
                        </a:blipFill>
                      </a:tcPr>
                    </a:tc>
                    <a:tc>
                      <a:txBody>
                        <a:bodyPr/>
                        <a:lstStyle/>
                        <a:p>
                          <a:endParaRPr lang="en-US"/>
                        </a:p>
                      </a:txBody>
                      <a:tcPr>
                        <a:blipFill>
                          <a:blip r:embed="rId3"/>
                          <a:stretch>
                            <a:fillRect l="-102410" t="-1370" r="-2410" b="-102740"/>
                          </a:stretch>
                        </a:blipFill>
                      </a:tcPr>
                    </a:tc>
                    <a:extLst>
                      <a:ext uri="{0D108BD9-81ED-4DB2-BD59-A6C34878D82A}">
                        <a16:rowId xmlns:a16="http://schemas.microsoft.com/office/drawing/2014/main" val="4077356076"/>
                      </a:ext>
                    </a:extLst>
                  </a:tr>
                  <a:tr h="442330">
                    <a:tc>
                      <a:txBody>
                        <a:bodyPr/>
                        <a:lstStyle/>
                        <a:p>
                          <a:endParaRPr lang="en-US"/>
                        </a:p>
                      </a:txBody>
                      <a:tcPr>
                        <a:blipFill>
                          <a:blip r:embed="rId3"/>
                          <a:stretch>
                            <a:fillRect l="-1190" t="-101370" r="-101190" b="-2740"/>
                          </a:stretch>
                        </a:blipFill>
                      </a:tcPr>
                    </a:tc>
                    <a:tc>
                      <a:txBody>
                        <a:bodyPr/>
                        <a:lstStyle/>
                        <a:p>
                          <a:endParaRPr lang="en-US"/>
                        </a:p>
                      </a:txBody>
                      <a:tcPr>
                        <a:blipFill>
                          <a:blip r:embed="rId3"/>
                          <a:stretch>
                            <a:fillRect l="-102410" t="-101370" r="-2410" b="-2740"/>
                          </a:stretch>
                        </a:blipFill>
                      </a:tcPr>
                    </a:tc>
                    <a:extLst>
                      <a:ext uri="{0D108BD9-81ED-4DB2-BD59-A6C34878D82A}">
                        <a16:rowId xmlns:a16="http://schemas.microsoft.com/office/drawing/2014/main" val="783054818"/>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9FF010-B51B-E05F-7BDE-8CE3157362DD}"/>
                  </a:ext>
                </a:extLst>
              </p:cNvPr>
              <p:cNvSpPr txBox="1"/>
              <p:nvPr/>
            </p:nvSpPr>
            <p:spPr>
              <a:xfrm>
                <a:off x="5510054" y="3740958"/>
                <a:ext cx="1772115" cy="703719"/>
              </a:xfrm>
              <a:prstGeom prst="rect">
                <a:avLst/>
              </a:prstGeom>
              <a:noFill/>
            </p:spPr>
            <p:txBody>
              <a:bodyPr wrap="square">
                <a:spAutoFit/>
              </a:bodyPr>
              <a:lstStyle/>
              <a:p>
                <a14:m>
                  <m:oMath xmlns:m="http://schemas.openxmlformats.org/officeDocument/2006/math">
                    <m:f>
                      <m:fPr>
                        <m:ctrlPr>
                          <a:rPr lang="en-US" sz="2500" i="1" dirty="0" smtClean="0">
                            <a:solidFill>
                              <a:srgbClr val="836967"/>
                            </a:solidFill>
                            <a:latin typeface="Cambria Math" panose="02040503050406030204" pitchFamily="18" charset="0"/>
                          </a:rPr>
                        </m:ctrlPr>
                      </m:fPr>
                      <m:num>
                        <m:r>
                          <a:rPr lang="en-US" sz="2500" dirty="0">
                            <a:latin typeface="Cambria Math" panose="02040503050406030204" pitchFamily="18" charset="0"/>
                          </a:rPr>
                          <m:t>𝜕</m:t>
                        </m:r>
                        <m:r>
                          <a:rPr lang="en-US" sz="2500" i="1" dirty="0">
                            <a:latin typeface="Cambria Math" panose="02040503050406030204" pitchFamily="18" charset="0"/>
                          </a:rPr>
                          <m:t>𝐿</m:t>
                        </m:r>
                      </m:num>
                      <m:den>
                        <m:sSub>
                          <m:sSubPr>
                            <m:ctrlPr>
                              <a:rPr lang="en-US" sz="2500" i="1" dirty="0">
                                <a:solidFill>
                                  <a:srgbClr val="836967"/>
                                </a:solidFill>
                                <a:latin typeface="Cambria Math" panose="02040503050406030204" pitchFamily="18" charset="0"/>
                              </a:rPr>
                            </m:ctrlPr>
                          </m:sSubPr>
                          <m:e>
                            <m:r>
                              <a:rPr lang="en-US" sz="2500" i="0" dirty="0">
                                <a:latin typeface="Cambria Math" panose="02040503050406030204" pitchFamily="18" charset="0"/>
                              </a:rPr>
                              <m:t>𝜕</m:t>
                            </m:r>
                          </m:e>
                          <m:sub>
                            <m:r>
                              <m:rPr>
                                <m:sty m:val="p"/>
                              </m:rPr>
                              <a:rPr lang="vi-VN" sz="2500" i="1" dirty="0">
                                <a:latin typeface="Cambria Math" panose="02040503050406030204" pitchFamily="18" charset="0"/>
                              </a:rPr>
                              <m:t>X</m:t>
                            </m:r>
                          </m:sub>
                        </m:sSub>
                      </m:den>
                    </m:f>
                    <m:r>
                      <a:rPr lang="vi-VN" sz="2500" i="1" dirty="0" smtClean="0">
                        <a:latin typeface="Cambria Math" panose="02040503050406030204" pitchFamily="18" charset="0"/>
                        <a:ea typeface="Cambria Math" panose="02040503050406030204" pitchFamily="18" charset="0"/>
                      </a:rPr>
                      <m:t>=</m:t>
                    </m:r>
                    <m:f>
                      <m:fPr>
                        <m:ctrlPr>
                          <a:rPr lang="en-US" sz="2500" i="1" dirty="0" smtClean="0">
                            <a:solidFill>
                              <a:srgbClr val="836967"/>
                            </a:solidFill>
                            <a:latin typeface="Cambria Math" panose="02040503050406030204" pitchFamily="18" charset="0"/>
                          </a:rPr>
                        </m:ctrlPr>
                      </m:fPr>
                      <m:num>
                        <m:r>
                          <a:rPr lang="en-US" sz="2500" dirty="0">
                            <a:latin typeface="Cambria Math" panose="02040503050406030204" pitchFamily="18" charset="0"/>
                          </a:rPr>
                          <m:t>𝜕</m:t>
                        </m:r>
                        <m:r>
                          <a:rPr lang="en-US" sz="2500" i="1" dirty="0">
                            <a:latin typeface="Cambria Math" panose="02040503050406030204" pitchFamily="18" charset="0"/>
                          </a:rPr>
                          <m:t>𝐿</m:t>
                        </m:r>
                      </m:num>
                      <m:den>
                        <m:sSub>
                          <m:sSubPr>
                            <m:ctrlPr>
                              <a:rPr lang="en-US" sz="2500" i="1" dirty="0">
                                <a:solidFill>
                                  <a:srgbClr val="836967"/>
                                </a:solidFill>
                                <a:latin typeface="Cambria Math" panose="02040503050406030204" pitchFamily="18" charset="0"/>
                              </a:rPr>
                            </m:ctrlPr>
                          </m:sSubPr>
                          <m:e>
                            <m:r>
                              <a:rPr lang="en-US" sz="2500" i="0" dirty="0">
                                <a:latin typeface="Cambria Math" panose="02040503050406030204" pitchFamily="18" charset="0"/>
                              </a:rPr>
                              <m:t>𝜕</m:t>
                            </m:r>
                          </m:e>
                          <m:sub>
                            <m:r>
                              <m:rPr>
                                <m:sty m:val="p"/>
                              </m:rPr>
                              <a:rPr lang="vi-VN" sz="2500" i="1" dirty="0">
                                <a:latin typeface="Cambria Math" panose="02040503050406030204" pitchFamily="18" charset="0"/>
                              </a:rPr>
                              <m:t>Z</m:t>
                            </m:r>
                          </m:sub>
                        </m:sSub>
                      </m:den>
                    </m:f>
                    <m:f>
                      <m:fPr>
                        <m:ctrlPr>
                          <a:rPr lang="en-US" sz="2500" i="1" dirty="0" smtClean="0">
                            <a:solidFill>
                              <a:srgbClr val="836967"/>
                            </a:solidFill>
                            <a:latin typeface="Cambria Math" panose="02040503050406030204" pitchFamily="18" charset="0"/>
                          </a:rPr>
                        </m:ctrlPr>
                      </m:fPr>
                      <m:num>
                        <m:r>
                          <a:rPr lang="en-US" sz="2500" dirty="0">
                            <a:latin typeface="Cambria Math" panose="02040503050406030204" pitchFamily="18" charset="0"/>
                          </a:rPr>
                          <m:t>𝜕</m:t>
                        </m:r>
                        <m:r>
                          <m:rPr>
                            <m:sty m:val="p"/>
                          </m:rPr>
                          <a:rPr lang="vi-VN" sz="2500" i="1" dirty="0">
                            <a:latin typeface="Cambria Math" panose="02040503050406030204" pitchFamily="18" charset="0"/>
                          </a:rPr>
                          <m:t>Z</m:t>
                        </m:r>
                      </m:num>
                      <m:den>
                        <m:sSub>
                          <m:sSubPr>
                            <m:ctrlPr>
                              <a:rPr lang="en-US" sz="2500" i="1" dirty="0">
                                <a:solidFill>
                                  <a:srgbClr val="836967"/>
                                </a:solidFill>
                                <a:latin typeface="Cambria Math" panose="02040503050406030204" pitchFamily="18" charset="0"/>
                              </a:rPr>
                            </m:ctrlPr>
                          </m:sSubPr>
                          <m:e>
                            <m:r>
                              <a:rPr lang="en-US" sz="2500" i="0" dirty="0">
                                <a:latin typeface="Cambria Math" panose="02040503050406030204" pitchFamily="18" charset="0"/>
                              </a:rPr>
                              <m:t>𝜕</m:t>
                            </m:r>
                          </m:e>
                          <m:sub>
                            <m:r>
                              <m:rPr>
                                <m:sty m:val="p"/>
                              </m:rPr>
                              <a:rPr lang="vi-VN" sz="2500" i="1" dirty="0">
                                <a:latin typeface="Cambria Math" panose="02040503050406030204" pitchFamily="18" charset="0"/>
                              </a:rPr>
                              <m:t>X</m:t>
                            </m:r>
                          </m:sub>
                        </m:sSub>
                      </m:den>
                    </m:f>
                  </m:oMath>
                </a14:m>
                <a:r>
                  <a:rPr lang="vi-VN" sz="2500">
                    <a:latin typeface="Quire Sans" panose="020B0502040400020003" pitchFamily="34" charset="0"/>
                    <a:cs typeface="Quire Sans" panose="020B0502040400020003" pitchFamily="34" charset="0"/>
                  </a:rPr>
                  <a:t> =</a:t>
                </a:r>
                <a:endParaRPr lang="en-US" sz="2500">
                  <a:latin typeface="Quire Sans" panose="020B0502040400020003" pitchFamily="34" charset="0"/>
                  <a:cs typeface="Quire Sans" panose="020B0502040400020003" pitchFamily="34" charset="0"/>
                </a:endParaRPr>
              </a:p>
            </p:txBody>
          </p:sp>
        </mc:Choice>
        <mc:Fallback xmlns="">
          <p:sp>
            <p:nvSpPr>
              <p:cNvPr id="6" name="TextBox 5">
                <a:extLst>
                  <a:ext uri="{FF2B5EF4-FFF2-40B4-BE49-F238E27FC236}">
                    <a16:creationId xmlns:a16="http://schemas.microsoft.com/office/drawing/2014/main" id="{EE9FF010-B51B-E05F-7BDE-8CE3157362DD}"/>
                  </a:ext>
                </a:extLst>
              </p:cNvPr>
              <p:cNvSpPr txBox="1">
                <a:spLocks noRot="1" noChangeAspect="1" noMove="1" noResize="1" noEditPoints="1" noAdjustHandles="1" noChangeArrowheads="1" noChangeShapeType="1" noTextEdit="1"/>
              </p:cNvSpPr>
              <p:nvPr/>
            </p:nvSpPr>
            <p:spPr>
              <a:xfrm>
                <a:off x="5510054" y="3740958"/>
                <a:ext cx="1772115" cy="703719"/>
              </a:xfrm>
              <a:prstGeom prst="rect">
                <a:avLst/>
              </a:prstGeom>
              <a:blipFill>
                <a:blip r:embed="rId4"/>
                <a:stretch>
                  <a:fillRect r="-2749" b="-260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08365ED-A9E1-D6D3-843D-DC47512F9413}"/>
              </a:ext>
            </a:extLst>
          </p:cNvPr>
          <p:cNvSpPr txBox="1"/>
          <p:nvPr/>
        </p:nvSpPr>
        <p:spPr>
          <a:xfrm>
            <a:off x="1444908" y="4951304"/>
            <a:ext cx="924292" cy="323165"/>
          </a:xfrm>
          <a:prstGeom prst="rect">
            <a:avLst/>
          </a:prstGeom>
          <a:noFill/>
        </p:spPr>
        <p:txBody>
          <a:bodyPr wrap="square" rtlCol="0">
            <a:spAutoFit/>
          </a:bodyPr>
          <a:lstStyle/>
          <a:p>
            <a:r>
              <a:rPr lang="vi-VN" sz="1500">
                <a:latin typeface="Quire Sans" panose="020B0502040400020003" pitchFamily="34" charset="0"/>
                <a:cs typeface="Quire Sans" panose="020B0502040400020003" pitchFamily="34" charset="0"/>
              </a:rPr>
              <a:t>Matrix X</a:t>
            </a:r>
            <a:endParaRPr lang="en-US" sz="1500">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DA6A3FB-10D2-ED5F-3E5A-C31515CEA2CE}"/>
                  </a:ext>
                </a:extLst>
              </p:cNvPr>
              <p:cNvGraphicFramePr>
                <a:graphicFrameLocks noGrp="1"/>
              </p:cNvGraphicFramePr>
              <p:nvPr/>
            </p:nvGraphicFramePr>
            <p:xfrm>
              <a:off x="7657323" y="2973372"/>
              <a:ext cx="2727648" cy="2568822"/>
            </p:xfrm>
            <a:graphic>
              <a:graphicData uri="http://schemas.openxmlformats.org/drawingml/2006/table">
                <a:tbl>
                  <a:tblPr firstRow="1" bandRow="1">
                    <a:tableStyleId>{5940675A-B579-460E-94D1-54222C63F5DA}</a:tableStyleId>
                  </a:tblPr>
                  <a:tblGrid>
                    <a:gridCol w="681912">
                      <a:extLst>
                        <a:ext uri="{9D8B030D-6E8A-4147-A177-3AD203B41FA5}">
                          <a16:colId xmlns:a16="http://schemas.microsoft.com/office/drawing/2014/main" val="1628468036"/>
                        </a:ext>
                      </a:extLst>
                    </a:gridCol>
                    <a:gridCol w="681912">
                      <a:extLst>
                        <a:ext uri="{9D8B030D-6E8A-4147-A177-3AD203B41FA5}">
                          <a16:colId xmlns:a16="http://schemas.microsoft.com/office/drawing/2014/main" val="3975435360"/>
                        </a:ext>
                      </a:extLst>
                    </a:gridCol>
                    <a:gridCol w="681912">
                      <a:extLst>
                        <a:ext uri="{9D8B030D-6E8A-4147-A177-3AD203B41FA5}">
                          <a16:colId xmlns:a16="http://schemas.microsoft.com/office/drawing/2014/main" val="3704028644"/>
                        </a:ext>
                      </a:extLst>
                    </a:gridCol>
                    <a:gridCol w="681912">
                      <a:extLst>
                        <a:ext uri="{9D8B030D-6E8A-4147-A177-3AD203B41FA5}">
                          <a16:colId xmlns:a16="http://schemas.microsoft.com/office/drawing/2014/main" val="1569836747"/>
                        </a:ext>
                      </a:extLst>
                    </a:gridCol>
                  </a:tblGrid>
                  <a:tr h="595050">
                    <a:tc>
                      <a:txBody>
                        <a:bodyPr/>
                        <a:lstStyle/>
                        <a:p>
                          <a:pPr algn="ctr"/>
                          <a14:m>
                            <m:oMathPara xmlns:m="http://schemas.openxmlformats.org/officeDocument/2006/math">
                              <m:oMathParaPr>
                                <m:jc m:val="centerGroup"/>
                              </m:oMathParaPr>
                              <m:oMath xmlns:m="http://schemas.openxmlformats.org/officeDocument/2006/math">
                                <m:r>
                                  <a:rPr lang="vi-VN" sz="1800" i="1" smtClean="0">
                                    <a:latin typeface="Cambria Math" panose="02040503050406030204" pitchFamily="18" charset="0"/>
                                    <a:cs typeface="Quire Sans" panose="020B0502040400020003" pitchFamily="34" charset="0"/>
                                  </a:rPr>
                                  <m:t>0</m:t>
                                </m:r>
                              </m:oMath>
                            </m:oMathPara>
                          </a14:m>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2789944911"/>
                      </a:ext>
                    </a:extLst>
                  </a:tr>
                  <a:tr h="607068">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11</m:t>
                                        </m:r>
                                      </m:sub>
                                    </m:sSub>
                                  </m:den>
                                </m:f>
                              </m:oMath>
                            </m:oMathPara>
                          </a14:m>
                          <a:endParaRPr lang="en-US" sz="1800" i="0">
                            <a:latin typeface="+mj-lt"/>
                            <a:cs typeface="Quire Sans" panose="020B0502040400020003" pitchFamily="34" charset="0"/>
                          </a:endParaRPr>
                        </a:p>
                      </a:txBody>
                      <a:tcPr anchor="ctr">
                        <a:solidFill>
                          <a:schemeClr val="accent6">
                            <a:lumMod val="60000"/>
                            <a:lumOff val="40000"/>
                          </a:schemeClr>
                        </a:solid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12</m:t>
                                        </m:r>
                                      </m:sub>
                                    </m:sSub>
                                  </m:den>
                                </m:f>
                              </m:oMath>
                            </m:oMathPara>
                          </a14:m>
                          <a:endParaRPr lang="en-US" sz="1800" i="0">
                            <a:latin typeface="+mj-lt"/>
                            <a:cs typeface="Quire Sans" panose="020B0502040400020003" pitchFamily="34" charset="0"/>
                          </a:endParaRPr>
                        </a:p>
                      </a:txBody>
                      <a:tcPr anchor="ctr">
                        <a:solidFill>
                          <a:schemeClr val="accent6">
                            <a:lumMod val="60000"/>
                            <a:lumOff val="40000"/>
                          </a:schemeClr>
                        </a:solidFill>
                      </a:tcPr>
                    </a:tc>
                    <a:extLst>
                      <a:ext uri="{0D108BD9-81ED-4DB2-BD59-A6C34878D82A}">
                        <a16:rowId xmlns:a16="http://schemas.microsoft.com/office/drawing/2014/main" val="1644861663"/>
                      </a:ext>
                    </a:extLst>
                  </a:tr>
                  <a:tr h="608357">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21</m:t>
                                        </m:r>
                                      </m:sub>
                                    </m:sSub>
                                  </m:den>
                                </m:f>
                              </m:oMath>
                            </m:oMathPara>
                          </a14:m>
                          <a:endParaRPr lang="en-US" sz="1800" i="0">
                            <a:latin typeface="+mj-lt"/>
                            <a:cs typeface="Quire Sans" panose="020B0502040400020003" pitchFamily="34" charset="0"/>
                          </a:endParaRPr>
                        </a:p>
                      </a:txBody>
                      <a:tcPr anchor="ctr">
                        <a:solidFill>
                          <a:schemeClr val="accent6">
                            <a:lumMod val="60000"/>
                            <a:lumOff val="40000"/>
                          </a:schemeClr>
                        </a:solid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4103727965"/>
                      </a:ext>
                    </a:extLst>
                  </a:tr>
                  <a:tr h="607068">
                    <a:tc>
                      <a:txBody>
                        <a:bodyPr/>
                        <a:lstStyle/>
                        <a:p>
                          <a:pPr algn="ctr"/>
                          <a14:m>
                            <m:oMathPara xmlns:m="http://schemas.openxmlformats.org/officeDocument/2006/math">
                              <m:oMathParaPr>
                                <m:jc m:val="centerGroup"/>
                              </m:oMathParaPr>
                              <m:oMath xmlns:m="http://schemas.openxmlformats.org/officeDocument/2006/math">
                                <m:r>
                                  <a:rPr lang="vi-VN" sz="1800" i="1" smtClean="0">
                                    <a:latin typeface="Cambria Math" panose="02040503050406030204" pitchFamily="18" charset="0"/>
                                    <a:cs typeface="Quire Sans" panose="020B0502040400020003" pitchFamily="34" charset="0"/>
                                  </a:rPr>
                                  <m:t>0</m:t>
                                </m:r>
                              </m:oMath>
                            </m:oMathPara>
                          </a14:m>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22</m:t>
                                        </m:r>
                                      </m:sub>
                                    </m:sSub>
                                  </m:den>
                                </m:f>
                              </m:oMath>
                            </m:oMathPara>
                          </a14:m>
                          <a:endParaRPr lang="en-US" sz="1800" i="0">
                            <a:latin typeface="+mj-lt"/>
                            <a:cs typeface="Quire Sans" panose="020B0502040400020003" pitchFamily="34" charset="0"/>
                          </a:endParaRPr>
                        </a:p>
                      </a:txBody>
                      <a:tcPr anchor="ctr">
                        <a:solidFill>
                          <a:schemeClr val="accent6">
                            <a:lumMod val="60000"/>
                            <a:lumOff val="40000"/>
                          </a:schemeClr>
                        </a:solidFill>
                      </a:tcPr>
                    </a:tc>
                    <a:extLst>
                      <a:ext uri="{0D108BD9-81ED-4DB2-BD59-A6C34878D82A}">
                        <a16:rowId xmlns:a16="http://schemas.microsoft.com/office/drawing/2014/main" val="662765643"/>
                      </a:ext>
                    </a:extLst>
                  </a:tr>
                </a:tbl>
              </a:graphicData>
            </a:graphic>
          </p:graphicFrame>
        </mc:Choice>
        <mc:Fallback xmlns="">
          <p:graphicFrame>
            <p:nvGraphicFramePr>
              <p:cNvPr id="8" name="Table 7">
                <a:extLst>
                  <a:ext uri="{FF2B5EF4-FFF2-40B4-BE49-F238E27FC236}">
                    <a16:creationId xmlns:a16="http://schemas.microsoft.com/office/drawing/2014/main" id="{6DA6A3FB-10D2-ED5F-3E5A-C31515CEA2CE}"/>
                  </a:ext>
                </a:extLst>
              </p:cNvPr>
              <p:cNvGraphicFramePr>
                <a:graphicFrameLocks noGrp="1"/>
              </p:cNvGraphicFramePr>
              <p:nvPr/>
            </p:nvGraphicFramePr>
            <p:xfrm>
              <a:off x="7657323" y="2973372"/>
              <a:ext cx="2727648" cy="2568822"/>
            </p:xfrm>
            <a:graphic>
              <a:graphicData uri="http://schemas.openxmlformats.org/drawingml/2006/table">
                <a:tbl>
                  <a:tblPr firstRow="1" bandRow="1">
                    <a:tableStyleId>{5940675A-B579-460E-94D1-54222C63F5DA}</a:tableStyleId>
                  </a:tblPr>
                  <a:tblGrid>
                    <a:gridCol w="681912">
                      <a:extLst>
                        <a:ext uri="{9D8B030D-6E8A-4147-A177-3AD203B41FA5}">
                          <a16:colId xmlns:a16="http://schemas.microsoft.com/office/drawing/2014/main" val="1628468036"/>
                        </a:ext>
                      </a:extLst>
                    </a:gridCol>
                    <a:gridCol w="681912">
                      <a:extLst>
                        <a:ext uri="{9D8B030D-6E8A-4147-A177-3AD203B41FA5}">
                          <a16:colId xmlns:a16="http://schemas.microsoft.com/office/drawing/2014/main" val="3975435360"/>
                        </a:ext>
                      </a:extLst>
                    </a:gridCol>
                    <a:gridCol w="681912">
                      <a:extLst>
                        <a:ext uri="{9D8B030D-6E8A-4147-A177-3AD203B41FA5}">
                          <a16:colId xmlns:a16="http://schemas.microsoft.com/office/drawing/2014/main" val="3704028644"/>
                        </a:ext>
                      </a:extLst>
                    </a:gridCol>
                    <a:gridCol w="681912">
                      <a:extLst>
                        <a:ext uri="{9D8B030D-6E8A-4147-A177-3AD203B41FA5}">
                          <a16:colId xmlns:a16="http://schemas.microsoft.com/office/drawing/2014/main" val="1569836747"/>
                        </a:ext>
                      </a:extLst>
                    </a:gridCol>
                  </a:tblGrid>
                  <a:tr h="595050">
                    <a:tc>
                      <a:txBody>
                        <a:bodyPr/>
                        <a:lstStyle/>
                        <a:p>
                          <a:endParaRPr lang="en-US"/>
                        </a:p>
                      </a:txBody>
                      <a:tcPr anchor="ctr">
                        <a:blipFill>
                          <a:blip r:embed="rId5"/>
                          <a:stretch>
                            <a:fillRect l="-893" t="-1020" r="-301786" b="-333673"/>
                          </a:stretch>
                        </a:blip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2789944911"/>
                      </a:ext>
                    </a:extLst>
                  </a:tr>
                  <a:tr h="657924">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endParaRPr lang="en-US"/>
                        </a:p>
                      </a:txBody>
                      <a:tcPr anchor="ctr">
                        <a:blipFill>
                          <a:blip r:embed="rId5"/>
                          <a:stretch>
                            <a:fillRect l="-100893" t="-91667" r="-201786" b="-202778"/>
                          </a:stretch>
                        </a:blip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endParaRPr lang="en-US"/>
                        </a:p>
                      </a:txBody>
                      <a:tcPr anchor="ctr">
                        <a:blipFill>
                          <a:blip r:embed="rId5"/>
                          <a:stretch>
                            <a:fillRect l="-300893" t="-91667" r="-1786" b="-202778"/>
                          </a:stretch>
                        </a:blipFill>
                      </a:tcPr>
                    </a:tc>
                    <a:extLst>
                      <a:ext uri="{0D108BD9-81ED-4DB2-BD59-A6C34878D82A}">
                        <a16:rowId xmlns:a16="http://schemas.microsoft.com/office/drawing/2014/main" val="1644861663"/>
                      </a:ext>
                    </a:extLst>
                  </a:tr>
                  <a:tr h="657924">
                    <a:tc>
                      <a:txBody>
                        <a:bodyPr/>
                        <a:lstStyle/>
                        <a:p>
                          <a:endParaRPr lang="en-US"/>
                        </a:p>
                      </a:txBody>
                      <a:tcPr anchor="ctr">
                        <a:blipFill>
                          <a:blip r:embed="rId5"/>
                          <a:stretch>
                            <a:fillRect l="-893" t="-189908" r="-301786" b="-100917"/>
                          </a:stretch>
                        </a:blip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4103727965"/>
                      </a:ext>
                    </a:extLst>
                  </a:tr>
                  <a:tr h="657924">
                    <a:tc>
                      <a:txBody>
                        <a:bodyPr/>
                        <a:lstStyle/>
                        <a:p>
                          <a:endParaRPr lang="en-US"/>
                        </a:p>
                      </a:txBody>
                      <a:tcPr anchor="ctr">
                        <a:blipFill>
                          <a:blip r:embed="rId5"/>
                          <a:stretch>
                            <a:fillRect l="-893" t="-292593" r="-301786" b="-1852"/>
                          </a:stretch>
                        </a:blip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endParaRPr lang="en-US"/>
                        </a:p>
                      </a:txBody>
                      <a:tcPr anchor="ctr">
                        <a:blipFill>
                          <a:blip r:embed="rId5"/>
                          <a:stretch>
                            <a:fillRect l="-300893" t="-292593" r="-1786" b="-1852"/>
                          </a:stretch>
                        </a:blipFill>
                      </a:tcPr>
                    </a:tc>
                    <a:extLst>
                      <a:ext uri="{0D108BD9-81ED-4DB2-BD59-A6C34878D82A}">
                        <a16:rowId xmlns:a16="http://schemas.microsoft.com/office/drawing/2014/main" val="662765643"/>
                      </a:ext>
                    </a:extLst>
                  </a:tr>
                </a:tbl>
              </a:graphicData>
            </a:graphic>
          </p:graphicFrame>
        </mc:Fallback>
      </mc:AlternateContent>
      <p:sp>
        <p:nvSpPr>
          <p:cNvPr id="9" name="TextBox 8">
            <a:extLst>
              <a:ext uri="{FF2B5EF4-FFF2-40B4-BE49-F238E27FC236}">
                <a16:creationId xmlns:a16="http://schemas.microsoft.com/office/drawing/2014/main" id="{8ADCF3CB-154F-BBD7-0BC1-AAB3DA974C56}"/>
              </a:ext>
            </a:extLst>
          </p:cNvPr>
          <p:cNvSpPr txBox="1"/>
          <p:nvPr/>
        </p:nvSpPr>
        <p:spPr>
          <a:xfrm>
            <a:off x="590549" y="482084"/>
            <a:ext cx="5250414" cy="584775"/>
          </a:xfrm>
          <a:prstGeom prst="rect">
            <a:avLst/>
          </a:prstGeom>
          <a:noFill/>
        </p:spPr>
        <p:txBody>
          <a:bodyPr wrap="square">
            <a:spAutoFit/>
          </a:bodyPr>
          <a:lstStyle/>
          <a:p>
            <a:r>
              <a:rPr lang="vi-VN" sz="3200">
                <a:latin typeface="Oswald Medium" panose="00000600000000000000" pitchFamily="2" charset="0"/>
              </a:rPr>
              <a:t>Backward in Max Pooling Layer </a:t>
            </a:r>
            <a:endParaRPr lang="en-US" sz="3200">
              <a:latin typeface="Oswald Medium" panose="00000600000000000000" pitchFamily="2" charset="0"/>
            </a:endParaRPr>
          </a:p>
        </p:txBody>
      </p:sp>
      <p:sp>
        <p:nvSpPr>
          <p:cNvPr id="10" name="TextBox 9">
            <a:extLst>
              <a:ext uri="{FF2B5EF4-FFF2-40B4-BE49-F238E27FC236}">
                <a16:creationId xmlns:a16="http://schemas.microsoft.com/office/drawing/2014/main" id="{D8B00055-955D-6564-F812-DEB9A957AA55}"/>
              </a:ext>
            </a:extLst>
          </p:cNvPr>
          <p:cNvSpPr txBox="1"/>
          <p:nvPr/>
        </p:nvSpPr>
        <p:spPr>
          <a:xfrm>
            <a:off x="442452" y="6190882"/>
            <a:ext cx="501446" cy="369332"/>
          </a:xfrm>
          <a:prstGeom prst="rect">
            <a:avLst/>
          </a:prstGeom>
          <a:noFill/>
        </p:spPr>
        <p:txBody>
          <a:bodyPr wrap="square" rtlCol="0">
            <a:spAutoFit/>
          </a:bodyPr>
          <a:lstStyle/>
          <a:p>
            <a:r>
              <a:rPr lang="en-US">
                <a:latin typeface="number"/>
              </a:rPr>
              <a:t>22</a:t>
            </a:r>
          </a:p>
        </p:txBody>
      </p:sp>
    </p:spTree>
    <p:extLst>
      <p:ext uri="{BB962C8B-B14F-4D97-AF65-F5344CB8AC3E}">
        <p14:creationId xmlns:p14="http://schemas.microsoft.com/office/powerpoint/2010/main" val="58573713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Hộp Văn bản 14">
                <a:extLst>
                  <a:ext uri="{FF2B5EF4-FFF2-40B4-BE49-F238E27FC236}">
                    <a16:creationId xmlns:a16="http://schemas.microsoft.com/office/drawing/2014/main" id="{964CF149-82E1-B83C-58D8-3A10C85F7E6D}"/>
                  </a:ext>
                </a:extLst>
              </p:cNvPr>
              <p:cNvSpPr txBox="1"/>
              <p:nvPr/>
            </p:nvSpPr>
            <p:spPr>
              <a:xfrm>
                <a:off x="1049074" y="4441792"/>
                <a:ext cx="8903298" cy="20713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vi-VN" i="1" smtClean="0">
                              <a:latin typeface="Cambria Math" panose="02040503050406030204" pitchFamily="18" charset="0"/>
                              <a:ea typeface="Cambria Math" panose="02040503050406030204" pitchFamily="18" charset="0"/>
                            </a:rPr>
                          </m:ctrlPr>
                        </m:fPr>
                        <m:num>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𝐿</m:t>
                          </m:r>
                        </m:num>
                        <m:den>
                          <m:sSub>
                            <m:sSubPr>
                              <m:ctrlPr>
                                <a:rPr lang="vi-VN" b="0" i="1" smtClean="0">
                                  <a:latin typeface="Cambria Math" panose="02040503050406030204" pitchFamily="18" charset="0"/>
                                  <a:ea typeface="Cambria Math" panose="02040503050406030204" pitchFamily="18" charset="0"/>
                                </a:rPr>
                              </m:ctrlPr>
                            </m:sSubPr>
                            <m:e>
                              <m:r>
                                <a:rPr lang="vi-VN" i="1">
                                  <a:latin typeface="Cambria Math" panose="02040503050406030204" pitchFamily="18" charset="0"/>
                                  <a:ea typeface="Cambria Math" panose="02040503050406030204" pitchFamily="18" charset="0"/>
                                </a:rPr>
                                <m:t>𝜕</m:t>
                              </m:r>
                              <m:r>
                                <a:rPr lang="vi-VN" i="1">
                                  <a:latin typeface="Cambria Math" panose="02040503050406030204" pitchFamily="18" charset="0"/>
                                  <a:ea typeface="Cambria Math" panose="02040503050406030204" pitchFamily="18" charset="0"/>
                                </a:rPr>
                                <m:t>𝑋</m:t>
                              </m:r>
                            </m:e>
                            <m:sub>
                              <m:r>
                                <a:rPr lang="vi-VN" i="1">
                                  <a:latin typeface="Cambria Math" panose="02040503050406030204" pitchFamily="18" charset="0"/>
                                  <a:ea typeface="Cambria Math" panose="02040503050406030204" pitchFamily="18" charset="0"/>
                                </a:rPr>
                                <m:t>𝑖𝑗</m:t>
                              </m:r>
                            </m:sub>
                          </m:sSub>
                        </m:den>
                      </m:f>
                      <m:r>
                        <a:rPr lang="en-US" b="0" i="1" smtClean="0">
                          <a:latin typeface="Cambria Math" panose="02040503050406030204" pitchFamily="18" charset="0"/>
                          <a:ea typeface="Cambria Math" panose="02040503050406030204" pitchFamily="18" charset="0"/>
                        </a:rPr>
                        <m:t>= </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𝑚</m:t>
                          </m:r>
                        </m:sub>
                        <m:sup/>
                        <m:e>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𝑛</m:t>
                              </m:r>
                            </m:sub>
                            <m:sup/>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𝑚𝑛</m:t>
                                      </m:r>
                                    </m:sub>
                                  </m:sSub>
                                </m:den>
                              </m:f>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𝑚𝑛</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𝑖𝑗</m:t>
                                      </m:r>
                                    </m:sub>
                                  </m:sSub>
                                </m:den>
                              </m:f>
                            </m:e>
                          </m:nary>
                        </m:e>
                      </m:nary>
                      <m:r>
                        <a:rPr lang="en-US" b="0" i="1" smtClean="0">
                          <a:latin typeface="Cambria Math" panose="02040503050406030204" pitchFamily="18" charset="0"/>
                          <a:ea typeface="Cambria Math" panose="02040503050406030204" pitchFamily="18" charset="0"/>
                        </a:rPr>
                        <m:t> </m:t>
                      </m:r>
                    </m:oMath>
                  </m:oMathPara>
                </a14:m>
                <a:endParaRPr lang="en-US">
                  <a:latin typeface="Cambria" panose="02040503050406030204" pitchFamily="18" charset="0"/>
                  <a:ea typeface="Cambria" panose="02040503050406030204" pitchFamily="18" charset="0"/>
                  <a:cs typeface="Quire Sans" panose="020B0502040400020003" pitchFamily="34" charset="0"/>
                </a:endParaRPr>
              </a:p>
              <a:p>
                <a:pPr/>
                <a14:m>
                  <m:oMathPara xmlns:m="http://schemas.openxmlformats.org/officeDocument/2006/math">
                    <m:oMathParaPr>
                      <m:jc m:val="center"/>
                    </m:oMathParaPr>
                    <m:oMath xmlns:m="http://schemas.openxmlformats.org/officeDocument/2006/math">
                      <m:f>
                        <m:fPr>
                          <m:ctrlPr>
                            <a:rPr lang="vi-VN" i="1" smtClean="0">
                              <a:latin typeface="Cambria Math" panose="02040503050406030204" pitchFamily="18" charset="0"/>
                              <a:ea typeface="Cambria Math" panose="02040503050406030204" pitchFamily="18" charset="0"/>
                            </a:rPr>
                          </m:ctrlPr>
                        </m:fPr>
                        <m:num>
                          <m:sSub>
                            <m:sSubPr>
                              <m:ctrlPr>
                                <a:rPr lang="vi-VN"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𝑍</m:t>
                              </m:r>
                            </m:e>
                            <m:sub>
                              <m:r>
                                <a:rPr lang="vi-VN" b="0" i="1" smtClean="0">
                                  <a:latin typeface="Cambria Math" panose="02040503050406030204" pitchFamily="18" charset="0"/>
                                  <a:ea typeface="Cambria Math" panose="02040503050406030204" pitchFamily="18" charset="0"/>
                                </a:rPr>
                                <m:t>𝑚𝑛</m:t>
                              </m:r>
                            </m:sub>
                          </m:sSub>
                        </m:num>
                        <m:den>
                          <m:sSub>
                            <m:sSubPr>
                              <m:ctrlPr>
                                <a:rPr lang="vi-VN"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𝑋</m:t>
                              </m:r>
                            </m:e>
                            <m:sub>
                              <m:r>
                                <a:rPr lang="vi-VN" i="1">
                                  <a:latin typeface="Cambria Math" panose="02040503050406030204" pitchFamily="18" charset="0"/>
                                  <a:ea typeface="Cambria Math" panose="02040503050406030204" pitchFamily="18" charset="0"/>
                                </a:rPr>
                                <m:t>𝑖𝑗</m:t>
                              </m:r>
                            </m:sub>
                          </m:sSub>
                        </m:den>
                      </m:f>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𝑚𝑛</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𝑖𝑗</m:t>
                                      </m:r>
                                    </m:sub>
                                  </m:sSub>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𝐼𝑓</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𝑖𝑗</m:t>
                                  </m:r>
                                </m:sub>
                              </m:sSub>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𝑚𝑎𝑥𝑖𝑚𝑢𝑚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𝑝𝑜𝑜𝑙𝑖𝑛𝑔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𝑎𝑡</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𝑚𝑛</m:t>
                                  </m:r>
                                </m:sub>
                              </m:sSub>
                              <m:r>
                                <a:rPr lang="en-US" b="0" i="1" smtClean="0">
                                  <a:latin typeface="Cambria Math" panose="02040503050406030204" pitchFamily="18" charset="0"/>
                                  <a:ea typeface="Cambria Math" panose="02040503050406030204" pitchFamily="18" charset="0"/>
                                </a:rPr>
                                <m:t>                                    </m:t>
                              </m:r>
                            </m:e>
                            <m:e>
                              <m:f>
                                <m:fPr>
                                  <m:ctrlPr>
                                    <a:rPr lang="en-US" i="1" smtClean="0">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ea typeface="Cambria Math" panose="02040503050406030204" pitchFamily="18" charset="0"/>
                                        </a:rPr>
                                        <m:t>𝑚𝑛</m:t>
                                      </m:r>
                                    </m:sub>
                                  </m:sSub>
                                </m:num>
                                <m:den>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𝑋𝑖𝑗</m:t>
                                      </m:r>
                                    </m:sub>
                                  </m:sSub>
                                </m:den>
                              </m:f>
                              <m:r>
                                <a:rPr lang="en-US" i="1">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𝑜𝑡h𝑒𝑟𝑤𝑖𝑠𝑒</m:t>
                              </m:r>
                              <m:r>
                                <a:rPr lang="en-US" b="0" i="1" smtClean="0">
                                  <a:latin typeface="Cambria Math" panose="02040503050406030204" pitchFamily="18" charset="0"/>
                                  <a:ea typeface="Cambria Math" panose="02040503050406030204" pitchFamily="18" charset="0"/>
                                </a:rPr>
                                <m:t>.                                                                                       </m:t>
                              </m:r>
                            </m:e>
                          </m:eqArr>
                        </m:e>
                      </m:d>
                    </m:oMath>
                  </m:oMathPara>
                </a14:m>
                <a:endParaRPr lang="vi-VN">
                  <a:latin typeface="Cambria" panose="02040503050406030204" pitchFamily="18" charset="0"/>
                  <a:ea typeface="Cambria" panose="02040503050406030204" pitchFamily="18" charset="0"/>
                  <a:cs typeface="Quire Sans" panose="020B0502040400020003" pitchFamily="34" charset="0"/>
                </a:endParaRPr>
              </a:p>
            </p:txBody>
          </p:sp>
        </mc:Choice>
        <mc:Fallback xmlns="">
          <p:sp>
            <p:nvSpPr>
              <p:cNvPr id="2" name="Hộp Văn bản 14">
                <a:extLst>
                  <a:ext uri="{FF2B5EF4-FFF2-40B4-BE49-F238E27FC236}">
                    <a16:creationId xmlns:a16="http://schemas.microsoft.com/office/drawing/2014/main" id="{964CF149-82E1-B83C-58D8-3A10C85F7E6D}"/>
                  </a:ext>
                </a:extLst>
              </p:cNvPr>
              <p:cNvSpPr txBox="1">
                <a:spLocks noRot="1" noChangeAspect="1" noMove="1" noResize="1" noEditPoints="1" noAdjustHandles="1" noChangeArrowheads="1" noChangeShapeType="1" noTextEdit="1"/>
              </p:cNvSpPr>
              <p:nvPr/>
            </p:nvSpPr>
            <p:spPr>
              <a:xfrm>
                <a:off x="1049074" y="4441792"/>
                <a:ext cx="8903298" cy="2071336"/>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8E63651-8525-D5C0-2252-B0641EB40511}"/>
              </a:ext>
            </a:extLst>
          </p:cNvPr>
          <p:cNvSpPr txBox="1"/>
          <p:nvPr/>
        </p:nvSpPr>
        <p:spPr>
          <a:xfrm>
            <a:off x="590549" y="482084"/>
            <a:ext cx="5250414" cy="584775"/>
          </a:xfrm>
          <a:prstGeom prst="rect">
            <a:avLst/>
          </a:prstGeom>
          <a:noFill/>
        </p:spPr>
        <p:txBody>
          <a:bodyPr wrap="square">
            <a:spAutoFit/>
          </a:bodyPr>
          <a:lstStyle/>
          <a:p>
            <a:r>
              <a:rPr lang="vi-VN" sz="3200">
                <a:latin typeface="Oswald Medium" panose="00000600000000000000" pitchFamily="2" charset="0"/>
              </a:rPr>
              <a:t>Backward in Max Pooling Layer </a:t>
            </a:r>
            <a:endParaRPr lang="en-US" sz="3200">
              <a:latin typeface="Oswald Medium" panose="00000600000000000000" pitchFamily="2" charset="0"/>
            </a:endParaRPr>
          </a:p>
        </p:txBody>
      </p:sp>
      <p:sp>
        <p:nvSpPr>
          <p:cNvPr id="4" name="TextBox 3">
            <a:extLst>
              <a:ext uri="{FF2B5EF4-FFF2-40B4-BE49-F238E27FC236}">
                <a16:creationId xmlns:a16="http://schemas.microsoft.com/office/drawing/2014/main" id="{7CEBE489-B109-7E40-E5E3-3E8B305CCFAE}"/>
              </a:ext>
            </a:extLst>
          </p:cNvPr>
          <p:cNvSpPr txBox="1"/>
          <p:nvPr/>
        </p:nvSpPr>
        <p:spPr>
          <a:xfrm>
            <a:off x="3678133" y="3107056"/>
            <a:ext cx="1016099" cy="323165"/>
          </a:xfrm>
          <a:prstGeom prst="rect">
            <a:avLst/>
          </a:prstGeom>
          <a:noFill/>
        </p:spPr>
        <p:txBody>
          <a:bodyPr wrap="square" rtlCol="0">
            <a:spAutoFit/>
          </a:bodyPr>
          <a:lstStyle/>
          <a:p>
            <a:r>
              <a:rPr lang="vi-VN" sz="1500">
                <a:latin typeface="Quire Sans" panose="020B0502040400020003" pitchFamily="34" charset="0"/>
                <a:cs typeface="Quire Sans" panose="020B0502040400020003" pitchFamily="34" charset="0"/>
              </a:rPr>
              <a:t>Matrix Z</a:t>
            </a:r>
            <a:endParaRPr lang="en-US" sz="1500">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6610B0A-A1BB-F5E4-021C-16ED279659A9}"/>
                  </a:ext>
                </a:extLst>
              </p:cNvPr>
              <p:cNvGraphicFramePr>
                <a:graphicFrameLocks noGrp="1"/>
              </p:cNvGraphicFramePr>
              <p:nvPr>
                <p:extLst>
                  <p:ext uri="{D42A27DB-BD31-4B8C-83A1-F6EECF244321}">
                    <p14:modId xmlns:p14="http://schemas.microsoft.com/office/powerpoint/2010/main" val="2614050852"/>
                  </p:ext>
                </p:extLst>
              </p:nvPr>
            </p:nvGraphicFramePr>
            <p:xfrm>
              <a:off x="1288526" y="1832485"/>
              <a:ext cx="1544415"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1737580415"/>
                        </a:ext>
                      </a:extLst>
                    </a:gridCol>
                    <a:gridCol w="514805">
                      <a:extLst>
                        <a:ext uri="{9D8B030D-6E8A-4147-A177-3AD203B41FA5}">
                          <a16:colId xmlns:a16="http://schemas.microsoft.com/office/drawing/2014/main" val="1095899714"/>
                        </a:ext>
                      </a:extLst>
                    </a:gridCol>
                    <a:gridCol w="514805">
                      <a:extLst>
                        <a:ext uri="{9D8B030D-6E8A-4147-A177-3AD203B41FA5}">
                          <a16:colId xmlns:a16="http://schemas.microsoft.com/office/drawing/2014/main" val="3730490787"/>
                        </a:ext>
                      </a:extLst>
                    </a:gridCol>
                  </a:tblGrid>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11</m:t>
                                    </m:r>
                                  </m:sub>
                                </m:sSub>
                              </m:oMath>
                            </m:oMathPara>
                          </a14:m>
                          <a:endParaRPr lang="en-US" sz="1800" i="0">
                            <a:latin typeface="Quire Sans" panose="020B0502040400020003" pitchFamily="34"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highlight>
                                          <a:srgbClr val="F9F8F2"/>
                                        </a:highlight>
                                        <a:latin typeface="Cambria Math" panose="02040503050406030204" pitchFamily="18" charset="0"/>
                                        <a:cs typeface="Quire Sans" panose="020B0502040400020003" pitchFamily="34" charset="0"/>
                                      </a:rPr>
                                    </m:ctrlPr>
                                  </m:sSubPr>
                                  <m:e>
                                    <m:r>
                                      <m:rPr>
                                        <m:sty m:val="p"/>
                                      </m:rPr>
                                      <a:rPr lang="vi-VN" sz="1800" i="0" smtClean="0">
                                        <a:highlight>
                                          <a:srgbClr val="F9F8F2"/>
                                        </a:highlight>
                                        <a:latin typeface="Cambria Math" panose="02040503050406030204" pitchFamily="18" charset="0"/>
                                        <a:cs typeface="Quire Sans" panose="020B0502040400020003" pitchFamily="34" charset="0"/>
                                      </a:rPr>
                                      <m:t>x</m:t>
                                    </m:r>
                                  </m:e>
                                  <m:sub>
                                    <m:r>
                                      <a:rPr lang="vi-VN" sz="1800" i="0" smtClean="0">
                                        <a:highlight>
                                          <a:srgbClr val="F9F8F2"/>
                                        </a:highlight>
                                        <a:latin typeface="Cambria Math" panose="02040503050406030204" pitchFamily="18" charset="0"/>
                                        <a:cs typeface="Quire Sans" panose="020B0502040400020003" pitchFamily="34" charset="0"/>
                                      </a:rPr>
                                      <m:t>12</m:t>
                                    </m:r>
                                  </m:sub>
                                </m:sSub>
                              </m:oMath>
                            </m:oMathPara>
                          </a14:m>
                          <a:endParaRPr lang="en-US" sz="1800" i="0">
                            <a:highlight>
                              <a:srgbClr val="F9F8F2"/>
                            </a:highlight>
                            <a:latin typeface="Quire Sans" panose="020B0502040400020003" pitchFamily="34"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13</m:t>
                                    </m:r>
                                  </m:sub>
                                </m:sSub>
                              </m:oMath>
                            </m:oMathPara>
                          </a14:m>
                          <a:endParaRPr lang="en-US" sz="1800"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3648640988"/>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21</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22</m:t>
                                    </m:r>
                                  </m:sub>
                                </m:sSub>
                              </m:oMath>
                            </m:oMathPara>
                          </a14:m>
                          <a:endParaRPr lang="en-US" sz="1800" i="0">
                            <a:latin typeface="Quire Sans" panose="020B0502040400020003" pitchFamily="34" charset="0"/>
                            <a:cs typeface="Quire Sans" panose="020B0502040400020003" pitchFamily="34" charset="0"/>
                          </a:endParaRPr>
                        </a:p>
                      </a:txBody>
                      <a:tcPr>
                        <a:solidFill>
                          <a:schemeClr val="accent6">
                            <a:lumMod val="60000"/>
                            <a:lumOff val="4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23</m:t>
                                    </m:r>
                                  </m:sub>
                                </m:sSub>
                              </m:oMath>
                            </m:oMathPara>
                          </a14:m>
                          <a:endParaRPr lang="en-US" sz="1800"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3753678969"/>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31</m:t>
                                    </m:r>
                                  </m:sub>
                                </m:sSub>
                              </m:oMath>
                            </m:oMathPara>
                          </a14:m>
                          <a:endParaRPr lang="en-US" sz="1800" i="0">
                            <a:latin typeface="Quire Sans" panose="020B0502040400020003" pitchFamily="34" charset="0"/>
                            <a:cs typeface="Quire Sans" panose="020B0502040400020003" pitchFamily="34" charset="0"/>
                          </a:endParaRPr>
                        </a:p>
                      </a:txBody>
                      <a:tcPr>
                        <a:solidFill>
                          <a:schemeClr val="accent6">
                            <a:lumMod val="60000"/>
                            <a:lumOff val="4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32</m:t>
                                    </m:r>
                                  </m:sub>
                                </m:sSub>
                              </m:oMath>
                            </m:oMathPara>
                          </a14:m>
                          <a:endParaRPr lang="en-US" sz="1800"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33</m:t>
                                    </m:r>
                                  </m:sub>
                                </m:sSub>
                              </m:oMath>
                            </m:oMathPara>
                          </a14:m>
                          <a:endParaRPr lang="en-US" sz="1800" i="0">
                            <a:latin typeface="Quire Sans" panose="020B0502040400020003" pitchFamily="34" charset="0"/>
                            <a:cs typeface="Quire Sans" panose="020B0502040400020003" pitchFamily="34" charset="0"/>
                          </a:endParaRPr>
                        </a:p>
                      </a:txBody>
                      <a:tcPr>
                        <a:solidFill>
                          <a:schemeClr val="accent6">
                            <a:lumMod val="60000"/>
                            <a:lumOff val="40000"/>
                          </a:schemeClr>
                        </a:solidFill>
                      </a:tcPr>
                    </a:tc>
                    <a:extLst>
                      <a:ext uri="{0D108BD9-81ED-4DB2-BD59-A6C34878D82A}">
                        <a16:rowId xmlns:a16="http://schemas.microsoft.com/office/drawing/2014/main" val="2109879917"/>
                      </a:ext>
                    </a:extLst>
                  </a:tr>
                </a:tbl>
              </a:graphicData>
            </a:graphic>
          </p:graphicFrame>
        </mc:Choice>
        <mc:Fallback xmlns="">
          <p:graphicFrame>
            <p:nvGraphicFramePr>
              <p:cNvPr id="5" name="Table 4">
                <a:extLst>
                  <a:ext uri="{FF2B5EF4-FFF2-40B4-BE49-F238E27FC236}">
                    <a16:creationId xmlns:a16="http://schemas.microsoft.com/office/drawing/2014/main" id="{36610B0A-A1BB-F5E4-021C-16ED279659A9}"/>
                  </a:ext>
                </a:extLst>
              </p:cNvPr>
              <p:cNvGraphicFramePr>
                <a:graphicFrameLocks noGrp="1"/>
              </p:cNvGraphicFramePr>
              <p:nvPr>
                <p:extLst>
                  <p:ext uri="{D42A27DB-BD31-4B8C-83A1-F6EECF244321}">
                    <p14:modId xmlns:p14="http://schemas.microsoft.com/office/powerpoint/2010/main" val="2614050852"/>
                  </p:ext>
                </p:extLst>
              </p:nvPr>
            </p:nvGraphicFramePr>
            <p:xfrm>
              <a:off x="1288526" y="1832485"/>
              <a:ext cx="1544415"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1737580415"/>
                        </a:ext>
                      </a:extLst>
                    </a:gridCol>
                    <a:gridCol w="514805">
                      <a:extLst>
                        <a:ext uri="{9D8B030D-6E8A-4147-A177-3AD203B41FA5}">
                          <a16:colId xmlns:a16="http://schemas.microsoft.com/office/drawing/2014/main" val="1095899714"/>
                        </a:ext>
                      </a:extLst>
                    </a:gridCol>
                    <a:gridCol w="514805">
                      <a:extLst>
                        <a:ext uri="{9D8B030D-6E8A-4147-A177-3AD203B41FA5}">
                          <a16:colId xmlns:a16="http://schemas.microsoft.com/office/drawing/2014/main" val="3730490787"/>
                        </a:ext>
                      </a:extLst>
                    </a:gridCol>
                  </a:tblGrid>
                  <a:tr h="451497">
                    <a:tc>
                      <a:txBody>
                        <a:bodyPr/>
                        <a:lstStyle/>
                        <a:p>
                          <a:endParaRPr lang="en-US"/>
                        </a:p>
                      </a:txBody>
                      <a:tcPr>
                        <a:blipFill>
                          <a:blip r:embed="rId3"/>
                          <a:stretch>
                            <a:fillRect l="-1176" t="-1351" r="-201176" b="-204054"/>
                          </a:stretch>
                        </a:blipFill>
                      </a:tcPr>
                    </a:tc>
                    <a:tc>
                      <a:txBody>
                        <a:bodyPr/>
                        <a:lstStyle/>
                        <a:p>
                          <a:endParaRPr lang="en-US"/>
                        </a:p>
                      </a:txBody>
                      <a:tcPr>
                        <a:blipFill>
                          <a:blip r:embed="rId3"/>
                          <a:stretch>
                            <a:fillRect l="-102381" t="-1351" r="-103571" b="-204054"/>
                          </a:stretch>
                        </a:blipFill>
                      </a:tcPr>
                    </a:tc>
                    <a:tc>
                      <a:txBody>
                        <a:bodyPr/>
                        <a:lstStyle/>
                        <a:p>
                          <a:endParaRPr lang="en-US"/>
                        </a:p>
                      </a:txBody>
                      <a:tcPr>
                        <a:blipFill>
                          <a:blip r:embed="rId3"/>
                          <a:stretch>
                            <a:fillRect l="-200000" t="-1351" r="-2353" b="-204054"/>
                          </a:stretch>
                        </a:blipFill>
                      </a:tcPr>
                    </a:tc>
                    <a:extLst>
                      <a:ext uri="{0D108BD9-81ED-4DB2-BD59-A6C34878D82A}">
                        <a16:rowId xmlns:a16="http://schemas.microsoft.com/office/drawing/2014/main" val="3648640988"/>
                      </a:ext>
                    </a:extLst>
                  </a:tr>
                  <a:tr h="451497">
                    <a:tc>
                      <a:txBody>
                        <a:bodyPr/>
                        <a:lstStyle/>
                        <a:p>
                          <a:endParaRPr lang="en-US"/>
                        </a:p>
                      </a:txBody>
                      <a:tcPr>
                        <a:blipFill>
                          <a:blip r:embed="rId3"/>
                          <a:stretch>
                            <a:fillRect l="-1176" t="-100000" r="-201176" b="-101333"/>
                          </a:stretch>
                        </a:blipFill>
                      </a:tcPr>
                    </a:tc>
                    <a:tc>
                      <a:txBody>
                        <a:bodyPr/>
                        <a:lstStyle/>
                        <a:p>
                          <a:endParaRPr lang="en-US"/>
                        </a:p>
                      </a:txBody>
                      <a:tcPr>
                        <a:blipFill>
                          <a:blip r:embed="rId3"/>
                          <a:stretch>
                            <a:fillRect l="-102381" t="-100000" r="-103571" b="-101333"/>
                          </a:stretch>
                        </a:blipFill>
                      </a:tcPr>
                    </a:tc>
                    <a:tc>
                      <a:txBody>
                        <a:bodyPr/>
                        <a:lstStyle/>
                        <a:p>
                          <a:endParaRPr lang="en-US"/>
                        </a:p>
                      </a:txBody>
                      <a:tcPr>
                        <a:blipFill>
                          <a:blip r:embed="rId3"/>
                          <a:stretch>
                            <a:fillRect l="-200000" t="-100000" r="-2353" b="-101333"/>
                          </a:stretch>
                        </a:blipFill>
                      </a:tcPr>
                    </a:tc>
                    <a:extLst>
                      <a:ext uri="{0D108BD9-81ED-4DB2-BD59-A6C34878D82A}">
                        <a16:rowId xmlns:a16="http://schemas.microsoft.com/office/drawing/2014/main" val="3753678969"/>
                      </a:ext>
                    </a:extLst>
                  </a:tr>
                  <a:tr h="451497">
                    <a:tc>
                      <a:txBody>
                        <a:bodyPr/>
                        <a:lstStyle/>
                        <a:p>
                          <a:endParaRPr lang="en-US"/>
                        </a:p>
                      </a:txBody>
                      <a:tcPr>
                        <a:blipFill>
                          <a:blip r:embed="rId3"/>
                          <a:stretch>
                            <a:fillRect l="-1176" t="-202703" r="-201176" b="-2703"/>
                          </a:stretch>
                        </a:blipFill>
                      </a:tcPr>
                    </a:tc>
                    <a:tc>
                      <a:txBody>
                        <a:bodyPr/>
                        <a:lstStyle/>
                        <a:p>
                          <a:endParaRPr lang="en-US"/>
                        </a:p>
                      </a:txBody>
                      <a:tcPr>
                        <a:blipFill>
                          <a:blip r:embed="rId3"/>
                          <a:stretch>
                            <a:fillRect l="-102381" t="-202703" r="-103571" b="-2703"/>
                          </a:stretch>
                        </a:blipFill>
                      </a:tcPr>
                    </a:tc>
                    <a:tc>
                      <a:txBody>
                        <a:bodyPr/>
                        <a:lstStyle/>
                        <a:p>
                          <a:endParaRPr lang="en-US"/>
                        </a:p>
                      </a:txBody>
                      <a:tcPr>
                        <a:blipFill>
                          <a:blip r:embed="rId3"/>
                          <a:stretch>
                            <a:fillRect l="-200000" t="-202703" r="-2353" b="-2703"/>
                          </a:stretch>
                        </a:blipFill>
                      </a:tcPr>
                    </a:tc>
                    <a:extLst>
                      <a:ext uri="{0D108BD9-81ED-4DB2-BD59-A6C34878D82A}">
                        <a16:rowId xmlns:a16="http://schemas.microsoft.com/office/drawing/2014/main" val="2109879917"/>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8E619B-AC1A-C30A-E6CE-C97696BB0FE7}"/>
                  </a:ext>
                </a:extLst>
              </p:cNvPr>
              <p:cNvSpPr txBox="1"/>
              <p:nvPr/>
            </p:nvSpPr>
            <p:spPr>
              <a:xfrm>
                <a:off x="5500723" y="2219875"/>
                <a:ext cx="1772115" cy="703719"/>
              </a:xfrm>
              <a:prstGeom prst="rect">
                <a:avLst/>
              </a:prstGeom>
              <a:noFill/>
            </p:spPr>
            <p:txBody>
              <a:bodyPr wrap="square">
                <a:spAutoFit/>
              </a:bodyPr>
              <a:lstStyle/>
              <a:p>
                <a14:m>
                  <m:oMath xmlns:m="http://schemas.openxmlformats.org/officeDocument/2006/math">
                    <m:f>
                      <m:fPr>
                        <m:ctrlPr>
                          <a:rPr lang="en-US" sz="2500" i="1" dirty="0" smtClean="0">
                            <a:solidFill>
                              <a:srgbClr val="836967"/>
                            </a:solidFill>
                            <a:latin typeface="Cambria Math" panose="02040503050406030204" pitchFamily="18" charset="0"/>
                          </a:rPr>
                        </m:ctrlPr>
                      </m:fPr>
                      <m:num>
                        <m:r>
                          <a:rPr lang="en-US" sz="2500" dirty="0">
                            <a:latin typeface="Cambria Math" panose="02040503050406030204" pitchFamily="18" charset="0"/>
                          </a:rPr>
                          <m:t>𝜕</m:t>
                        </m:r>
                        <m:r>
                          <a:rPr lang="en-US" sz="2500" i="1" dirty="0">
                            <a:latin typeface="Cambria Math" panose="02040503050406030204" pitchFamily="18" charset="0"/>
                          </a:rPr>
                          <m:t>𝐿</m:t>
                        </m:r>
                      </m:num>
                      <m:den>
                        <m:sSub>
                          <m:sSubPr>
                            <m:ctrlPr>
                              <a:rPr lang="en-US" sz="2500" i="1" dirty="0">
                                <a:solidFill>
                                  <a:srgbClr val="836967"/>
                                </a:solidFill>
                                <a:latin typeface="Cambria Math" panose="02040503050406030204" pitchFamily="18" charset="0"/>
                              </a:rPr>
                            </m:ctrlPr>
                          </m:sSubPr>
                          <m:e>
                            <m:r>
                              <a:rPr lang="en-US" sz="2500" i="0" dirty="0">
                                <a:latin typeface="Cambria Math" panose="02040503050406030204" pitchFamily="18" charset="0"/>
                              </a:rPr>
                              <m:t>𝜕</m:t>
                            </m:r>
                          </m:e>
                          <m:sub>
                            <m:r>
                              <m:rPr>
                                <m:sty m:val="p"/>
                              </m:rPr>
                              <a:rPr lang="vi-VN" sz="2500" i="1" dirty="0">
                                <a:latin typeface="Cambria Math" panose="02040503050406030204" pitchFamily="18" charset="0"/>
                              </a:rPr>
                              <m:t>X</m:t>
                            </m:r>
                          </m:sub>
                        </m:sSub>
                      </m:den>
                    </m:f>
                    <m:r>
                      <a:rPr lang="vi-VN" sz="2500" i="1" dirty="0" smtClean="0">
                        <a:latin typeface="Cambria Math" panose="02040503050406030204" pitchFamily="18" charset="0"/>
                        <a:ea typeface="Cambria Math" panose="02040503050406030204" pitchFamily="18" charset="0"/>
                      </a:rPr>
                      <m:t>=</m:t>
                    </m:r>
                    <m:f>
                      <m:fPr>
                        <m:ctrlPr>
                          <a:rPr lang="en-US" sz="2500" i="1" dirty="0" smtClean="0">
                            <a:solidFill>
                              <a:srgbClr val="836967"/>
                            </a:solidFill>
                            <a:latin typeface="Cambria Math" panose="02040503050406030204" pitchFamily="18" charset="0"/>
                          </a:rPr>
                        </m:ctrlPr>
                      </m:fPr>
                      <m:num>
                        <m:r>
                          <a:rPr lang="en-US" sz="2500" dirty="0">
                            <a:latin typeface="Cambria Math" panose="02040503050406030204" pitchFamily="18" charset="0"/>
                          </a:rPr>
                          <m:t>𝜕</m:t>
                        </m:r>
                        <m:r>
                          <a:rPr lang="en-US" sz="2500" i="1" dirty="0">
                            <a:latin typeface="Cambria Math" panose="02040503050406030204" pitchFamily="18" charset="0"/>
                          </a:rPr>
                          <m:t>𝐿</m:t>
                        </m:r>
                      </m:num>
                      <m:den>
                        <m:sSub>
                          <m:sSubPr>
                            <m:ctrlPr>
                              <a:rPr lang="en-US" sz="2500" i="1" dirty="0">
                                <a:solidFill>
                                  <a:srgbClr val="836967"/>
                                </a:solidFill>
                                <a:latin typeface="Cambria Math" panose="02040503050406030204" pitchFamily="18" charset="0"/>
                              </a:rPr>
                            </m:ctrlPr>
                          </m:sSubPr>
                          <m:e>
                            <m:r>
                              <a:rPr lang="en-US" sz="2500" i="0" dirty="0">
                                <a:latin typeface="Cambria Math" panose="02040503050406030204" pitchFamily="18" charset="0"/>
                              </a:rPr>
                              <m:t>𝜕</m:t>
                            </m:r>
                          </m:e>
                          <m:sub>
                            <m:r>
                              <m:rPr>
                                <m:sty m:val="p"/>
                              </m:rPr>
                              <a:rPr lang="vi-VN" sz="2500" i="1" dirty="0">
                                <a:latin typeface="Cambria Math" panose="02040503050406030204" pitchFamily="18" charset="0"/>
                              </a:rPr>
                              <m:t>Z</m:t>
                            </m:r>
                          </m:sub>
                        </m:sSub>
                      </m:den>
                    </m:f>
                    <m:f>
                      <m:fPr>
                        <m:ctrlPr>
                          <a:rPr lang="en-US" sz="2500" i="1" dirty="0" smtClean="0">
                            <a:solidFill>
                              <a:srgbClr val="836967"/>
                            </a:solidFill>
                            <a:latin typeface="Cambria Math" panose="02040503050406030204" pitchFamily="18" charset="0"/>
                          </a:rPr>
                        </m:ctrlPr>
                      </m:fPr>
                      <m:num>
                        <m:r>
                          <a:rPr lang="en-US" sz="2500" dirty="0">
                            <a:latin typeface="Cambria Math" panose="02040503050406030204" pitchFamily="18" charset="0"/>
                          </a:rPr>
                          <m:t>𝜕</m:t>
                        </m:r>
                        <m:r>
                          <m:rPr>
                            <m:sty m:val="p"/>
                          </m:rPr>
                          <a:rPr lang="vi-VN" sz="2500" i="1" dirty="0">
                            <a:latin typeface="Cambria Math" panose="02040503050406030204" pitchFamily="18" charset="0"/>
                          </a:rPr>
                          <m:t>Z</m:t>
                        </m:r>
                      </m:num>
                      <m:den>
                        <m:sSub>
                          <m:sSubPr>
                            <m:ctrlPr>
                              <a:rPr lang="en-US" sz="2500" i="1" dirty="0">
                                <a:solidFill>
                                  <a:srgbClr val="836967"/>
                                </a:solidFill>
                                <a:latin typeface="Cambria Math" panose="02040503050406030204" pitchFamily="18" charset="0"/>
                              </a:rPr>
                            </m:ctrlPr>
                          </m:sSubPr>
                          <m:e>
                            <m:r>
                              <a:rPr lang="en-US" sz="2500" i="0" dirty="0">
                                <a:latin typeface="Cambria Math" panose="02040503050406030204" pitchFamily="18" charset="0"/>
                              </a:rPr>
                              <m:t>𝜕</m:t>
                            </m:r>
                          </m:e>
                          <m:sub>
                            <m:r>
                              <m:rPr>
                                <m:sty m:val="p"/>
                              </m:rPr>
                              <a:rPr lang="vi-VN" sz="2500" i="1" dirty="0">
                                <a:latin typeface="Cambria Math" panose="02040503050406030204" pitchFamily="18" charset="0"/>
                              </a:rPr>
                              <m:t>X</m:t>
                            </m:r>
                          </m:sub>
                        </m:sSub>
                      </m:den>
                    </m:f>
                  </m:oMath>
                </a14:m>
                <a:r>
                  <a:rPr lang="vi-VN" sz="2500">
                    <a:latin typeface="Quire Sans" panose="020B0502040400020003" pitchFamily="34" charset="0"/>
                    <a:cs typeface="Quire Sans" panose="020B0502040400020003" pitchFamily="34" charset="0"/>
                  </a:rPr>
                  <a:t> =</a:t>
                </a:r>
                <a:endParaRPr lang="en-US" sz="2500">
                  <a:latin typeface="Quire Sans" panose="020B0502040400020003" pitchFamily="34" charset="0"/>
                  <a:cs typeface="Quire Sans" panose="020B0502040400020003" pitchFamily="34" charset="0"/>
                </a:endParaRPr>
              </a:p>
            </p:txBody>
          </p:sp>
        </mc:Choice>
        <mc:Fallback xmlns="">
          <p:sp>
            <p:nvSpPr>
              <p:cNvPr id="6" name="TextBox 5">
                <a:extLst>
                  <a:ext uri="{FF2B5EF4-FFF2-40B4-BE49-F238E27FC236}">
                    <a16:creationId xmlns:a16="http://schemas.microsoft.com/office/drawing/2014/main" id="{2C8E619B-AC1A-C30A-E6CE-C97696BB0FE7}"/>
                  </a:ext>
                </a:extLst>
              </p:cNvPr>
              <p:cNvSpPr txBox="1">
                <a:spLocks noRot="1" noChangeAspect="1" noMove="1" noResize="1" noEditPoints="1" noAdjustHandles="1" noChangeArrowheads="1" noChangeShapeType="1" noTextEdit="1"/>
              </p:cNvSpPr>
              <p:nvPr/>
            </p:nvSpPr>
            <p:spPr>
              <a:xfrm>
                <a:off x="5500723" y="2219875"/>
                <a:ext cx="1772115" cy="703719"/>
              </a:xfrm>
              <a:prstGeom prst="rect">
                <a:avLst/>
              </a:prstGeom>
              <a:blipFill>
                <a:blip r:embed="rId4"/>
                <a:stretch>
                  <a:fillRect r="-3093" b="-17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8BE7677-593A-1A71-C819-02786EF6CC0E}"/>
              </a:ext>
            </a:extLst>
          </p:cNvPr>
          <p:cNvSpPr txBox="1"/>
          <p:nvPr/>
        </p:nvSpPr>
        <p:spPr>
          <a:xfrm>
            <a:off x="1566981" y="3546667"/>
            <a:ext cx="1180928" cy="323165"/>
          </a:xfrm>
          <a:prstGeom prst="rect">
            <a:avLst/>
          </a:prstGeom>
          <a:noFill/>
        </p:spPr>
        <p:txBody>
          <a:bodyPr wrap="square" rtlCol="0">
            <a:spAutoFit/>
          </a:bodyPr>
          <a:lstStyle/>
          <a:p>
            <a:r>
              <a:rPr lang="vi-VN" sz="1500">
                <a:latin typeface="Quire Sans" panose="020B0502040400020003" pitchFamily="34" charset="0"/>
                <a:cs typeface="Quire Sans" panose="020B0502040400020003" pitchFamily="34" charset="0"/>
              </a:rPr>
              <a:t>Matrix X</a:t>
            </a:r>
            <a:endParaRPr lang="en-US" sz="1500">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04015CDC-7AFE-78A2-9EE6-6B44E3956C29}"/>
                  </a:ext>
                </a:extLst>
              </p:cNvPr>
              <p:cNvGraphicFramePr>
                <a:graphicFrameLocks noGrp="1"/>
              </p:cNvGraphicFramePr>
              <p:nvPr/>
            </p:nvGraphicFramePr>
            <p:xfrm>
              <a:off x="7247900" y="1316138"/>
              <a:ext cx="3636912" cy="2739163"/>
            </p:xfrm>
            <a:graphic>
              <a:graphicData uri="http://schemas.openxmlformats.org/drawingml/2006/table">
                <a:tbl>
                  <a:tblPr firstRow="1" bandRow="1">
                    <a:tableStyleId>{5940675A-B579-460E-94D1-54222C63F5DA}</a:tableStyleId>
                  </a:tblPr>
                  <a:tblGrid>
                    <a:gridCol w="1163392">
                      <a:extLst>
                        <a:ext uri="{9D8B030D-6E8A-4147-A177-3AD203B41FA5}">
                          <a16:colId xmlns:a16="http://schemas.microsoft.com/office/drawing/2014/main" val="1628468036"/>
                        </a:ext>
                      </a:extLst>
                    </a:gridCol>
                    <a:gridCol w="1372642">
                      <a:extLst>
                        <a:ext uri="{9D8B030D-6E8A-4147-A177-3AD203B41FA5}">
                          <a16:colId xmlns:a16="http://schemas.microsoft.com/office/drawing/2014/main" val="3975435360"/>
                        </a:ext>
                      </a:extLst>
                    </a:gridCol>
                    <a:gridCol w="1100878">
                      <a:extLst>
                        <a:ext uri="{9D8B030D-6E8A-4147-A177-3AD203B41FA5}">
                          <a16:colId xmlns:a16="http://schemas.microsoft.com/office/drawing/2014/main" val="3704028644"/>
                        </a:ext>
                      </a:extLst>
                    </a:gridCol>
                  </a:tblGrid>
                  <a:tr h="751553">
                    <a:tc>
                      <a:txBody>
                        <a:bodyPr/>
                        <a:lstStyle/>
                        <a:p>
                          <a:pPr algn="ctr"/>
                          <a14:m>
                            <m:oMathPara xmlns:m="http://schemas.openxmlformats.org/officeDocument/2006/math">
                              <m:oMathParaPr>
                                <m:jc m:val="centerGroup"/>
                              </m:oMathParaPr>
                              <m:oMath xmlns:m="http://schemas.openxmlformats.org/officeDocument/2006/math">
                                <m:r>
                                  <a:rPr lang="vi-VN" sz="1800" i="1" smtClean="0">
                                    <a:latin typeface="Cambria Math" panose="02040503050406030204" pitchFamily="18" charset="0"/>
                                    <a:cs typeface="Quire Sans" panose="020B0502040400020003" pitchFamily="34" charset="0"/>
                                  </a:rPr>
                                  <m:t>0</m:t>
                                </m:r>
                              </m:oMath>
                            </m:oMathPara>
                          </a14:m>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2789944911"/>
                      </a:ext>
                    </a:extLst>
                  </a:tr>
                  <a:tr h="1189703">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11</m:t>
                                        </m:r>
                                      </m:sub>
                                    </m:sSub>
                                  </m:den>
                                </m:f>
                                <m:r>
                                  <a:rPr lang="vi-VN" sz="1800" b="0" i="1" dirty="0" smtClean="0">
                                    <a:latin typeface="Cambria Math" panose="02040503050406030204" pitchFamily="18" charset="0"/>
                                  </a:rPr>
                                  <m:t>+</m:t>
                                </m:r>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12</m:t>
                                        </m:r>
                                      </m:sub>
                                    </m:sSub>
                                  </m:den>
                                </m:f>
                              </m:oMath>
                            </m:oMathPara>
                          </a14:m>
                          <a:endParaRPr lang="en-US" sz="1800" i="0">
                            <a:latin typeface="+mj-lt"/>
                            <a:cs typeface="Quire Sans" panose="020B0502040400020003" pitchFamily="34" charset="0"/>
                          </a:endParaRPr>
                        </a:p>
                      </a:txBody>
                      <a:tcPr anchor="ctr">
                        <a:solidFill>
                          <a:schemeClr val="accent6">
                            <a:lumMod val="60000"/>
                            <a:lumOff val="40000"/>
                          </a:schemeClr>
                        </a:solid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1644861663"/>
                      </a:ext>
                    </a:extLst>
                  </a:tr>
                  <a:tr h="797907">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21</m:t>
                                        </m:r>
                                      </m:sub>
                                    </m:sSub>
                                  </m:den>
                                </m:f>
                              </m:oMath>
                            </m:oMathPara>
                          </a14:m>
                          <a:endParaRPr lang="en-US" sz="1800" i="0">
                            <a:latin typeface="+mj-lt"/>
                            <a:cs typeface="Quire Sans" panose="020B0502040400020003" pitchFamily="34" charset="0"/>
                          </a:endParaRPr>
                        </a:p>
                      </a:txBody>
                      <a:tcPr anchor="ctr">
                        <a:solidFill>
                          <a:schemeClr val="accent6">
                            <a:lumMod val="60000"/>
                            <a:lumOff val="40000"/>
                          </a:schemeClr>
                        </a:solid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rPr>
                                    </m:ctrlPr>
                                  </m:fPr>
                                  <m:num>
                                    <m:r>
                                      <a:rPr lang="en-US" sz="1800" dirty="0">
                                        <a:latin typeface="Cambria Math" panose="02040503050406030204" pitchFamily="18" charset="0"/>
                                      </a:rPr>
                                      <m:t>𝜕</m:t>
                                    </m:r>
                                    <m:r>
                                      <a:rPr lang="en-US" sz="1800" i="1" dirty="0">
                                        <a:latin typeface="Cambria Math" panose="02040503050406030204" pitchFamily="18" charset="0"/>
                                      </a:rPr>
                                      <m:t>𝐿</m:t>
                                    </m:r>
                                  </m:num>
                                  <m:den>
                                    <m:sSub>
                                      <m:sSubPr>
                                        <m:ctrlPr>
                                          <a:rPr lang="en-US" sz="1800" i="1" dirty="0">
                                            <a:solidFill>
                                              <a:srgbClr val="836967"/>
                                            </a:solidFill>
                                            <a:latin typeface="Cambria Math" panose="02040503050406030204" pitchFamily="18" charset="0"/>
                                          </a:rPr>
                                        </m:ctrlPr>
                                      </m:sSubPr>
                                      <m:e>
                                        <m:r>
                                          <a:rPr lang="en-US" sz="1800" i="0" dirty="0">
                                            <a:latin typeface="Cambria Math" panose="02040503050406030204" pitchFamily="18" charset="0"/>
                                          </a:rPr>
                                          <m:t>𝜕</m:t>
                                        </m:r>
                                        <m:r>
                                          <m:rPr>
                                            <m:sty m:val="p"/>
                                          </m:rPr>
                                          <a:rPr lang="vi-VN" sz="1800" i="1" dirty="0">
                                            <a:latin typeface="Cambria Math" panose="02040503050406030204" pitchFamily="18" charset="0"/>
                                          </a:rPr>
                                          <m:t>Z</m:t>
                                        </m:r>
                                      </m:e>
                                      <m:sub>
                                        <m:r>
                                          <a:rPr lang="vi-VN" sz="1800" i="1" dirty="0">
                                            <a:latin typeface="Cambria Math" panose="02040503050406030204" pitchFamily="18" charset="0"/>
                                          </a:rPr>
                                          <m:t>22</m:t>
                                        </m:r>
                                      </m:sub>
                                    </m:sSub>
                                  </m:den>
                                </m:f>
                              </m:oMath>
                            </m:oMathPara>
                          </a14:m>
                          <a:endParaRPr lang="en-US" sz="1800" i="0">
                            <a:latin typeface="+mj-lt"/>
                            <a:cs typeface="Quire Sans" panose="020B0502040400020003" pitchFamily="34" charset="0"/>
                          </a:endParaRPr>
                        </a:p>
                      </a:txBody>
                      <a:tcPr anchor="ctr">
                        <a:solidFill>
                          <a:schemeClr val="accent6">
                            <a:lumMod val="60000"/>
                            <a:lumOff val="40000"/>
                          </a:schemeClr>
                        </a:solidFill>
                      </a:tcPr>
                    </a:tc>
                    <a:extLst>
                      <a:ext uri="{0D108BD9-81ED-4DB2-BD59-A6C34878D82A}">
                        <a16:rowId xmlns:a16="http://schemas.microsoft.com/office/drawing/2014/main" val="4103727965"/>
                      </a:ext>
                    </a:extLst>
                  </a:tr>
                </a:tbl>
              </a:graphicData>
            </a:graphic>
          </p:graphicFrame>
        </mc:Choice>
        <mc:Fallback xmlns="">
          <p:graphicFrame>
            <p:nvGraphicFramePr>
              <p:cNvPr id="8" name="Table 7">
                <a:extLst>
                  <a:ext uri="{FF2B5EF4-FFF2-40B4-BE49-F238E27FC236}">
                    <a16:creationId xmlns:a16="http://schemas.microsoft.com/office/drawing/2014/main" id="{04015CDC-7AFE-78A2-9EE6-6B44E3956C29}"/>
                  </a:ext>
                </a:extLst>
              </p:cNvPr>
              <p:cNvGraphicFramePr>
                <a:graphicFrameLocks noGrp="1"/>
              </p:cNvGraphicFramePr>
              <p:nvPr/>
            </p:nvGraphicFramePr>
            <p:xfrm>
              <a:off x="7247900" y="1316138"/>
              <a:ext cx="3636912" cy="2739163"/>
            </p:xfrm>
            <a:graphic>
              <a:graphicData uri="http://schemas.openxmlformats.org/drawingml/2006/table">
                <a:tbl>
                  <a:tblPr firstRow="1" bandRow="1">
                    <a:tableStyleId>{5940675A-B579-460E-94D1-54222C63F5DA}</a:tableStyleId>
                  </a:tblPr>
                  <a:tblGrid>
                    <a:gridCol w="1163392">
                      <a:extLst>
                        <a:ext uri="{9D8B030D-6E8A-4147-A177-3AD203B41FA5}">
                          <a16:colId xmlns:a16="http://schemas.microsoft.com/office/drawing/2014/main" val="1628468036"/>
                        </a:ext>
                      </a:extLst>
                    </a:gridCol>
                    <a:gridCol w="1372642">
                      <a:extLst>
                        <a:ext uri="{9D8B030D-6E8A-4147-A177-3AD203B41FA5}">
                          <a16:colId xmlns:a16="http://schemas.microsoft.com/office/drawing/2014/main" val="3975435360"/>
                        </a:ext>
                      </a:extLst>
                    </a:gridCol>
                    <a:gridCol w="1100878">
                      <a:extLst>
                        <a:ext uri="{9D8B030D-6E8A-4147-A177-3AD203B41FA5}">
                          <a16:colId xmlns:a16="http://schemas.microsoft.com/office/drawing/2014/main" val="3704028644"/>
                        </a:ext>
                      </a:extLst>
                    </a:gridCol>
                  </a:tblGrid>
                  <a:tr h="751553">
                    <a:tc>
                      <a:txBody>
                        <a:bodyPr/>
                        <a:lstStyle/>
                        <a:p>
                          <a:endParaRPr lang="en-US"/>
                        </a:p>
                      </a:txBody>
                      <a:tcPr anchor="ctr">
                        <a:blipFill>
                          <a:blip r:embed="rId5"/>
                          <a:stretch>
                            <a:fillRect l="-524" t="-806" r="-214136" b="-265323"/>
                          </a:stretch>
                        </a:blip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2789944911"/>
                      </a:ext>
                    </a:extLst>
                  </a:tr>
                  <a:tr h="1189703">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endParaRPr lang="en-US"/>
                        </a:p>
                      </a:txBody>
                      <a:tcPr anchor="ctr">
                        <a:blipFill>
                          <a:blip r:embed="rId5"/>
                          <a:stretch>
                            <a:fillRect l="-84956" t="-63776" r="-80973" b="-67857"/>
                          </a:stretch>
                        </a:blip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extLst>
                      <a:ext uri="{0D108BD9-81ED-4DB2-BD59-A6C34878D82A}">
                        <a16:rowId xmlns:a16="http://schemas.microsoft.com/office/drawing/2014/main" val="1644861663"/>
                      </a:ext>
                    </a:extLst>
                  </a:tr>
                  <a:tr h="797907">
                    <a:tc>
                      <a:txBody>
                        <a:bodyPr/>
                        <a:lstStyle/>
                        <a:p>
                          <a:endParaRPr lang="en-US"/>
                        </a:p>
                      </a:txBody>
                      <a:tcPr anchor="ctr">
                        <a:blipFill>
                          <a:blip r:embed="rId5"/>
                          <a:stretch>
                            <a:fillRect l="-524" t="-245038" r="-214136" b="-1527"/>
                          </a:stretch>
                        </a:blipFill>
                      </a:tcPr>
                    </a:tc>
                    <a:tc>
                      <a:txBody>
                        <a:bodyPr/>
                        <a:lstStyle/>
                        <a:p>
                          <a:pPr algn="ctr"/>
                          <a:r>
                            <a:rPr lang="vi-VN" sz="1800" i="0">
                              <a:latin typeface="+mj-lt"/>
                              <a:cs typeface="Quire Sans" panose="020B0502040400020003" pitchFamily="34" charset="0"/>
                            </a:rPr>
                            <a:t>0</a:t>
                          </a:r>
                          <a:endParaRPr lang="en-US" sz="1800" i="0">
                            <a:latin typeface="+mj-lt"/>
                            <a:cs typeface="Quire Sans" panose="020B0502040400020003" pitchFamily="34" charset="0"/>
                          </a:endParaRPr>
                        </a:p>
                      </a:txBody>
                      <a:tcPr anchor="ctr"/>
                    </a:tc>
                    <a:tc>
                      <a:txBody>
                        <a:bodyPr/>
                        <a:lstStyle/>
                        <a:p>
                          <a:endParaRPr lang="en-US"/>
                        </a:p>
                      </a:txBody>
                      <a:tcPr anchor="ctr">
                        <a:blipFill>
                          <a:blip r:embed="rId5"/>
                          <a:stretch>
                            <a:fillRect l="-230939" t="-245038" r="-1105" b="-1527"/>
                          </a:stretch>
                        </a:blipFill>
                      </a:tcPr>
                    </a:tc>
                    <a:extLst>
                      <a:ext uri="{0D108BD9-81ED-4DB2-BD59-A6C34878D82A}">
                        <a16:rowId xmlns:a16="http://schemas.microsoft.com/office/drawing/2014/main" val="4103727965"/>
                      </a:ext>
                    </a:extLst>
                  </a:tr>
                </a:tbl>
              </a:graphicData>
            </a:graphic>
          </p:graphicFrame>
        </mc:Fallback>
      </mc:AlternateContent>
      <p:sp>
        <p:nvSpPr>
          <p:cNvPr id="9" name="TextBox 8">
            <a:extLst>
              <a:ext uri="{FF2B5EF4-FFF2-40B4-BE49-F238E27FC236}">
                <a16:creationId xmlns:a16="http://schemas.microsoft.com/office/drawing/2014/main" id="{2F118ECD-8BAF-38EE-D61B-16F0BAC5EC98}"/>
              </a:ext>
            </a:extLst>
          </p:cNvPr>
          <p:cNvSpPr txBox="1"/>
          <p:nvPr/>
        </p:nvSpPr>
        <p:spPr>
          <a:xfrm>
            <a:off x="1223192" y="1380540"/>
            <a:ext cx="1179870" cy="369332"/>
          </a:xfrm>
          <a:prstGeom prst="rect">
            <a:avLst/>
          </a:prstGeom>
          <a:noFill/>
        </p:spPr>
        <p:txBody>
          <a:bodyPr wrap="square" rtlCol="0">
            <a:spAutoFit/>
          </a:bodyPr>
          <a:lstStyle/>
          <a:p>
            <a:r>
              <a:rPr lang="vi-VN">
                <a:latin typeface="Quire Sans" panose="020B0502040400020003" pitchFamily="34" charset="0"/>
                <a:cs typeface="Quire Sans" panose="020B0502040400020003" pitchFamily="34" charset="0"/>
              </a:rPr>
              <a:t>Stride  = 1</a:t>
            </a:r>
            <a:endParaRPr lang="en-US">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BAD0C925-231D-D525-19D7-B770B719948F}"/>
                  </a:ext>
                </a:extLst>
              </p:cNvPr>
              <p:cNvGraphicFramePr>
                <a:graphicFrameLocks noGrp="1"/>
              </p:cNvGraphicFramePr>
              <p:nvPr/>
            </p:nvGraphicFramePr>
            <p:xfrm>
              <a:off x="3681750" y="2140235"/>
              <a:ext cx="862306" cy="751602"/>
            </p:xfrm>
            <a:graphic>
              <a:graphicData uri="http://schemas.openxmlformats.org/drawingml/2006/table">
                <a:tbl>
                  <a:tblPr firstRow="1" bandRow="1">
                    <a:tableStyleId>{5940675A-B579-460E-94D1-54222C63F5DA}</a:tableStyleId>
                  </a:tblPr>
                  <a:tblGrid>
                    <a:gridCol w="431153">
                      <a:extLst>
                        <a:ext uri="{9D8B030D-6E8A-4147-A177-3AD203B41FA5}">
                          <a16:colId xmlns:a16="http://schemas.microsoft.com/office/drawing/2014/main" val="4279951623"/>
                        </a:ext>
                      </a:extLst>
                    </a:gridCol>
                    <a:gridCol w="431153">
                      <a:extLst>
                        <a:ext uri="{9D8B030D-6E8A-4147-A177-3AD203B41FA5}">
                          <a16:colId xmlns:a16="http://schemas.microsoft.com/office/drawing/2014/main" val="1444886017"/>
                        </a:ext>
                      </a:extLst>
                    </a:gridCol>
                  </a:tblGrid>
                  <a:tr h="375801">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11</m:t>
                                    </m:r>
                                  </m:sub>
                                </m:sSub>
                              </m:oMath>
                            </m:oMathPara>
                          </a14:m>
                          <a:endParaRPr lang="en-US"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12</m:t>
                                    </m:r>
                                  </m:sub>
                                </m:sSub>
                              </m:oMath>
                            </m:oMathPara>
                          </a14:m>
                          <a:endParaRPr lang="en-US"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3977755724"/>
                      </a:ext>
                    </a:extLst>
                  </a:tr>
                  <a:tr h="375801">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21</m:t>
                                    </m:r>
                                  </m:sub>
                                </m:sSub>
                              </m:oMath>
                            </m:oMathPara>
                          </a14:m>
                          <a:endParaRPr lang="en-US"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22</m:t>
                                    </m:r>
                                  </m:sub>
                                </m:sSub>
                              </m:oMath>
                            </m:oMathPara>
                          </a14:m>
                          <a:endParaRPr lang="en-US"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2488276876"/>
                      </a:ext>
                    </a:extLst>
                  </a:tr>
                </a:tbl>
              </a:graphicData>
            </a:graphic>
          </p:graphicFrame>
        </mc:Choice>
        <mc:Fallback xmlns="">
          <p:graphicFrame>
            <p:nvGraphicFramePr>
              <p:cNvPr id="10" name="Table 9">
                <a:extLst>
                  <a:ext uri="{FF2B5EF4-FFF2-40B4-BE49-F238E27FC236}">
                    <a16:creationId xmlns:a16="http://schemas.microsoft.com/office/drawing/2014/main" id="{BAD0C925-231D-D525-19D7-B770B719948F}"/>
                  </a:ext>
                </a:extLst>
              </p:cNvPr>
              <p:cNvGraphicFramePr>
                <a:graphicFrameLocks noGrp="1"/>
              </p:cNvGraphicFramePr>
              <p:nvPr/>
            </p:nvGraphicFramePr>
            <p:xfrm>
              <a:off x="3681750" y="2140235"/>
              <a:ext cx="862306" cy="751602"/>
            </p:xfrm>
            <a:graphic>
              <a:graphicData uri="http://schemas.openxmlformats.org/drawingml/2006/table">
                <a:tbl>
                  <a:tblPr firstRow="1" bandRow="1">
                    <a:tableStyleId>{5940675A-B579-460E-94D1-54222C63F5DA}</a:tableStyleId>
                  </a:tblPr>
                  <a:tblGrid>
                    <a:gridCol w="431153">
                      <a:extLst>
                        <a:ext uri="{9D8B030D-6E8A-4147-A177-3AD203B41FA5}">
                          <a16:colId xmlns:a16="http://schemas.microsoft.com/office/drawing/2014/main" val="4279951623"/>
                        </a:ext>
                      </a:extLst>
                    </a:gridCol>
                    <a:gridCol w="431153">
                      <a:extLst>
                        <a:ext uri="{9D8B030D-6E8A-4147-A177-3AD203B41FA5}">
                          <a16:colId xmlns:a16="http://schemas.microsoft.com/office/drawing/2014/main" val="1444886017"/>
                        </a:ext>
                      </a:extLst>
                    </a:gridCol>
                  </a:tblGrid>
                  <a:tr h="375801">
                    <a:tc>
                      <a:txBody>
                        <a:bodyPr/>
                        <a:lstStyle/>
                        <a:p>
                          <a:endParaRPr lang="en-US"/>
                        </a:p>
                      </a:txBody>
                      <a:tcPr>
                        <a:blipFill>
                          <a:blip r:embed="rId6"/>
                          <a:stretch>
                            <a:fillRect l="-1389" t="-1613" r="-101389" b="-103226"/>
                          </a:stretch>
                        </a:blipFill>
                      </a:tcPr>
                    </a:tc>
                    <a:tc>
                      <a:txBody>
                        <a:bodyPr/>
                        <a:lstStyle/>
                        <a:p>
                          <a:endParaRPr lang="en-US"/>
                        </a:p>
                      </a:txBody>
                      <a:tcPr>
                        <a:blipFill>
                          <a:blip r:embed="rId6"/>
                          <a:stretch>
                            <a:fillRect l="-102817" t="-1613" r="-2817" b="-103226"/>
                          </a:stretch>
                        </a:blipFill>
                      </a:tcPr>
                    </a:tc>
                    <a:extLst>
                      <a:ext uri="{0D108BD9-81ED-4DB2-BD59-A6C34878D82A}">
                        <a16:rowId xmlns:a16="http://schemas.microsoft.com/office/drawing/2014/main" val="3977755724"/>
                      </a:ext>
                    </a:extLst>
                  </a:tr>
                  <a:tr h="375801">
                    <a:tc>
                      <a:txBody>
                        <a:bodyPr/>
                        <a:lstStyle/>
                        <a:p>
                          <a:endParaRPr lang="en-US"/>
                        </a:p>
                      </a:txBody>
                      <a:tcPr>
                        <a:blipFill>
                          <a:blip r:embed="rId6"/>
                          <a:stretch>
                            <a:fillRect l="-1389" t="-101613" r="-101389" b="-3226"/>
                          </a:stretch>
                        </a:blipFill>
                      </a:tcPr>
                    </a:tc>
                    <a:tc>
                      <a:txBody>
                        <a:bodyPr/>
                        <a:lstStyle/>
                        <a:p>
                          <a:endParaRPr lang="en-US"/>
                        </a:p>
                      </a:txBody>
                      <a:tcPr>
                        <a:blipFill>
                          <a:blip r:embed="rId6"/>
                          <a:stretch>
                            <a:fillRect l="-102817" t="-101613" r="-2817" b="-3226"/>
                          </a:stretch>
                        </a:blipFill>
                      </a:tcPr>
                    </a:tc>
                    <a:extLst>
                      <a:ext uri="{0D108BD9-81ED-4DB2-BD59-A6C34878D82A}">
                        <a16:rowId xmlns:a16="http://schemas.microsoft.com/office/drawing/2014/main" val="2488276876"/>
                      </a:ext>
                    </a:extLst>
                  </a:tr>
                </a:tbl>
              </a:graphicData>
            </a:graphic>
          </p:graphicFrame>
        </mc:Fallback>
      </mc:AlternateContent>
      <p:sp>
        <p:nvSpPr>
          <p:cNvPr id="11" name="TextBox 10">
            <a:extLst>
              <a:ext uri="{FF2B5EF4-FFF2-40B4-BE49-F238E27FC236}">
                <a16:creationId xmlns:a16="http://schemas.microsoft.com/office/drawing/2014/main" id="{F24660B1-404D-747D-537D-046954C579CA}"/>
              </a:ext>
            </a:extLst>
          </p:cNvPr>
          <p:cNvSpPr txBox="1"/>
          <p:nvPr/>
        </p:nvSpPr>
        <p:spPr>
          <a:xfrm>
            <a:off x="442452" y="6190882"/>
            <a:ext cx="501446" cy="369332"/>
          </a:xfrm>
          <a:prstGeom prst="rect">
            <a:avLst/>
          </a:prstGeom>
          <a:noFill/>
        </p:spPr>
        <p:txBody>
          <a:bodyPr wrap="square" rtlCol="0">
            <a:spAutoFit/>
          </a:bodyPr>
          <a:lstStyle/>
          <a:p>
            <a:r>
              <a:rPr lang="en-US">
                <a:latin typeface="number"/>
              </a:rPr>
              <a:t>23</a:t>
            </a:r>
          </a:p>
        </p:txBody>
      </p:sp>
    </p:spTree>
    <p:extLst>
      <p:ext uri="{BB962C8B-B14F-4D97-AF65-F5344CB8AC3E}">
        <p14:creationId xmlns:p14="http://schemas.microsoft.com/office/powerpoint/2010/main" val="244158535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1F9947CF-A1E1-F8FA-2874-CB3DF72BD092}"/>
                  </a:ext>
                </a:extLst>
              </p:cNvPr>
              <p:cNvGraphicFramePr>
                <a:graphicFrameLocks noGrp="1"/>
              </p:cNvGraphicFramePr>
              <p:nvPr/>
            </p:nvGraphicFramePr>
            <p:xfrm>
              <a:off x="685046" y="1666998"/>
              <a:ext cx="1544415"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979526477"/>
                        </a:ext>
                      </a:extLst>
                    </a:gridCol>
                    <a:gridCol w="514805">
                      <a:extLst>
                        <a:ext uri="{9D8B030D-6E8A-4147-A177-3AD203B41FA5}">
                          <a16:colId xmlns:a16="http://schemas.microsoft.com/office/drawing/2014/main" val="4282021488"/>
                        </a:ext>
                      </a:extLst>
                    </a:gridCol>
                    <a:gridCol w="514805">
                      <a:extLst>
                        <a:ext uri="{9D8B030D-6E8A-4147-A177-3AD203B41FA5}">
                          <a16:colId xmlns:a16="http://schemas.microsoft.com/office/drawing/2014/main" val="4223851594"/>
                        </a:ext>
                      </a:extLst>
                    </a:gridCol>
                  </a:tblGrid>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11</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12</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13</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extLst>
                      <a:ext uri="{0D108BD9-81ED-4DB2-BD59-A6C34878D82A}">
                        <a16:rowId xmlns:a16="http://schemas.microsoft.com/office/drawing/2014/main" val="2777787993"/>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21</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22</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23</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extLst>
                      <a:ext uri="{0D108BD9-81ED-4DB2-BD59-A6C34878D82A}">
                        <a16:rowId xmlns:a16="http://schemas.microsoft.com/office/drawing/2014/main" val="1128627228"/>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31</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32</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0" smtClean="0">
                                        <a:latin typeface="Cambria Math" panose="02040503050406030204" pitchFamily="18" charset="0"/>
                                        <a:cs typeface="Quire Sans" panose="020B0502040400020003" pitchFamily="34" charset="0"/>
                                      </a:rPr>
                                      <m:t>x</m:t>
                                    </m:r>
                                  </m:e>
                                  <m:sub>
                                    <m:r>
                                      <a:rPr lang="vi-VN" sz="1800" i="0" smtClean="0">
                                        <a:latin typeface="Cambria Math" panose="02040503050406030204" pitchFamily="18" charset="0"/>
                                        <a:cs typeface="Quire Sans" panose="020B0502040400020003" pitchFamily="34" charset="0"/>
                                      </a:rPr>
                                      <m:t>33</m:t>
                                    </m:r>
                                  </m:sub>
                                </m:sSub>
                              </m:oMath>
                            </m:oMathPara>
                          </a14:m>
                          <a:endParaRPr lang="en-US" sz="1800" i="0">
                            <a:latin typeface="Quire Sans" panose="020B0502040400020003" pitchFamily="34" charset="0"/>
                            <a:cs typeface="Quire Sans" panose="020B0502040400020003" pitchFamily="34" charset="0"/>
                          </a:endParaRPr>
                        </a:p>
                      </a:txBody>
                      <a:tcPr>
                        <a:solidFill>
                          <a:srgbClr val="F9F8F2"/>
                        </a:solidFill>
                      </a:tcPr>
                    </a:tc>
                    <a:extLst>
                      <a:ext uri="{0D108BD9-81ED-4DB2-BD59-A6C34878D82A}">
                        <a16:rowId xmlns:a16="http://schemas.microsoft.com/office/drawing/2014/main" val="3276541396"/>
                      </a:ext>
                    </a:extLst>
                  </a:tr>
                </a:tbl>
              </a:graphicData>
            </a:graphic>
          </p:graphicFrame>
        </mc:Choice>
        <mc:Fallback xmlns="">
          <p:graphicFrame>
            <p:nvGraphicFramePr>
              <p:cNvPr id="2" name="Table 1">
                <a:extLst>
                  <a:ext uri="{FF2B5EF4-FFF2-40B4-BE49-F238E27FC236}">
                    <a16:creationId xmlns:a16="http://schemas.microsoft.com/office/drawing/2014/main" id="{1F9947CF-A1E1-F8FA-2874-CB3DF72BD092}"/>
                  </a:ext>
                </a:extLst>
              </p:cNvPr>
              <p:cNvGraphicFramePr>
                <a:graphicFrameLocks noGrp="1"/>
              </p:cNvGraphicFramePr>
              <p:nvPr/>
            </p:nvGraphicFramePr>
            <p:xfrm>
              <a:off x="685046" y="1666998"/>
              <a:ext cx="1544415"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979526477"/>
                        </a:ext>
                      </a:extLst>
                    </a:gridCol>
                    <a:gridCol w="514805">
                      <a:extLst>
                        <a:ext uri="{9D8B030D-6E8A-4147-A177-3AD203B41FA5}">
                          <a16:colId xmlns:a16="http://schemas.microsoft.com/office/drawing/2014/main" val="4282021488"/>
                        </a:ext>
                      </a:extLst>
                    </a:gridCol>
                    <a:gridCol w="514805">
                      <a:extLst>
                        <a:ext uri="{9D8B030D-6E8A-4147-A177-3AD203B41FA5}">
                          <a16:colId xmlns:a16="http://schemas.microsoft.com/office/drawing/2014/main" val="4223851594"/>
                        </a:ext>
                      </a:extLst>
                    </a:gridCol>
                  </a:tblGrid>
                  <a:tr h="451497">
                    <a:tc>
                      <a:txBody>
                        <a:bodyPr/>
                        <a:lstStyle/>
                        <a:p>
                          <a:endParaRPr lang="en-US"/>
                        </a:p>
                      </a:txBody>
                      <a:tcPr>
                        <a:blipFill>
                          <a:blip r:embed="rId2"/>
                          <a:stretch>
                            <a:fillRect l="-1176" t="-1351" r="-201176" b="-204054"/>
                          </a:stretch>
                        </a:blipFill>
                      </a:tcPr>
                    </a:tc>
                    <a:tc>
                      <a:txBody>
                        <a:bodyPr/>
                        <a:lstStyle/>
                        <a:p>
                          <a:endParaRPr lang="en-US"/>
                        </a:p>
                      </a:txBody>
                      <a:tcPr>
                        <a:blipFill>
                          <a:blip r:embed="rId2"/>
                          <a:stretch>
                            <a:fillRect l="-102381" t="-1351" r="-103571" b="-204054"/>
                          </a:stretch>
                        </a:blipFill>
                      </a:tcPr>
                    </a:tc>
                    <a:tc>
                      <a:txBody>
                        <a:bodyPr/>
                        <a:lstStyle/>
                        <a:p>
                          <a:endParaRPr lang="en-US"/>
                        </a:p>
                      </a:txBody>
                      <a:tcPr>
                        <a:blipFill>
                          <a:blip r:embed="rId2"/>
                          <a:stretch>
                            <a:fillRect l="-200000" t="-1351" r="-2353" b="-204054"/>
                          </a:stretch>
                        </a:blipFill>
                      </a:tcPr>
                    </a:tc>
                    <a:extLst>
                      <a:ext uri="{0D108BD9-81ED-4DB2-BD59-A6C34878D82A}">
                        <a16:rowId xmlns:a16="http://schemas.microsoft.com/office/drawing/2014/main" val="2777787993"/>
                      </a:ext>
                    </a:extLst>
                  </a:tr>
                  <a:tr h="451497">
                    <a:tc>
                      <a:txBody>
                        <a:bodyPr/>
                        <a:lstStyle/>
                        <a:p>
                          <a:endParaRPr lang="en-US"/>
                        </a:p>
                      </a:txBody>
                      <a:tcPr>
                        <a:blipFill>
                          <a:blip r:embed="rId2"/>
                          <a:stretch>
                            <a:fillRect l="-1176" t="-100000" r="-201176" b="-101333"/>
                          </a:stretch>
                        </a:blipFill>
                      </a:tcPr>
                    </a:tc>
                    <a:tc>
                      <a:txBody>
                        <a:bodyPr/>
                        <a:lstStyle/>
                        <a:p>
                          <a:endParaRPr lang="en-US"/>
                        </a:p>
                      </a:txBody>
                      <a:tcPr>
                        <a:blipFill>
                          <a:blip r:embed="rId2"/>
                          <a:stretch>
                            <a:fillRect l="-102381" t="-100000" r="-103571" b="-101333"/>
                          </a:stretch>
                        </a:blipFill>
                      </a:tcPr>
                    </a:tc>
                    <a:tc>
                      <a:txBody>
                        <a:bodyPr/>
                        <a:lstStyle/>
                        <a:p>
                          <a:endParaRPr lang="en-US"/>
                        </a:p>
                      </a:txBody>
                      <a:tcPr>
                        <a:blipFill>
                          <a:blip r:embed="rId2"/>
                          <a:stretch>
                            <a:fillRect l="-200000" t="-100000" r="-2353" b="-101333"/>
                          </a:stretch>
                        </a:blipFill>
                      </a:tcPr>
                    </a:tc>
                    <a:extLst>
                      <a:ext uri="{0D108BD9-81ED-4DB2-BD59-A6C34878D82A}">
                        <a16:rowId xmlns:a16="http://schemas.microsoft.com/office/drawing/2014/main" val="1128627228"/>
                      </a:ext>
                    </a:extLst>
                  </a:tr>
                  <a:tr h="451497">
                    <a:tc>
                      <a:txBody>
                        <a:bodyPr/>
                        <a:lstStyle/>
                        <a:p>
                          <a:endParaRPr lang="en-US"/>
                        </a:p>
                      </a:txBody>
                      <a:tcPr>
                        <a:blipFill>
                          <a:blip r:embed="rId2"/>
                          <a:stretch>
                            <a:fillRect l="-1176" t="-202703" r="-201176" b="-2703"/>
                          </a:stretch>
                        </a:blipFill>
                      </a:tcPr>
                    </a:tc>
                    <a:tc>
                      <a:txBody>
                        <a:bodyPr/>
                        <a:lstStyle/>
                        <a:p>
                          <a:endParaRPr lang="en-US"/>
                        </a:p>
                      </a:txBody>
                      <a:tcPr>
                        <a:blipFill>
                          <a:blip r:embed="rId2"/>
                          <a:stretch>
                            <a:fillRect l="-102381" t="-202703" r="-103571" b="-2703"/>
                          </a:stretch>
                        </a:blipFill>
                      </a:tcPr>
                    </a:tc>
                    <a:tc>
                      <a:txBody>
                        <a:bodyPr/>
                        <a:lstStyle/>
                        <a:p>
                          <a:endParaRPr lang="en-US"/>
                        </a:p>
                      </a:txBody>
                      <a:tcPr>
                        <a:blipFill>
                          <a:blip r:embed="rId2"/>
                          <a:stretch>
                            <a:fillRect l="-200000" t="-202703" r="-2353" b="-2703"/>
                          </a:stretch>
                        </a:blipFill>
                      </a:tcPr>
                    </a:tc>
                    <a:extLst>
                      <a:ext uri="{0D108BD9-81ED-4DB2-BD59-A6C34878D82A}">
                        <a16:rowId xmlns:a16="http://schemas.microsoft.com/office/drawing/2014/main" val="32765413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35AA4F69-AF38-5A84-97B9-939C5CB846C3}"/>
                  </a:ext>
                </a:extLst>
              </p:cNvPr>
              <p:cNvGraphicFramePr>
                <a:graphicFrameLocks noGrp="1"/>
              </p:cNvGraphicFramePr>
              <p:nvPr/>
            </p:nvGraphicFramePr>
            <p:xfrm>
              <a:off x="2582357" y="1968442"/>
              <a:ext cx="862306" cy="751602"/>
            </p:xfrm>
            <a:graphic>
              <a:graphicData uri="http://schemas.openxmlformats.org/drawingml/2006/table">
                <a:tbl>
                  <a:tblPr firstRow="1" bandRow="1">
                    <a:tableStyleId>{5940675A-B579-460E-94D1-54222C63F5DA}</a:tableStyleId>
                  </a:tblPr>
                  <a:tblGrid>
                    <a:gridCol w="431153">
                      <a:extLst>
                        <a:ext uri="{9D8B030D-6E8A-4147-A177-3AD203B41FA5}">
                          <a16:colId xmlns:a16="http://schemas.microsoft.com/office/drawing/2014/main" val="3069543759"/>
                        </a:ext>
                      </a:extLst>
                    </a:gridCol>
                    <a:gridCol w="431153">
                      <a:extLst>
                        <a:ext uri="{9D8B030D-6E8A-4147-A177-3AD203B41FA5}">
                          <a16:colId xmlns:a16="http://schemas.microsoft.com/office/drawing/2014/main" val="1881669833"/>
                        </a:ext>
                      </a:extLst>
                    </a:gridCol>
                  </a:tblGrid>
                  <a:tr h="375801">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11</m:t>
                                    </m:r>
                                  </m:sub>
                                </m:sSub>
                              </m:oMath>
                            </m:oMathPara>
                          </a14:m>
                          <a:endParaRPr lang="en-US"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12</m:t>
                                    </m:r>
                                  </m:sub>
                                </m:sSub>
                              </m:oMath>
                            </m:oMathPara>
                          </a14:m>
                          <a:endParaRPr lang="en-US"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276067572"/>
                      </a:ext>
                    </a:extLst>
                  </a:tr>
                  <a:tr h="375801">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21</m:t>
                                    </m:r>
                                  </m:sub>
                                </m:sSub>
                              </m:oMath>
                            </m:oMathPara>
                          </a14:m>
                          <a:endParaRPr lang="en-US" i="0">
                            <a:latin typeface="Quire Sans" panose="020B0502040400020003" pitchFamily="34" charset="0"/>
                            <a:cs typeface="Quire Sans" panose="020B0502040400020003" pitchFamily="34" charset="0"/>
                          </a:endParaRPr>
                        </a:p>
                      </a:txBody>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Quire Sans" panose="020B0502040400020003" pitchFamily="34" charset="0"/>
                                      </a:rPr>
                                    </m:ctrlPr>
                                  </m:sSubPr>
                                  <m:e>
                                    <m:r>
                                      <m:rPr>
                                        <m:sty m:val="p"/>
                                      </m:rPr>
                                      <a:rPr lang="vi-VN" sz="1800" i="1" smtClean="0">
                                        <a:latin typeface="Cambria Math" panose="02040503050406030204" pitchFamily="18" charset="0"/>
                                        <a:cs typeface="Quire Sans" panose="020B0502040400020003" pitchFamily="34" charset="0"/>
                                      </a:rPr>
                                      <m:t>Z</m:t>
                                    </m:r>
                                  </m:e>
                                  <m:sub>
                                    <m:r>
                                      <a:rPr lang="vi-VN" sz="1800" i="1" smtClean="0">
                                        <a:latin typeface="Cambria Math" panose="02040503050406030204" pitchFamily="18" charset="0"/>
                                        <a:cs typeface="Quire Sans" panose="020B0502040400020003" pitchFamily="34" charset="0"/>
                                      </a:rPr>
                                      <m:t>22</m:t>
                                    </m:r>
                                  </m:sub>
                                </m:sSub>
                              </m:oMath>
                            </m:oMathPara>
                          </a14:m>
                          <a:endParaRPr lang="en-US" i="0">
                            <a:latin typeface="Quire Sans" panose="020B0502040400020003" pitchFamily="34" charset="0"/>
                            <a:cs typeface="Quire Sans" panose="020B0502040400020003" pitchFamily="34" charset="0"/>
                          </a:endParaRPr>
                        </a:p>
                      </a:txBody>
                      <a:tcPr/>
                    </a:tc>
                    <a:extLst>
                      <a:ext uri="{0D108BD9-81ED-4DB2-BD59-A6C34878D82A}">
                        <a16:rowId xmlns:a16="http://schemas.microsoft.com/office/drawing/2014/main" val="1351888977"/>
                      </a:ext>
                    </a:extLst>
                  </a:tr>
                </a:tbl>
              </a:graphicData>
            </a:graphic>
          </p:graphicFrame>
        </mc:Choice>
        <mc:Fallback xmlns="">
          <p:graphicFrame>
            <p:nvGraphicFramePr>
              <p:cNvPr id="3" name="Table 2">
                <a:extLst>
                  <a:ext uri="{FF2B5EF4-FFF2-40B4-BE49-F238E27FC236}">
                    <a16:creationId xmlns:a16="http://schemas.microsoft.com/office/drawing/2014/main" id="{35AA4F69-AF38-5A84-97B9-939C5CB846C3}"/>
                  </a:ext>
                </a:extLst>
              </p:cNvPr>
              <p:cNvGraphicFramePr>
                <a:graphicFrameLocks noGrp="1"/>
              </p:cNvGraphicFramePr>
              <p:nvPr/>
            </p:nvGraphicFramePr>
            <p:xfrm>
              <a:off x="2582357" y="1968442"/>
              <a:ext cx="862306" cy="751602"/>
            </p:xfrm>
            <a:graphic>
              <a:graphicData uri="http://schemas.openxmlformats.org/drawingml/2006/table">
                <a:tbl>
                  <a:tblPr firstRow="1" bandRow="1">
                    <a:tableStyleId>{5940675A-B579-460E-94D1-54222C63F5DA}</a:tableStyleId>
                  </a:tblPr>
                  <a:tblGrid>
                    <a:gridCol w="431153">
                      <a:extLst>
                        <a:ext uri="{9D8B030D-6E8A-4147-A177-3AD203B41FA5}">
                          <a16:colId xmlns:a16="http://schemas.microsoft.com/office/drawing/2014/main" val="3069543759"/>
                        </a:ext>
                      </a:extLst>
                    </a:gridCol>
                    <a:gridCol w="431153">
                      <a:extLst>
                        <a:ext uri="{9D8B030D-6E8A-4147-A177-3AD203B41FA5}">
                          <a16:colId xmlns:a16="http://schemas.microsoft.com/office/drawing/2014/main" val="1881669833"/>
                        </a:ext>
                      </a:extLst>
                    </a:gridCol>
                  </a:tblGrid>
                  <a:tr h="375801">
                    <a:tc>
                      <a:txBody>
                        <a:bodyPr/>
                        <a:lstStyle/>
                        <a:p>
                          <a:endParaRPr lang="en-US"/>
                        </a:p>
                      </a:txBody>
                      <a:tcPr>
                        <a:blipFill>
                          <a:blip r:embed="rId3"/>
                          <a:stretch>
                            <a:fillRect l="-1389" t="-1587" r="-101389" b="-101587"/>
                          </a:stretch>
                        </a:blipFill>
                      </a:tcPr>
                    </a:tc>
                    <a:tc>
                      <a:txBody>
                        <a:bodyPr/>
                        <a:lstStyle/>
                        <a:p>
                          <a:endParaRPr lang="en-US"/>
                        </a:p>
                      </a:txBody>
                      <a:tcPr>
                        <a:blipFill>
                          <a:blip r:embed="rId3"/>
                          <a:stretch>
                            <a:fillRect l="-102817" t="-1587" r="-2817" b="-101587"/>
                          </a:stretch>
                        </a:blipFill>
                      </a:tcPr>
                    </a:tc>
                    <a:extLst>
                      <a:ext uri="{0D108BD9-81ED-4DB2-BD59-A6C34878D82A}">
                        <a16:rowId xmlns:a16="http://schemas.microsoft.com/office/drawing/2014/main" val="276067572"/>
                      </a:ext>
                    </a:extLst>
                  </a:tr>
                  <a:tr h="375801">
                    <a:tc>
                      <a:txBody>
                        <a:bodyPr/>
                        <a:lstStyle/>
                        <a:p>
                          <a:endParaRPr lang="en-US"/>
                        </a:p>
                      </a:txBody>
                      <a:tcPr>
                        <a:blipFill>
                          <a:blip r:embed="rId3"/>
                          <a:stretch>
                            <a:fillRect l="-1389" t="-103226" r="-101389" b="-3226"/>
                          </a:stretch>
                        </a:blipFill>
                      </a:tcPr>
                    </a:tc>
                    <a:tc>
                      <a:txBody>
                        <a:bodyPr/>
                        <a:lstStyle/>
                        <a:p>
                          <a:endParaRPr lang="en-US"/>
                        </a:p>
                      </a:txBody>
                      <a:tcPr>
                        <a:blipFill>
                          <a:blip r:embed="rId3"/>
                          <a:stretch>
                            <a:fillRect l="-102817" t="-103226" r="-2817" b="-3226"/>
                          </a:stretch>
                        </a:blipFill>
                      </a:tcPr>
                    </a:tc>
                    <a:extLst>
                      <a:ext uri="{0D108BD9-81ED-4DB2-BD59-A6C34878D82A}">
                        <a16:rowId xmlns:a16="http://schemas.microsoft.com/office/drawing/2014/main" val="1351888977"/>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4D5D2F-7D38-3BEE-5C88-9E5A576C0ED0}"/>
                  </a:ext>
                </a:extLst>
              </p:cNvPr>
              <p:cNvSpPr txBox="1"/>
              <p:nvPr/>
            </p:nvSpPr>
            <p:spPr>
              <a:xfrm>
                <a:off x="931393" y="4609561"/>
                <a:ext cx="1561952"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𝐿</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X</m:t>
                            </m:r>
                          </m:sub>
                        </m:sSub>
                      </m:den>
                    </m:f>
                    <m:r>
                      <a:rPr lang="vi-VN" sz="2000" i="1"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𝐿</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Z</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X</m:t>
                            </m:r>
                          </m:sub>
                        </m:sSub>
                      </m:den>
                    </m:f>
                    <m:r>
                      <a:rPr lang="vi-VN" sz="2000" b="0" i="1" dirty="0" smtClean="0">
                        <a:latin typeface="Cambria Math" panose="02040503050406030204" pitchFamily="18" charset="0"/>
                        <a:ea typeface="Cambria Math" panose="02040503050406030204" pitchFamily="18" charset="0"/>
                      </a:rPr>
                      <m:t>= </m:t>
                    </m:r>
                  </m:oMath>
                </a14:m>
                <a:r>
                  <a:rPr lang="vi-VN" sz="2000">
                    <a:latin typeface="Cambria Math" panose="02040503050406030204" pitchFamily="18" charset="0"/>
                    <a:ea typeface="Cambria Math" panose="02040503050406030204" pitchFamily="18" charset="0"/>
                    <a:cs typeface="Quire Sans" panose="020B0502040400020003" pitchFamily="34" charset="0"/>
                  </a:rPr>
                  <a:t> </a:t>
                </a:r>
                <a:endParaRPr lang="en-US" sz="2000">
                  <a:latin typeface="Cambria Math" panose="02040503050406030204" pitchFamily="18" charset="0"/>
                  <a:ea typeface="Cambria Math" panose="02040503050406030204" pitchFamily="18" charset="0"/>
                  <a:cs typeface="Quire Sans" panose="020B0502040400020003" pitchFamily="34" charset="0"/>
                </a:endParaRPr>
              </a:p>
            </p:txBody>
          </p:sp>
        </mc:Choice>
        <mc:Fallback xmlns="">
          <p:sp>
            <p:nvSpPr>
              <p:cNvPr id="8" name="TextBox 7">
                <a:extLst>
                  <a:ext uri="{FF2B5EF4-FFF2-40B4-BE49-F238E27FC236}">
                    <a16:creationId xmlns:a16="http://schemas.microsoft.com/office/drawing/2014/main" id="{CE4D5D2F-7D38-3BEE-5C88-9E5A576C0ED0}"/>
                  </a:ext>
                </a:extLst>
              </p:cNvPr>
              <p:cNvSpPr txBox="1">
                <a:spLocks noRot="1" noChangeAspect="1" noMove="1" noResize="1" noEditPoints="1" noAdjustHandles="1" noChangeArrowheads="1" noChangeShapeType="1" noTextEdit="1"/>
              </p:cNvSpPr>
              <p:nvPr/>
            </p:nvSpPr>
            <p:spPr>
              <a:xfrm>
                <a:off x="931393" y="4609561"/>
                <a:ext cx="1561952" cy="581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C4803844-8FD4-DD36-44D6-9B8B6E834799}"/>
                  </a:ext>
                </a:extLst>
              </p:cNvPr>
              <p:cNvGraphicFramePr>
                <a:graphicFrameLocks noGrp="1"/>
              </p:cNvGraphicFramePr>
              <p:nvPr/>
            </p:nvGraphicFramePr>
            <p:xfrm>
              <a:off x="2582357" y="3886492"/>
              <a:ext cx="8127999" cy="2027577"/>
            </p:xfrm>
            <a:graphic>
              <a:graphicData uri="http://schemas.openxmlformats.org/drawingml/2006/table">
                <a:tbl>
                  <a:tblPr firstRow="1" bandRow="1">
                    <a:tableStyleId>{5940675A-B579-460E-94D1-54222C63F5DA}</a:tableStyleId>
                  </a:tblPr>
                  <a:tblGrid>
                    <a:gridCol w="2225368">
                      <a:extLst>
                        <a:ext uri="{9D8B030D-6E8A-4147-A177-3AD203B41FA5}">
                          <a16:colId xmlns:a16="http://schemas.microsoft.com/office/drawing/2014/main" val="1820910837"/>
                        </a:ext>
                      </a:extLst>
                    </a:gridCol>
                    <a:gridCol w="3637935">
                      <a:extLst>
                        <a:ext uri="{9D8B030D-6E8A-4147-A177-3AD203B41FA5}">
                          <a16:colId xmlns:a16="http://schemas.microsoft.com/office/drawing/2014/main" val="179257602"/>
                        </a:ext>
                      </a:extLst>
                    </a:gridCol>
                    <a:gridCol w="2264696">
                      <a:extLst>
                        <a:ext uri="{9D8B030D-6E8A-4147-A177-3AD203B41FA5}">
                          <a16:colId xmlns:a16="http://schemas.microsoft.com/office/drawing/2014/main" val="2817779195"/>
                        </a:ext>
                      </a:extLst>
                    </a:gridCol>
                  </a:tblGrid>
                  <a:tr h="675859">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11</m:t>
                                        </m:r>
                                      </m:sub>
                                    </m:sSub>
                                  </m:den>
                                </m:f>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r>
                                  <a:rPr lang="vi-VN" b="0" i="1" smtClean="0">
                                    <a:latin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11</m:t>
                                        </m:r>
                                      </m:sub>
                                    </m:sSub>
                                  </m:den>
                                </m:f>
                                <m:r>
                                  <a:rPr lang="vi-VN" b="0"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12</m:t>
                                        </m:r>
                                      </m:sub>
                                    </m:sSub>
                                  </m:den>
                                </m:f>
                                <m:r>
                                  <a:rPr lang="vi-VN" b="0" i="1" dirty="0" smtClean="0">
                                    <a:latin typeface="Cambria Math" panose="02040503050406030204" pitchFamily="18" charset="0"/>
                                    <a:ea typeface="Cambria Math" panose="02040503050406030204" pitchFamily="18" charset="0"/>
                                  </a:rPr>
                                  <m:t>)</m:t>
                                </m:r>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12</m:t>
                                        </m:r>
                                      </m:sub>
                                    </m:sSub>
                                  </m:den>
                                </m:f>
                              </m:oMath>
                            </m:oMathPara>
                          </a14:m>
                          <a:endParaRPr lang="en-US"/>
                        </a:p>
                      </a:txBody>
                      <a:tcPr/>
                    </a:tc>
                    <a:extLst>
                      <a:ext uri="{0D108BD9-81ED-4DB2-BD59-A6C34878D82A}">
                        <a16:rowId xmlns:a16="http://schemas.microsoft.com/office/drawing/2014/main" val="2868241914"/>
                      </a:ext>
                    </a:extLst>
                  </a:tr>
                  <a:tr h="675859">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r>
                                  <a:rPr lang="vi-VN" b="0" i="1" smtClean="0">
                                    <a:latin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11</m:t>
                                        </m:r>
                                      </m:sub>
                                    </m:sSub>
                                  </m:den>
                                </m:f>
                                <m:r>
                                  <a:rPr lang="vi-VN" b="0"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21</m:t>
                                        </m:r>
                                      </m:sub>
                                    </m:sSub>
                                  </m:den>
                                </m:f>
                                <m:r>
                                  <a:rPr lang="vi-VN" b="0" i="1" dirty="0" smtClean="0">
                                    <a:latin typeface="Cambria Math" panose="02040503050406030204" pitchFamily="18" charset="0"/>
                                    <a:ea typeface="Cambria Math" panose="02040503050406030204" pitchFamily="18" charset="0"/>
                                  </a:rPr>
                                  <m:t>)</m:t>
                                </m:r>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r>
                                  <a:rPr lang="vi-VN" b="0" i="1" smtClean="0">
                                    <a:latin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11</m:t>
                                        </m:r>
                                      </m:sub>
                                    </m:sSub>
                                  </m:den>
                                </m:f>
                                <m:r>
                                  <a:rPr lang="vi-VN" b="0"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12</m:t>
                                        </m:r>
                                      </m:sub>
                                    </m:sSub>
                                  </m:den>
                                </m:f>
                                <m:r>
                                  <a:rPr lang="vi-VN" b="0"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21</m:t>
                                        </m:r>
                                      </m:sub>
                                    </m:sSub>
                                  </m:den>
                                </m:f>
                                <m:r>
                                  <a:rPr lang="vi-VN" b="0"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22</m:t>
                                        </m:r>
                                      </m:sub>
                                    </m:sSub>
                                  </m:den>
                                </m:f>
                                <m:r>
                                  <a:rPr lang="vi-VN" b="0" i="1" dirty="0" smtClean="0">
                                    <a:latin typeface="Cambria Math" panose="02040503050406030204" pitchFamily="18" charset="0"/>
                                    <a:ea typeface="Cambria Math" panose="02040503050406030204" pitchFamily="18" charset="0"/>
                                  </a:rPr>
                                  <m:t>)</m:t>
                                </m:r>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r>
                                  <a:rPr lang="vi-VN" b="0" i="1" smtClean="0">
                                    <a:latin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12</m:t>
                                        </m:r>
                                      </m:sub>
                                    </m:sSub>
                                  </m:den>
                                </m:f>
                                <m:r>
                                  <a:rPr lang="vi-VN" b="0"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22</m:t>
                                        </m:r>
                                      </m:sub>
                                    </m:sSub>
                                  </m:den>
                                </m:f>
                                <m:r>
                                  <a:rPr lang="vi-VN" b="0" i="1" dirty="0" smtClean="0">
                                    <a:latin typeface="Cambria Math" panose="02040503050406030204" pitchFamily="18" charset="0"/>
                                    <a:ea typeface="Cambria Math" panose="02040503050406030204" pitchFamily="18" charset="0"/>
                                  </a:rPr>
                                  <m:t>)</m:t>
                                </m:r>
                              </m:oMath>
                            </m:oMathPara>
                          </a14:m>
                          <a:endParaRPr lang="en-US"/>
                        </a:p>
                      </a:txBody>
                      <a:tcPr/>
                    </a:tc>
                    <a:extLst>
                      <a:ext uri="{0D108BD9-81ED-4DB2-BD59-A6C34878D82A}">
                        <a16:rowId xmlns:a16="http://schemas.microsoft.com/office/drawing/2014/main" val="779829233"/>
                      </a:ext>
                    </a:extLst>
                  </a:tr>
                  <a:tr h="675859">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21</m:t>
                                        </m:r>
                                      </m:sub>
                                    </m:sSub>
                                  </m:den>
                                </m:f>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r>
                                  <a:rPr lang="vi-VN" b="0" i="1" smtClean="0">
                                    <a:latin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21</m:t>
                                        </m:r>
                                      </m:sub>
                                    </m:sSub>
                                  </m:den>
                                </m:f>
                                <m:r>
                                  <a:rPr lang="vi-VN" b="0" i="1" dirty="0" smtClean="0">
                                    <a:latin typeface="Cambria Math" panose="02040503050406030204" pitchFamily="18" charset="0"/>
                                    <a:ea typeface="Cambria Math" panose="02040503050406030204" pitchFamily="18" charset="0"/>
                                  </a:rPr>
                                  <m:t>+</m:t>
                                </m:r>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22</m:t>
                                        </m:r>
                                      </m:sub>
                                    </m:sSub>
                                  </m:den>
                                </m:f>
                                <m:r>
                                  <a:rPr lang="vi-VN" b="0" i="1" dirty="0" smtClean="0">
                                    <a:latin typeface="Cambria Math" panose="02040503050406030204" pitchFamily="18" charset="0"/>
                                    <a:ea typeface="Cambria Math" panose="02040503050406030204" pitchFamily="18" charset="0"/>
                                  </a:rPr>
                                  <m:t>)</m:t>
                                </m:r>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f>
                                  <m:fPr>
                                    <m:ctrlPr>
                                      <a:rPr lang="en-US" sz="1800" b="0" i="1" smtClean="0">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f>
                                  <m:fPr>
                                    <m:ctrlPr>
                                      <a:rPr lang="en-US" i="1" dirty="0" smtClean="0">
                                        <a:solidFill>
                                          <a:srgbClr val="836967"/>
                                        </a:solidFill>
                                        <a:latin typeface="Cambria Math" panose="02040503050406030204" pitchFamily="18" charset="0"/>
                                        <a:ea typeface="Cambria Math" panose="02040503050406030204" pitchFamily="18" charset="0"/>
                                      </a:rPr>
                                    </m:ctrlPr>
                                  </m:fPr>
                                  <m:num>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𝐿</m:t>
                                    </m:r>
                                  </m:num>
                                  <m:den>
                                    <m:sSub>
                                      <m:sSubPr>
                                        <m:ctrlPr>
                                          <a:rPr lang="en-US" i="1" dirty="0">
                                            <a:solidFill>
                                              <a:srgbClr val="836967"/>
                                            </a:solidFill>
                                            <a:latin typeface="Cambria Math" panose="02040503050406030204" pitchFamily="18" charset="0"/>
                                            <a:ea typeface="Cambria Math" panose="02040503050406030204" pitchFamily="18" charset="0"/>
                                          </a:rPr>
                                        </m:ctrlPr>
                                      </m:sSubPr>
                                      <m:e>
                                        <m:r>
                                          <a:rPr lang="en-US" i="0"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e>
                                      <m:sub>
                                        <m:r>
                                          <a:rPr lang="vi-VN" i="1" dirty="0">
                                            <a:latin typeface="Cambria Math" panose="02040503050406030204" pitchFamily="18" charset="0"/>
                                            <a:ea typeface="Cambria Math" panose="02040503050406030204" pitchFamily="18" charset="0"/>
                                          </a:rPr>
                                          <m:t>22</m:t>
                                        </m:r>
                                      </m:sub>
                                    </m:sSub>
                                  </m:den>
                                </m:f>
                              </m:oMath>
                            </m:oMathPara>
                          </a14:m>
                          <a:endParaRPr lang="en-US"/>
                        </a:p>
                      </a:txBody>
                      <a:tcPr/>
                    </a:tc>
                    <a:extLst>
                      <a:ext uri="{0D108BD9-81ED-4DB2-BD59-A6C34878D82A}">
                        <a16:rowId xmlns:a16="http://schemas.microsoft.com/office/drawing/2014/main" val="1111914032"/>
                      </a:ext>
                    </a:extLst>
                  </a:tr>
                </a:tbl>
              </a:graphicData>
            </a:graphic>
          </p:graphicFrame>
        </mc:Choice>
        <mc:Fallback xmlns="">
          <p:graphicFrame>
            <p:nvGraphicFramePr>
              <p:cNvPr id="9" name="Table 8">
                <a:extLst>
                  <a:ext uri="{FF2B5EF4-FFF2-40B4-BE49-F238E27FC236}">
                    <a16:creationId xmlns:a16="http://schemas.microsoft.com/office/drawing/2014/main" id="{C4803844-8FD4-DD36-44D6-9B8B6E834799}"/>
                  </a:ext>
                </a:extLst>
              </p:cNvPr>
              <p:cNvGraphicFramePr>
                <a:graphicFrameLocks noGrp="1"/>
              </p:cNvGraphicFramePr>
              <p:nvPr/>
            </p:nvGraphicFramePr>
            <p:xfrm>
              <a:off x="2582357" y="3886492"/>
              <a:ext cx="8127999" cy="2027577"/>
            </p:xfrm>
            <a:graphic>
              <a:graphicData uri="http://schemas.openxmlformats.org/drawingml/2006/table">
                <a:tbl>
                  <a:tblPr firstRow="1" bandRow="1">
                    <a:tableStyleId>{5940675A-B579-460E-94D1-54222C63F5DA}</a:tableStyleId>
                  </a:tblPr>
                  <a:tblGrid>
                    <a:gridCol w="2225368">
                      <a:extLst>
                        <a:ext uri="{9D8B030D-6E8A-4147-A177-3AD203B41FA5}">
                          <a16:colId xmlns:a16="http://schemas.microsoft.com/office/drawing/2014/main" val="1820910837"/>
                        </a:ext>
                      </a:extLst>
                    </a:gridCol>
                    <a:gridCol w="3637935">
                      <a:extLst>
                        <a:ext uri="{9D8B030D-6E8A-4147-A177-3AD203B41FA5}">
                          <a16:colId xmlns:a16="http://schemas.microsoft.com/office/drawing/2014/main" val="179257602"/>
                        </a:ext>
                      </a:extLst>
                    </a:gridCol>
                    <a:gridCol w="2264696">
                      <a:extLst>
                        <a:ext uri="{9D8B030D-6E8A-4147-A177-3AD203B41FA5}">
                          <a16:colId xmlns:a16="http://schemas.microsoft.com/office/drawing/2014/main" val="2817779195"/>
                        </a:ext>
                      </a:extLst>
                    </a:gridCol>
                  </a:tblGrid>
                  <a:tr h="675859">
                    <a:tc>
                      <a:txBody>
                        <a:bodyPr/>
                        <a:lstStyle/>
                        <a:p>
                          <a:endParaRPr lang="en-US"/>
                        </a:p>
                      </a:txBody>
                      <a:tcPr>
                        <a:blipFill>
                          <a:blip r:embed="rId5"/>
                          <a:stretch>
                            <a:fillRect l="-274" t="-901" r="-266301" b="-202703"/>
                          </a:stretch>
                        </a:blipFill>
                      </a:tcPr>
                    </a:tc>
                    <a:tc>
                      <a:txBody>
                        <a:bodyPr/>
                        <a:lstStyle/>
                        <a:p>
                          <a:endParaRPr lang="en-US"/>
                        </a:p>
                      </a:txBody>
                      <a:tcPr>
                        <a:blipFill>
                          <a:blip r:embed="rId5"/>
                          <a:stretch>
                            <a:fillRect l="-61307" t="-901" r="-62814" b="-202703"/>
                          </a:stretch>
                        </a:blipFill>
                      </a:tcPr>
                    </a:tc>
                    <a:tc>
                      <a:txBody>
                        <a:bodyPr/>
                        <a:lstStyle/>
                        <a:p>
                          <a:endParaRPr lang="en-US"/>
                        </a:p>
                      </a:txBody>
                      <a:tcPr>
                        <a:blipFill>
                          <a:blip r:embed="rId5"/>
                          <a:stretch>
                            <a:fillRect l="-258871" t="-901" r="-806" b="-202703"/>
                          </a:stretch>
                        </a:blipFill>
                      </a:tcPr>
                    </a:tc>
                    <a:extLst>
                      <a:ext uri="{0D108BD9-81ED-4DB2-BD59-A6C34878D82A}">
                        <a16:rowId xmlns:a16="http://schemas.microsoft.com/office/drawing/2014/main" val="2868241914"/>
                      </a:ext>
                    </a:extLst>
                  </a:tr>
                  <a:tr h="675859">
                    <a:tc>
                      <a:txBody>
                        <a:bodyPr/>
                        <a:lstStyle/>
                        <a:p>
                          <a:endParaRPr lang="en-US"/>
                        </a:p>
                      </a:txBody>
                      <a:tcPr>
                        <a:blipFill>
                          <a:blip r:embed="rId5"/>
                          <a:stretch>
                            <a:fillRect l="-274" t="-100000" r="-266301" b="-100893"/>
                          </a:stretch>
                        </a:blipFill>
                      </a:tcPr>
                    </a:tc>
                    <a:tc>
                      <a:txBody>
                        <a:bodyPr/>
                        <a:lstStyle/>
                        <a:p>
                          <a:endParaRPr lang="en-US"/>
                        </a:p>
                      </a:txBody>
                      <a:tcPr>
                        <a:blipFill>
                          <a:blip r:embed="rId5"/>
                          <a:stretch>
                            <a:fillRect l="-61307" t="-100000" r="-62814" b="-100893"/>
                          </a:stretch>
                        </a:blipFill>
                      </a:tcPr>
                    </a:tc>
                    <a:tc>
                      <a:txBody>
                        <a:bodyPr/>
                        <a:lstStyle/>
                        <a:p>
                          <a:endParaRPr lang="en-US"/>
                        </a:p>
                      </a:txBody>
                      <a:tcPr>
                        <a:blipFill>
                          <a:blip r:embed="rId5"/>
                          <a:stretch>
                            <a:fillRect l="-258871" t="-100000" r="-806" b="-100893"/>
                          </a:stretch>
                        </a:blipFill>
                      </a:tcPr>
                    </a:tc>
                    <a:extLst>
                      <a:ext uri="{0D108BD9-81ED-4DB2-BD59-A6C34878D82A}">
                        <a16:rowId xmlns:a16="http://schemas.microsoft.com/office/drawing/2014/main" val="779829233"/>
                      </a:ext>
                    </a:extLst>
                  </a:tr>
                  <a:tr h="675859">
                    <a:tc>
                      <a:txBody>
                        <a:bodyPr/>
                        <a:lstStyle/>
                        <a:p>
                          <a:endParaRPr lang="en-US"/>
                        </a:p>
                      </a:txBody>
                      <a:tcPr>
                        <a:blipFill>
                          <a:blip r:embed="rId5"/>
                          <a:stretch>
                            <a:fillRect l="-274" t="-201802" r="-266301" b="-1802"/>
                          </a:stretch>
                        </a:blipFill>
                      </a:tcPr>
                    </a:tc>
                    <a:tc>
                      <a:txBody>
                        <a:bodyPr/>
                        <a:lstStyle/>
                        <a:p>
                          <a:endParaRPr lang="en-US"/>
                        </a:p>
                      </a:txBody>
                      <a:tcPr>
                        <a:blipFill>
                          <a:blip r:embed="rId5"/>
                          <a:stretch>
                            <a:fillRect l="-61307" t="-201802" r="-62814" b="-1802"/>
                          </a:stretch>
                        </a:blipFill>
                      </a:tcPr>
                    </a:tc>
                    <a:tc>
                      <a:txBody>
                        <a:bodyPr/>
                        <a:lstStyle/>
                        <a:p>
                          <a:endParaRPr lang="en-US"/>
                        </a:p>
                      </a:txBody>
                      <a:tcPr>
                        <a:blipFill>
                          <a:blip r:embed="rId5"/>
                          <a:stretch>
                            <a:fillRect l="-258871" t="-201802" r="-806" b="-1802"/>
                          </a:stretch>
                        </a:blipFill>
                      </a:tcPr>
                    </a:tc>
                    <a:extLst>
                      <a:ext uri="{0D108BD9-81ED-4DB2-BD59-A6C34878D82A}">
                        <a16:rowId xmlns:a16="http://schemas.microsoft.com/office/drawing/2014/main" val="1111914032"/>
                      </a:ext>
                    </a:extLst>
                  </a:tr>
                </a:tbl>
              </a:graphicData>
            </a:graphic>
          </p:graphicFrame>
        </mc:Fallback>
      </mc:AlternateContent>
      <p:sp>
        <p:nvSpPr>
          <p:cNvPr id="10" name="TextBox 9">
            <a:extLst>
              <a:ext uri="{FF2B5EF4-FFF2-40B4-BE49-F238E27FC236}">
                <a16:creationId xmlns:a16="http://schemas.microsoft.com/office/drawing/2014/main" id="{2645DEB8-BF1F-B0C3-2BDB-1E74D55831E5}"/>
              </a:ext>
            </a:extLst>
          </p:cNvPr>
          <p:cNvSpPr txBox="1"/>
          <p:nvPr/>
        </p:nvSpPr>
        <p:spPr>
          <a:xfrm>
            <a:off x="590548" y="482084"/>
            <a:ext cx="5800419" cy="584775"/>
          </a:xfrm>
          <a:prstGeom prst="rect">
            <a:avLst/>
          </a:prstGeom>
          <a:noFill/>
        </p:spPr>
        <p:txBody>
          <a:bodyPr wrap="square">
            <a:spAutoFit/>
          </a:bodyPr>
          <a:lstStyle/>
          <a:p>
            <a:r>
              <a:rPr lang="vi-VN" sz="3200">
                <a:latin typeface="Oswald Medium" panose="00000600000000000000" pitchFamily="2" charset="0"/>
              </a:rPr>
              <a:t>Backward in Average Pooling Layer </a:t>
            </a:r>
            <a:endParaRPr lang="en-US" sz="3200">
              <a:latin typeface="Oswald Medium" panose="00000600000000000000" pitchFamily="2"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E98F03-D16E-D405-ACC8-28730B56AD75}"/>
                  </a:ext>
                </a:extLst>
              </p:cNvPr>
              <p:cNvSpPr txBox="1"/>
              <p:nvPr/>
            </p:nvSpPr>
            <p:spPr>
              <a:xfrm>
                <a:off x="3797559" y="1601805"/>
                <a:ext cx="8394441" cy="14196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vi-VN" i="1" smtClean="0">
                              <a:latin typeface="Cambria Math" panose="02040503050406030204" pitchFamily="18" charset="0"/>
                            </a:rPr>
                          </m:ctrlPr>
                        </m:fPr>
                        <m:num>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𝐿</m:t>
                          </m:r>
                        </m:num>
                        <m:den>
                          <m:sSub>
                            <m:sSubPr>
                              <m:ctrlPr>
                                <a:rPr lang="vi-VN" i="1" smtClean="0">
                                  <a:latin typeface="Cambria Math" panose="02040503050406030204" pitchFamily="18" charset="0"/>
                                  <a:ea typeface="Cambria Math" panose="02040503050406030204" pitchFamily="18" charset="0"/>
                                </a:rPr>
                              </m:ctrlPr>
                            </m:sSubPr>
                            <m:e>
                              <m:r>
                                <a:rPr lang="vi-VN" i="1" smtClean="0">
                                  <a:latin typeface="Cambria Math" panose="02040503050406030204" pitchFamily="18" charset="0"/>
                                  <a:ea typeface="Cambria Math" panose="02040503050406030204" pitchFamily="18" charset="0"/>
                                </a:rPr>
                                <m:t>𝜕</m:t>
                              </m:r>
                              <m:r>
                                <a:rPr lang="vi-VN" b="0" i="1" smtClean="0">
                                  <a:latin typeface="Cambria Math" panose="02040503050406030204" pitchFamily="18" charset="0"/>
                                  <a:ea typeface="Cambria Math" panose="02040503050406030204" pitchFamily="18" charset="0"/>
                                </a:rPr>
                                <m:t>𝑋</m:t>
                              </m:r>
                            </m:e>
                            <m:sub>
                              <m:r>
                                <a:rPr lang="vi-VN" i="1">
                                  <a:latin typeface="Cambria Math" panose="02040503050406030204" pitchFamily="18" charset="0"/>
                                  <a:ea typeface="Cambria Math" panose="02040503050406030204" pitchFamily="18" charset="0"/>
                                </a:rPr>
                                <m:t>𝑖𝑗</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𝑚𝑛</m:t>
                              </m:r>
                            </m:sub>
                          </m:sSub>
                        </m:den>
                      </m:f>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rPr>
                                        <m:t>𝑚𝑛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i="1">
                                          <a:latin typeface="Cambria Math" panose="02040503050406030204" pitchFamily="18" charset="0"/>
                                        </a:rPr>
                                        <m:t>𝑖𝑗</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𝜌</m:t>
                                      </m:r>
                                    </m:e>
                                    <m:sup>
                                      <m:r>
                                        <a:rPr lang="en-US" b="0" i="1" smtClean="0">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rPr>
                                <m:t>, </m:t>
                              </m:r>
                              <m:r>
                                <a:rPr lang="en-US" b="0" i="1" smtClean="0">
                                  <a:latin typeface="Cambria Math" panose="02040503050406030204" pitchFamily="18" charset="0"/>
                                </a:rPr>
                                <m:t>𝐼𝑓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𝑘</m:t>
                                      </m:r>
                                    </m:num>
                                    <m:den>
                                      <m:r>
                                        <a:rPr lang="en-US" b="0" i="1" smtClean="0">
                                          <a:latin typeface="Cambria Math" panose="02040503050406030204" pitchFamily="18" charset="0"/>
                                        </a:rPr>
                                        <m:t>𝑠</m:t>
                                      </m:r>
                                    </m:den>
                                  </m:f>
                                </m:e>
                              </m:d>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−1</m:t>
                                      </m:r>
                                    </m:num>
                                    <m:den>
                                      <m:r>
                                        <a:rPr lang="en-US" b="0" i="1" smtClean="0">
                                          <a:latin typeface="Cambria Math" panose="02040503050406030204" pitchFamily="18" charset="0"/>
                                        </a:rPr>
                                        <m:t>𝑠</m:t>
                                      </m:r>
                                    </m:den>
                                  </m:f>
                                </m:e>
                              </m:d>
                              <m:r>
                                <a:rPr lang="en-US" b="0" i="1" smtClean="0">
                                  <a:latin typeface="Cambria Math" panose="02040503050406030204" pitchFamily="18" charset="0"/>
                                </a:rPr>
                                <m:t> +1, </m:t>
                              </m:r>
                              <m:r>
                                <a:rPr lang="en-US" b="0" i="1" smtClean="0">
                                  <a:latin typeface="Cambria Math" panose="02040503050406030204" pitchFamily="18" charset="0"/>
                                </a:rPr>
                                <m:t>𝑠𝑖𝑚𝑖𝑙𝑎𝑟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𝑖𝑛𝑑𝑒𝑥</m:t>
                              </m:r>
                              <m:r>
                                <a:rPr lang="en-US" b="0" i="1" smtClean="0">
                                  <a:latin typeface="Cambria Math" panose="02040503050406030204" pitchFamily="18" charset="0"/>
                                </a:rPr>
                                <m:t> </m:t>
                              </m:r>
                              <m:r>
                                <a:rPr lang="en-US" b="0" i="1" smtClean="0">
                                  <a:latin typeface="Cambria Math" panose="02040503050406030204" pitchFamily="18" charset="0"/>
                                </a:rPr>
                                <m:t>𝑗</m:t>
                              </m:r>
                            </m:e>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e>
                                    <m:sub>
                                      <m:r>
                                        <a:rPr lang="en-US" b="0" i="1" smtClean="0">
                                          <a:latin typeface="Cambria Math" panose="02040503050406030204" pitchFamily="18" charset="0"/>
                                        </a:rPr>
                                        <m:t>𝑚𝑛</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sub>
                                      <m:r>
                                        <a:rPr lang="en-US" i="1">
                                          <a:latin typeface="Cambria Math" panose="02040503050406030204" pitchFamily="18" charset="0"/>
                                        </a:rPr>
                                        <m:t>𝑖𝑗</m:t>
                                      </m:r>
                                    </m:sub>
                                  </m:sSub>
                                </m:den>
                              </m:f>
                              <m:r>
                                <a:rPr lang="en-US" i="1">
                                  <a:latin typeface="Cambria Math" panose="02040503050406030204" pitchFamily="18" charset="0"/>
                                </a:rPr>
                                <m:t>=0,  </m:t>
                              </m:r>
                              <m:r>
                                <a:rPr lang="en-US" b="0" i="1" smtClean="0">
                                  <a:latin typeface="Cambria Math" panose="02040503050406030204" pitchFamily="18" charset="0"/>
                                </a:rPr>
                                <m:t>𝑜𝑡h𝑒𝑟𝑤𝑖𝑠𝑒</m:t>
                              </m:r>
                              <m:r>
                                <a:rPr lang="en-US" b="0" i="1" smtClean="0">
                                  <a:latin typeface="Cambria Math" panose="02040503050406030204" pitchFamily="18" charset="0"/>
                                </a:rPr>
                                <m:t>.                                                                                 </m:t>
                              </m:r>
                            </m:e>
                          </m:eqArr>
                        </m:e>
                      </m:d>
                    </m:oMath>
                  </m:oMathPara>
                </a14:m>
                <a:endParaRPr lang="vi-VN" i="1"/>
              </a:p>
            </p:txBody>
          </p:sp>
        </mc:Choice>
        <mc:Fallback xmlns="">
          <p:sp>
            <p:nvSpPr>
              <p:cNvPr id="12" name="TextBox 11">
                <a:extLst>
                  <a:ext uri="{FF2B5EF4-FFF2-40B4-BE49-F238E27FC236}">
                    <a16:creationId xmlns:a16="http://schemas.microsoft.com/office/drawing/2014/main" id="{15E98F03-D16E-D405-ACC8-28730B56AD75}"/>
                  </a:ext>
                </a:extLst>
              </p:cNvPr>
              <p:cNvSpPr txBox="1">
                <a:spLocks noRot="1" noChangeAspect="1" noMove="1" noResize="1" noEditPoints="1" noAdjustHandles="1" noChangeArrowheads="1" noChangeShapeType="1" noTextEdit="1"/>
              </p:cNvSpPr>
              <p:nvPr/>
            </p:nvSpPr>
            <p:spPr>
              <a:xfrm>
                <a:off x="3797559" y="1601805"/>
                <a:ext cx="8394441" cy="1419684"/>
              </a:xfrm>
              <a:prstGeom prst="rect">
                <a:avLst/>
              </a:prstGeom>
              <a:blipFill>
                <a:blip r:embed="rId6"/>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A8C5E4-8E2E-74D3-5368-746CF118163A}"/>
              </a:ext>
            </a:extLst>
          </p:cNvPr>
          <p:cNvSpPr txBox="1"/>
          <p:nvPr/>
        </p:nvSpPr>
        <p:spPr>
          <a:xfrm>
            <a:off x="442452" y="6190882"/>
            <a:ext cx="501446" cy="369332"/>
          </a:xfrm>
          <a:prstGeom prst="rect">
            <a:avLst/>
          </a:prstGeom>
          <a:noFill/>
        </p:spPr>
        <p:txBody>
          <a:bodyPr wrap="square" rtlCol="0">
            <a:spAutoFit/>
          </a:bodyPr>
          <a:lstStyle/>
          <a:p>
            <a:r>
              <a:rPr lang="en-US">
                <a:latin typeface="number"/>
              </a:rPr>
              <a:t>24</a:t>
            </a:r>
          </a:p>
        </p:txBody>
      </p:sp>
    </p:spTree>
    <p:extLst>
      <p:ext uri="{BB962C8B-B14F-4D97-AF65-F5344CB8AC3E}">
        <p14:creationId xmlns:p14="http://schemas.microsoft.com/office/powerpoint/2010/main" val="191432727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839D4-6DD5-D2DD-D46C-8A02D7F904C9}"/>
              </a:ext>
            </a:extLst>
          </p:cNvPr>
          <p:cNvSpPr txBox="1"/>
          <p:nvPr/>
        </p:nvSpPr>
        <p:spPr>
          <a:xfrm>
            <a:off x="590549" y="1381177"/>
            <a:ext cx="8803063" cy="646331"/>
          </a:xfrm>
          <a:prstGeom prst="rect">
            <a:avLst/>
          </a:prstGeom>
          <a:noFill/>
        </p:spPr>
        <p:txBody>
          <a:bodyPr wrap="square">
            <a:spAutoFit/>
          </a:bodyPr>
          <a:lstStyle/>
          <a:p>
            <a:r>
              <a:rPr lang="vi-VN">
                <a:solidFill>
                  <a:srgbClr val="374151"/>
                </a:solidFill>
                <a:latin typeface="Söhne"/>
              </a:rPr>
              <a:t>A</a:t>
            </a:r>
            <a:r>
              <a:rPr lang="en-US" b="0" i="0">
                <a:solidFill>
                  <a:srgbClr val="374151"/>
                </a:solidFill>
                <a:effectLst/>
                <a:latin typeface="Söhne"/>
              </a:rPr>
              <a:t> flatten layer is a type of layer that is often used to transform multidimensional input data into a one-dimensional array. </a:t>
            </a:r>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6F1D72E2-15A3-D6AF-5FBA-FE92F9EEA48D}"/>
                  </a:ext>
                </a:extLst>
              </p:cNvPr>
              <p:cNvGraphicFramePr>
                <a:graphicFrameLocks noGrp="1"/>
              </p:cNvGraphicFramePr>
              <p:nvPr>
                <p:extLst>
                  <p:ext uri="{D42A27DB-BD31-4B8C-83A1-F6EECF244321}">
                    <p14:modId xmlns:p14="http://schemas.microsoft.com/office/powerpoint/2010/main" val="2392103514"/>
                  </p:ext>
                </p:extLst>
              </p:nvPr>
            </p:nvGraphicFramePr>
            <p:xfrm>
              <a:off x="2255062" y="3262263"/>
              <a:ext cx="1544415"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540616658"/>
                        </a:ext>
                      </a:extLst>
                    </a:gridCol>
                    <a:gridCol w="514805">
                      <a:extLst>
                        <a:ext uri="{9D8B030D-6E8A-4147-A177-3AD203B41FA5}">
                          <a16:colId xmlns:a16="http://schemas.microsoft.com/office/drawing/2014/main" val="1703990588"/>
                        </a:ext>
                      </a:extLst>
                    </a:gridCol>
                    <a:gridCol w="514805">
                      <a:extLst>
                        <a:ext uri="{9D8B030D-6E8A-4147-A177-3AD203B41FA5}">
                          <a16:colId xmlns:a16="http://schemas.microsoft.com/office/drawing/2014/main" val="2478328817"/>
                        </a:ext>
                      </a:extLst>
                    </a:gridCol>
                  </a:tblGrid>
                  <a:tr h="451497">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1</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2</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3</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2396025271"/>
                      </a:ext>
                    </a:extLst>
                  </a:tr>
                  <a:tr h="451497">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4</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r>
                                  <a:rPr lang="vi-VN" sz="1800" i="1" smtClean="0">
                                    <a:latin typeface="Cambria Math" panose="02040503050406030204" pitchFamily="18" charset="0"/>
                                    <a:ea typeface="Cambria Math" panose="02040503050406030204" pitchFamily="18" charset="0"/>
                                    <a:cs typeface="Quire Sans" panose="020B0502040400020003" pitchFamily="34" charset="0"/>
                                  </a:rPr>
                                  <m:t>5</m:t>
                                </m:r>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6</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3242272920"/>
                      </a:ext>
                    </a:extLst>
                  </a:tr>
                  <a:tr h="451497">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7</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8</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9</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2789706418"/>
                      </a:ext>
                    </a:extLst>
                  </a:tr>
                </a:tbl>
              </a:graphicData>
            </a:graphic>
          </p:graphicFrame>
        </mc:Choice>
        <mc:Fallback xmlns="">
          <p:graphicFrame>
            <p:nvGraphicFramePr>
              <p:cNvPr id="3" name="Table 2">
                <a:extLst>
                  <a:ext uri="{FF2B5EF4-FFF2-40B4-BE49-F238E27FC236}">
                    <a16:creationId xmlns:a16="http://schemas.microsoft.com/office/drawing/2014/main" id="{6F1D72E2-15A3-D6AF-5FBA-FE92F9EEA48D}"/>
                  </a:ext>
                </a:extLst>
              </p:cNvPr>
              <p:cNvGraphicFramePr>
                <a:graphicFrameLocks noGrp="1"/>
              </p:cNvGraphicFramePr>
              <p:nvPr>
                <p:extLst>
                  <p:ext uri="{D42A27DB-BD31-4B8C-83A1-F6EECF244321}">
                    <p14:modId xmlns:p14="http://schemas.microsoft.com/office/powerpoint/2010/main" val="2392103514"/>
                  </p:ext>
                </p:extLst>
              </p:nvPr>
            </p:nvGraphicFramePr>
            <p:xfrm>
              <a:off x="2255062" y="3262263"/>
              <a:ext cx="1544415"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540616658"/>
                        </a:ext>
                      </a:extLst>
                    </a:gridCol>
                    <a:gridCol w="514805">
                      <a:extLst>
                        <a:ext uri="{9D8B030D-6E8A-4147-A177-3AD203B41FA5}">
                          <a16:colId xmlns:a16="http://schemas.microsoft.com/office/drawing/2014/main" val="1703990588"/>
                        </a:ext>
                      </a:extLst>
                    </a:gridCol>
                    <a:gridCol w="514805">
                      <a:extLst>
                        <a:ext uri="{9D8B030D-6E8A-4147-A177-3AD203B41FA5}">
                          <a16:colId xmlns:a16="http://schemas.microsoft.com/office/drawing/2014/main" val="2478328817"/>
                        </a:ext>
                      </a:extLst>
                    </a:gridCol>
                  </a:tblGrid>
                  <a:tr h="451497">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1</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2</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3</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2396025271"/>
                      </a:ext>
                    </a:extLst>
                  </a:tr>
                  <a:tr h="451497">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4</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endParaRPr lang="en-US"/>
                        </a:p>
                      </a:txBody>
                      <a:tcPr>
                        <a:blipFill>
                          <a:blip r:embed="rId2"/>
                          <a:stretch>
                            <a:fillRect l="-101176" t="-106667" r="-102353" b="-101333"/>
                          </a:stretch>
                        </a:blip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6</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3242272920"/>
                      </a:ext>
                    </a:extLst>
                  </a:tr>
                  <a:tr h="451497">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7</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8</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r>
                            <a:rPr lang="vi-VN" sz="1800" i="0">
                              <a:latin typeface="Cambria Math" panose="02040503050406030204" pitchFamily="18" charset="0"/>
                              <a:ea typeface="Cambria Math" panose="02040503050406030204" pitchFamily="18" charset="0"/>
                              <a:cs typeface="Quire Sans" panose="020B0502040400020003" pitchFamily="34" charset="0"/>
                            </a:rPr>
                            <a:t>9</a:t>
                          </a:r>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2789706418"/>
                      </a:ext>
                    </a:extLst>
                  </a:tr>
                </a:tbl>
              </a:graphicData>
            </a:graphic>
          </p:graphicFrame>
        </mc:Fallback>
      </mc:AlternateContent>
      <p:graphicFrame>
        <p:nvGraphicFramePr>
          <p:cNvPr id="4" name="Table 3">
            <a:extLst>
              <a:ext uri="{FF2B5EF4-FFF2-40B4-BE49-F238E27FC236}">
                <a16:creationId xmlns:a16="http://schemas.microsoft.com/office/drawing/2014/main" id="{26D21AC4-0A99-4B85-B846-5BF6A206F4C4}"/>
              </a:ext>
            </a:extLst>
          </p:cNvPr>
          <p:cNvGraphicFramePr>
            <a:graphicFrameLocks noGrp="1"/>
          </p:cNvGraphicFramePr>
          <p:nvPr/>
        </p:nvGraphicFramePr>
        <p:xfrm>
          <a:off x="6096000" y="2027508"/>
          <a:ext cx="505371" cy="3959280"/>
        </p:xfrm>
        <a:graphic>
          <a:graphicData uri="http://schemas.openxmlformats.org/drawingml/2006/table">
            <a:tbl>
              <a:tblPr firstRow="1" bandRow="1">
                <a:tableStyleId>{5940675A-B579-460E-94D1-54222C63F5DA}</a:tableStyleId>
              </a:tblPr>
              <a:tblGrid>
                <a:gridCol w="505371">
                  <a:extLst>
                    <a:ext uri="{9D8B030D-6E8A-4147-A177-3AD203B41FA5}">
                      <a16:colId xmlns:a16="http://schemas.microsoft.com/office/drawing/2014/main" val="2673413461"/>
                    </a:ext>
                  </a:extLst>
                </a:gridCol>
              </a:tblGrid>
              <a:tr h="439920">
                <a:tc>
                  <a:txBody>
                    <a:bodyPr/>
                    <a:lstStyle/>
                    <a:p>
                      <a:pPr algn="ctr"/>
                      <a:r>
                        <a:rPr lang="vi-VN">
                          <a:latin typeface="Cambria Math" panose="02040503050406030204" pitchFamily="18" charset="0"/>
                          <a:ea typeface="Cambria Math" panose="02040503050406030204" pitchFamily="18" charset="0"/>
                        </a:rPr>
                        <a:t>1</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639430367"/>
                  </a:ext>
                </a:extLst>
              </a:tr>
              <a:tr h="439920">
                <a:tc>
                  <a:txBody>
                    <a:bodyPr/>
                    <a:lstStyle/>
                    <a:p>
                      <a:pPr algn="ctr"/>
                      <a:r>
                        <a:rPr lang="vi-VN">
                          <a:latin typeface="Cambria Math" panose="02040503050406030204" pitchFamily="18" charset="0"/>
                          <a:ea typeface="Cambria Math" panose="02040503050406030204" pitchFamily="18" charset="0"/>
                        </a:rPr>
                        <a:t>2</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16373736"/>
                  </a:ext>
                </a:extLst>
              </a:tr>
              <a:tr h="439920">
                <a:tc>
                  <a:txBody>
                    <a:bodyPr/>
                    <a:lstStyle/>
                    <a:p>
                      <a:pPr algn="ctr"/>
                      <a:r>
                        <a:rPr lang="vi-VN">
                          <a:latin typeface="Cambria Math" panose="02040503050406030204" pitchFamily="18" charset="0"/>
                          <a:ea typeface="Cambria Math" panose="02040503050406030204" pitchFamily="18" charset="0"/>
                        </a:rPr>
                        <a:t>3</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894624638"/>
                  </a:ext>
                </a:extLst>
              </a:tr>
              <a:tr h="439920">
                <a:tc>
                  <a:txBody>
                    <a:bodyPr/>
                    <a:lstStyle/>
                    <a:p>
                      <a:pPr algn="ctr"/>
                      <a:r>
                        <a:rPr lang="vi-VN">
                          <a:latin typeface="Cambria Math" panose="02040503050406030204" pitchFamily="18" charset="0"/>
                          <a:ea typeface="Cambria Math" panose="02040503050406030204" pitchFamily="18" charset="0"/>
                        </a:rPr>
                        <a:t>4</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31267410"/>
                  </a:ext>
                </a:extLst>
              </a:tr>
              <a:tr h="439920">
                <a:tc>
                  <a:txBody>
                    <a:bodyPr/>
                    <a:lstStyle/>
                    <a:p>
                      <a:pPr algn="ctr"/>
                      <a:r>
                        <a:rPr lang="vi-VN">
                          <a:latin typeface="Cambria Math" panose="02040503050406030204" pitchFamily="18" charset="0"/>
                          <a:ea typeface="Cambria Math" panose="02040503050406030204" pitchFamily="18" charset="0"/>
                        </a:rPr>
                        <a:t>5</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976247340"/>
                  </a:ext>
                </a:extLst>
              </a:tr>
              <a:tr h="439920">
                <a:tc>
                  <a:txBody>
                    <a:bodyPr/>
                    <a:lstStyle/>
                    <a:p>
                      <a:pPr algn="ctr"/>
                      <a:r>
                        <a:rPr lang="vi-VN">
                          <a:latin typeface="Cambria Math" panose="02040503050406030204" pitchFamily="18" charset="0"/>
                          <a:ea typeface="Cambria Math" panose="02040503050406030204" pitchFamily="18" charset="0"/>
                        </a:rPr>
                        <a:t>6</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578684120"/>
                  </a:ext>
                </a:extLst>
              </a:tr>
              <a:tr h="439920">
                <a:tc>
                  <a:txBody>
                    <a:bodyPr/>
                    <a:lstStyle/>
                    <a:p>
                      <a:pPr algn="ctr"/>
                      <a:r>
                        <a:rPr lang="vi-VN">
                          <a:latin typeface="Cambria Math" panose="02040503050406030204" pitchFamily="18" charset="0"/>
                          <a:ea typeface="Cambria Math" panose="02040503050406030204" pitchFamily="18" charset="0"/>
                        </a:rPr>
                        <a:t>7</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307004834"/>
                  </a:ext>
                </a:extLst>
              </a:tr>
              <a:tr h="439920">
                <a:tc>
                  <a:txBody>
                    <a:bodyPr/>
                    <a:lstStyle/>
                    <a:p>
                      <a:pPr algn="ctr"/>
                      <a:r>
                        <a:rPr lang="vi-VN">
                          <a:latin typeface="Cambria Math" panose="02040503050406030204" pitchFamily="18" charset="0"/>
                          <a:ea typeface="Cambria Math" panose="02040503050406030204" pitchFamily="18" charset="0"/>
                        </a:rPr>
                        <a:t>8</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31947962"/>
                  </a:ext>
                </a:extLst>
              </a:tr>
              <a:tr h="439920">
                <a:tc>
                  <a:txBody>
                    <a:bodyPr/>
                    <a:lstStyle/>
                    <a:p>
                      <a:pPr algn="ctr"/>
                      <a:r>
                        <a:rPr lang="vi-VN">
                          <a:latin typeface="Cambria Math" panose="02040503050406030204" pitchFamily="18" charset="0"/>
                          <a:ea typeface="Cambria Math" panose="02040503050406030204" pitchFamily="18" charset="0"/>
                        </a:rPr>
                        <a:t>9</a:t>
                      </a:r>
                      <a:endParaRPr lang="en-US">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79028962"/>
                  </a:ext>
                </a:extLst>
              </a:tr>
            </a:tbl>
          </a:graphicData>
        </a:graphic>
      </p:graphicFrame>
      <p:sp>
        <p:nvSpPr>
          <p:cNvPr id="5" name="TextBox 4">
            <a:extLst>
              <a:ext uri="{FF2B5EF4-FFF2-40B4-BE49-F238E27FC236}">
                <a16:creationId xmlns:a16="http://schemas.microsoft.com/office/drawing/2014/main" id="{C393E5DA-6EEC-257A-4332-99E626FE1A3F}"/>
              </a:ext>
            </a:extLst>
          </p:cNvPr>
          <p:cNvSpPr txBox="1"/>
          <p:nvPr/>
        </p:nvSpPr>
        <p:spPr>
          <a:xfrm>
            <a:off x="590549" y="482084"/>
            <a:ext cx="6417857" cy="584775"/>
          </a:xfrm>
          <a:prstGeom prst="rect">
            <a:avLst/>
          </a:prstGeom>
          <a:noFill/>
        </p:spPr>
        <p:txBody>
          <a:bodyPr wrap="square">
            <a:spAutoFit/>
          </a:bodyPr>
          <a:lstStyle/>
          <a:p>
            <a:r>
              <a:rPr lang="vi-VN" sz="3200">
                <a:latin typeface="Oswald Medium" panose="00000600000000000000" pitchFamily="2" charset="0"/>
              </a:rPr>
              <a:t>Forward and Backward in Flatten Layer </a:t>
            </a:r>
            <a:endParaRPr lang="en-US" sz="3200">
              <a:latin typeface="Oswald Medium" panose="00000600000000000000" pitchFamily="2" charset="0"/>
            </a:endParaRPr>
          </a:p>
        </p:txBody>
      </p:sp>
      <p:cxnSp>
        <p:nvCxnSpPr>
          <p:cNvPr id="6" name="Straight Arrow Connector 5">
            <a:extLst>
              <a:ext uri="{FF2B5EF4-FFF2-40B4-BE49-F238E27FC236}">
                <a16:creationId xmlns:a16="http://schemas.microsoft.com/office/drawing/2014/main" id="{7F8B1F15-A019-7FE4-0688-E6134FE7484E}"/>
              </a:ext>
            </a:extLst>
          </p:cNvPr>
          <p:cNvCxnSpPr/>
          <p:nvPr/>
        </p:nvCxnSpPr>
        <p:spPr>
          <a:xfrm>
            <a:off x="4382480" y="3939508"/>
            <a:ext cx="1219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CF73FE08-1DE2-91C1-B612-8C928297D698}"/>
              </a:ext>
            </a:extLst>
          </p:cNvPr>
          <p:cNvSpPr txBox="1"/>
          <p:nvPr/>
        </p:nvSpPr>
        <p:spPr>
          <a:xfrm>
            <a:off x="442452" y="6190882"/>
            <a:ext cx="501446" cy="369332"/>
          </a:xfrm>
          <a:prstGeom prst="rect">
            <a:avLst/>
          </a:prstGeom>
          <a:noFill/>
        </p:spPr>
        <p:txBody>
          <a:bodyPr wrap="square" rtlCol="0">
            <a:spAutoFit/>
          </a:bodyPr>
          <a:lstStyle/>
          <a:p>
            <a:r>
              <a:rPr lang="en-US">
                <a:latin typeface="number"/>
              </a:rPr>
              <a:t>25</a:t>
            </a:r>
          </a:p>
        </p:txBody>
      </p:sp>
    </p:spTree>
    <p:extLst>
      <p:ext uri="{BB962C8B-B14F-4D97-AF65-F5344CB8AC3E}">
        <p14:creationId xmlns:p14="http://schemas.microsoft.com/office/powerpoint/2010/main" val="362401048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A7312B-F8D0-7D4B-ED72-F32907FDA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866" y="2395711"/>
            <a:ext cx="4252167" cy="34580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490014-1512-C178-BBCC-876EA9AEE9CE}"/>
              </a:ext>
            </a:extLst>
          </p:cNvPr>
          <p:cNvSpPr txBox="1"/>
          <p:nvPr/>
        </p:nvSpPr>
        <p:spPr>
          <a:xfrm>
            <a:off x="732821" y="1752036"/>
            <a:ext cx="686495" cy="553998"/>
          </a:xfrm>
          <a:prstGeom prst="rect">
            <a:avLst/>
          </a:prstGeom>
          <a:noFill/>
        </p:spPr>
        <p:txBody>
          <a:bodyPr wrap="square" rtlCol="0">
            <a:spAutoFit/>
          </a:bodyPr>
          <a:lstStyle/>
          <a:p>
            <a:r>
              <a:rPr lang="vi-VN" sz="1500">
                <a:latin typeface="Quire Sans" panose="020B0502040400020003" pitchFamily="34" charset="0"/>
                <a:cs typeface="Quire Sans" panose="020B0502040400020003" pitchFamily="34" charset="0"/>
              </a:rPr>
              <a:t>Input </a:t>
            </a:r>
          </a:p>
          <a:p>
            <a:r>
              <a:rPr lang="vi-VN" sz="1500">
                <a:latin typeface="Quire Sans" panose="020B0502040400020003" pitchFamily="34" charset="0"/>
                <a:cs typeface="Quire Sans" panose="020B0502040400020003" pitchFamily="34" charset="0"/>
              </a:rPr>
              <a:t>Layer </a:t>
            </a:r>
            <a:endParaRPr lang="en-US" sz="1500">
              <a:latin typeface="Quire Sans" panose="020B0502040400020003" pitchFamily="34" charset="0"/>
              <a:cs typeface="Quire Sans" panose="020B0502040400020003" pitchFamily="34" charset="0"/>
            </a:endParaRPr>
          </a:p>
        </p:txBody>
      </p:sp>
      <p:sp>
        <p:nvSpPr>
          <p:cNvPr id="4" name="TextBox 3">
            <a:extLst>
              <a:ext uri="{FF2B5EF4-FFF2-40B4-BE49-F238E27FC236}">
                <a16:creationId xmlns:a16="http://schemas.microsoft.com/office/drawing/2014/main" id="{BBE6ED60-19B1-BAEB-A419-AB78A97AD1B2}"/>
              </a:ext>
            </a:extLst>
          </p:cNvPr>
          <p:cNvSpPr txBox="1"/>
          <p:nvPr/>
        </p:nvSpPr>
        <p:spPr>
          <a:xfrm>
            <a:off x="1643034" y="1757038"/>
            <a:ext cx="795781" cy="553998"/>
          </a:xfrm>
          <a:prstGeom prst="rect">
            <a:avLst/>
          </a:prstGeom>
          <a:noFill/>
        </p:spPr>
        <p:txBody>
          <a:bodyPr wrap="square">
            <a:spAutoFit/>
          </a:bodyPr>
          <a:lstStyle/>
          <a:p>
            <a:r>
              <a:rPr lang="vi-VN" sz="1500">
                <a:latin typeface="Quire Sans" panose="020B0502040400020003" pitchFamily="34" charset="0"/>
                <a:cs typeface="Quire Sans" panose="020B0502040400020003" pitchFamily="34" charset="0"/>
              </a:rPr>
              <a:t>Hidden</a:t>
            </a:r>
          </a:p>
          <a:p>
            <a:r>
              <a:rPr lang="vi-VN" sz="1500">
                <a:latin typeface="Quire Sans" panose="020B0502040400020003" pitchFamily="34" charset="0"/>
                <a:cs typeface="Quire Sans" panose="020B0502040400020003" pitchFamily="34" charset="0"/>
              </a:rPr>
              <a:t>Layer 1 </a:t>
            </a:r>
            <a:endParaRPr lang="en-US" sz="1500">
              <a:latin typeface="Quire Sans" panose="020B0502040400020003" pitchFamily="34" charset="0"/>
              <a:cs typeface="Quire Sans" panose="020B0502040400020003" pitchFamily="34" charset="0"/>
            </a:endParaRPr>
          </a:p>
        </p:txBody>
      </p:sp>
      <p:sp>
        <p:nvSpPr>
          <p:cNvPr id="5" name="TextBox 4">
            <a:extLst>
              <a:ext uri="{FF2B5EF4-FFF2-40B4-BE49-F238E27FC236}">
                <a16:creationId xmlns:a16="http://schemas.microsoft.com/office/drawing/2014/main" id="{0D89AC10-1462-92E1-4F8D-5FDBD4D863D9}"/>
              </a:ext>
            </a:extLst>
          </p:cNvPr>
          <p:cNvSpPr txBox="1"/>
          <p:nvPr/>
        </p:nvSpPr>
        <p:spPr>
          <a:xfrm>
            <a:off x="2577207" y="1738377"/>
            <a:ext cx="909483" cy="553998"/>
          </a:xfrm>
          <a:prstGeom prst="rect">
            <a:avLst/>
          </a:prstGeom>
          <a:noFill/>
        </p:spPr>
        <p:txBody>
          <a:bodyPr wrap="square">
            <a:spAutoFit/>
          </a:bodyPr>
          <a:lstStyle/>
          <a:p>
            <a:r>
              <a:rPr lang="vi-VN" sz="1500">
                <a:latin typeface="Quire Sans" panose="020B0502040400020003" pitchFamily="34" charset="0"/>
                <a:cs typeface="Quire Sans" panose="020B0502040400020003" pitchFamily="34" charset="0"/>
              </a:rPr>
              <a:t>Hidden</a:t>
            </a:r>
          </a:p>
          <a:p>
            <a:r>
              <a:rPr lang="vi-VN" sz="1500">
                <a:latin typeface="Quire Sans" panose="020B0502040400020003" pitchFamily="34" charset="0"/>
                <a:cs typeface="Quire Sans" panose="020B0502040400020003" pitchFamily="34" charset="0"/>
              </a:rPr>
              <a:t>Layer 2 </a:t>
            </a:r>
            <a:endParaRPr lang="en-US" sz="1500">
              <a:latin typeface="Quire Sans" panose="020B0502040400020003" pitchFamily="34" charset="0"/>
              <a:cs typeface="Quire Sans" panose="020B0502040400020003" pitchFamily="34" charset="0"/>
            </a:endParaRPr>
          </a:p>
        </p:txBody>
      </p:sp>
      <p:sp>
        <p:nvSpPr>
          <p:cNvPr id="6" name="TextBox 5">
            <a:extLst>
              <a:ext uri="{FF2B5EF4-FFF2-40B4-BE49-F238E27FC236}">
                <a16:creationId xmlns:a16="http://schemas.microsoft.com/office/drawing/2014/main" id="{A562E14E-F8E4-06D4-DEE5-223E5D98154D}"/>
              </a:ext>
            </a:extLst>
          </p:cNvPr>
          <p:cNvSpPr txBox="1"/>
          <p:nvPr/>
        </p:nvSpPr>
        <p:spPr>
          <a:xfrm>
            <a:off x="3596706" y="1738377"/>
            <a:ext cx="786256" cy="553998"/>
          </a:xfrm>
          <a:prstGeom prst="rect">
            <a:avLst/>
          </a:prstGeom>
          <a:noFill/>
        </p:spPr>
        <p:txBody>
          <a:bodyPr wrap="square">
            <a:spAutoFit/>
          </a:bodyPr>
          <a:lstStyle/>
          <a:p>
            <a:r>
              <a:rPr lang="vi-VN" sz="1500">
                <a:latin typeface="Quire Sans" panose="020B0502040400020003" pitchFamily="34" charset="0"/>
                <a:cs typeface="Quire Sans" panose="020B0502040400020003" pitchFamily="34" charset="0"/>
              </a:rPr>
              <a:t>Hidden</a:t>
            </a:r>
          </a:p>
          <a:p>
            <a:r>
              <a:rPr lang="vi-VN" sz="1500">
                <a:latin typeface="Quire Sans" panose="020B0502040400020003" pitchFamily="34" charset="0"/>
                <a:cs typeface="Quire Sans" panose="020B0502040400020003" pitchFamily="34" charset="0"/>
              </a:rPr>
              <a:t>Layer 3</a:t>
            </a:r>
            <a:endParaRPr lang="en-US" sz="1500">
              <a:latin typeface="Quire Sans" panose="020B0502040400020003" pitchFamily="34" charset="0"/>
              <a:cs typeface="Quire Sans" panose="020B0502040400020003" pitchFamily="34" charset="0"/>
            </a:endParaRPr>
          </a:p>
        </p:txBody>
      </p:sp>
      <p:sp>
        <p:nvSpPr>
          <p:cNvPr id="7" name="TextBox 6">
            <a:extLst>
              <a:ext uri="{FF2B5EF4-FFF2-40B4-BE49-F238E27FC236}">
                <a16:creationId xmlns:a16="http://schemas.microsoft.com/office/drawing/2014/main" id="{178134CA-17D6-9A74-ED29-C3ACCB395176}"/>
              </a:ext>
            </a:extLst>
          </p:cNvPr>
          <p:cNvSpPr txBox="1"/>
          <p:nvPr/>
        </p:nvSpPr>
        <p:spPr>
          <a:xfrm>
            <a:off x="4526992" y="1868015"/>
            <a:ext cx="1262081" cy="323165"/>
          </a:xfrm>
          <a:prstGeom prst="rect">
            <a:avLst/>
          </a:prstGeom>
          <a:noFill/>
        </p:spPr>
        <p:txBody>
          <a:bodyPr wrap="square">
            <a:spAutoFit/>
          </a:bodyPr>
          <a:lstStyle/>
          <a:p>
            <a:r>
              <a:rPr lang="vi-VN" sz="1500">
                <a:latin typeface="Quire Sans" panose="020B0502040400020003" pitchFamily="34" charset="0"/>
                <a:cs typeface="Quire Sans" panose="020B0502040400020003" pitchFamily="34" charset="0"/>
              </a:rPr>
              <a:t>Output</a:t>
            </a:r>
            <a:endParaRPr lang="en-US" sz="1500">
              <a:latin typeface="Quire Sans" panose="020B0502040400020003" pitchFamily="34" charset="0"/>
              <a:cs typeface="Quire Sans" panose="020B0502040400020003"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F846CB7-8D2B-5CFC-0DBB-7191CDAC7D8B}"/>
                  </a:ext>
                </a:extLst>
              </p:cNvPr>
              <p:cNvSpPr txBox="1"/>
              <p:nvPr/>
            </p:nvSpPr>
            <p:spPr>
              <a:xfrm>
                <a:off x="5861551" y="2593430"/>
                <a:ext cx="3670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1</m:t>
                          </m:r>
                        </m:sub>
                      </m:sSub>
                    </m:oMath>
                  </m:oMathPara>
                </a14:m>
                <a:endParaRPr lang="en-US"/>
              </a:p>
            </p:txBody>
          </p:sp>
        </mc:Choice>
        <mc:Fallback xmlns="">
          <p:sp>
            <p:nvSpPr>
              <p:cNvPr id="8" name="TextBox 7">
                <a:extLst>
                  <a:ext uri="{FF2B5EF4-FFF2-40B4-BE49-F238E27FC236}">
                    <a16:creationId xmlns:a16="http://schemas.microsoft.com/office/drawing/2014/main" id="{1F846CB7-8D2B-5CFC-0DBB-7191CDAC7D8B}"/>
                  </a:ext>
                </a:extLst>
              </p:cNvPr>
              <p:cNvSpPr txBox="1">
                <a:spLocks noRot="1" noChangeAspect="1" noMove="1" noResize="1" noEditPoints="1" noAdjustHandles="1" noChangeArrowheads="1" noChangeShapeType="1" noTextEdit="1"/>
              </p:cNvSpPr>
              <p:nvPr/>
            </p:nvSpPr>
            <p:spPr>
              <a:xfrm>
                <a:off x="5861551" y="2593430"/>
                <a:ext cx="367008" cy="369332"/>
              </a:xfrm>
              <a:prstGeom prst="rect">
                <a:avLst/>
              </a:prstGeom>
              <a:blipFill>
                <a:blip r:embed="rId3"/>
                <a:stretch>
                  <a:fillRect r="-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D032EF-E4BA-F1D3-1F51-98D8920F891C}"/>
                  </a:ext>
                </a:extLst>
              </p:cNvPr>
              <p:cNvSpPr txBox="1"/>
              <p:nvPr/>
            </p:nvSpPr>
            <p:spPr>
              <a:xfrm>
                <a:off x="5763531" y="3431955"/>
                <a:ext cx="6128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m:t>
                          </m:r>
                        </m:sub>
                      </m:sSub>
                    </m:oMath>
                  </m:oMathPara>
                </a14:m>
                <a:endParaRPr lang="en-US"/>
              </a:p>
            </p:txBody>
          </p:sp>
        </mc:Choice>
        <mc:Fallback xmlns="">
          <p:sp>
            <p:nvSpPr>
              <p:cNvPr id="9" name="TextBox 8">
                <a:extLst>
                  <a:ext uri="{FF2B5EF4-FFF2-40B4-BE49-F238E27FC236}">
                    <a16:creationId xmlns:a16="http://schemas.microsoft.com/office/drawing/2014/main" id="{BAD032EF-E4BA-F1D3-1F51-98D8920F891C}"/>
                  </a:ext>
                </a:extLst>
              </p:cNvPr>
              <p:cNvSpPr txBox="1">
                <a:spLocks noRot="1" noChangeAspect="1" noMove="1" noResize="1" noEditPoints="1" noAdjustHandles="1" noChangeArrowheads="1" noChangeShapeType="1" noTextEdit="1"/>
              </p:cNvSpPr>
              <p:nvPr/>
            </p:nvSpPr>
            <p:spPr>
              <a:xfrm>
                <a:off x="5763531" y="3431955"/>
                <a:ext cx="61281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5E60BEE-B595-D72D-BD30-6EA5AAAACD01}"/>
                  </a:ext>
                </a:extLst>
              </p:cNvPr>
              <p:cNvSpPr txBox="1"/>
              <p:nvPr/>
            </p:nvSpPr>
            <p:spPr>
              <a:xfrm>
                <a:off x="5832743" y="4276065"/>
                <a:ext cx="52651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3</m:t>
                          </m:r>
                        </m:sub>
                      </m:sSub>
                    </m:oMath>
                  </m:oMathPara>
                </a14:m>
                <a:endParaRPr lang="en-US"/>
              </a:p>
            </p:txBody>
          </p:sp>
        </mc:Choice>
        <mc:Fallback xmlns="">
          <p:sp>
            <p:nvSpPr>
              <p:cNvPr id="10" name="TextBox 9">
                <a:extLst>
                  <a:ext uri="{FF2B5EF4-FFF2-40B4-BE49-F238E27FC236}">
                    <a16:creationId xmlns:a16="http://schemas.microsoft.com/office/drawing/2014/main" id="{05E60BEE-B595-D72D-BD30-6EA5AAAACD01}"/>
                  </a:ext>
                </a:extLst>
              </p:cNvPr>
              <p:cNvSpPr txBox="1">
                <a:spLocks noRot="1" noChangeAspect="1" noMove="1" noResize="1" noEditPoints="1" noAdjustHandles="1" noChangeArrowheads="1" noChangeShapeType="1" noTextEdit="1"/>
              </p:cNvSpPr>
              <p:nvPr/>
            </p:nvSpPr>
            <p:spPr>
              <a:xfrm>
                <a:off x="5832743" y="4276065"/>
                <a:ext cx="52651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FEEB58-22A4-A280-19D8-8CBEBD6FF2F4}"/>
                  </a:ext>
                </a:extLst>
              </p:cNvPr>
              <p:cNvSpPr txBox="1"/>
              <p:nvPr/>
            </p:nvSpPr>
            <p:spPr>
              <a:xfrm>
                <a:off x="6648548" y="2590968"/>
                <a:ext cx="89158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1</m:t>
                          </m:r>
                        </m:sub>
                      </m:sSub>
                    </m:oMath>
                  </m:oMathPara>
                </a14:m>
                <a:endParaRPr lang="en-US"/>
              </a:p>
            </p:txBody>
          </p:sp>
        </mc:Choice>
        <mc:Fallback xmlns="">
          <p:sp>
            <p:nvSpPr>
              <p:cNvPr id="11" name="TextBox 10">
                <a:extLst>
                  <a:ext uri="{FF2B5EF4-FFF2-40B4-BE49-F238E27FC236}">
                    <a16:creationId xmlns:a16="http://schemas.microsoft.com/office/drawing/2014/main" id="{2DFEEB58-22A4-A280-19D8-8CBEBD6FF2F4}"/>
                  </a:ext>
                </a:extLst>
              </p:cNvPr>
              <p:cNvSpPr txBox="1">
                <a:spLocks noRot="1" noChangeAspect="1" noMove="1" noResize="1" noEditPoints="1" noAdjustHandles="1" noChangeArrowheads="1" noChangeShapeType="1" noTextEdit="1"/>
              </p:cNvSpPr>
              <p:nvPr/>
            </p:nvSpPr>
            <p:spPr>
              <a:xfrm>
                <a:off x="6648548" y="2590968"/>
                <a:ext cx="8915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1AA2E8-6503-79F4-5AAD-076D4BA771EA}"/>
                  </a:ext>
                </a:extLst>
              </p:cNvPr>
              <p:cNvSpPr txBox="1"/>
              <p:nvPr/>
            </p:nvSpPr>
            <p:spPr>
              <a:xfrm>
                <a:off x="6816140" y="3421233"/>
                <a:ext cx="60764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2</m:t>
                          </m:r>
                        </m:sub>
                      </m:sSub>
                    </m:oMath>
                  </m:oMathPara>
                </a14:m>
                <a:endParaRPr lang="en-US"/>
              </a:p>
            </p:txBody>
          </p:sp>
        </mc:Choice>
        <mc:Fallback xmlns="">
          <p:sp>
            <p:nvSpPr>
              <p:cNvPr id="12" name="TextBox 11">
                <a:extLst>
                  <a:ext uri="{FF2B5EF4-FFF2-40B4-BE49-F238E27FC236}">
                    <a16:creationId xmlns:a16="http://schemas.microsoft.com/office/drawing/2014/main" id="{3C1AA2E8-6503-79F4-5AAD-076D4BA771EA}"/>
                  </a:ext>
                </a:extLst>
              </p:cNvPr>
              <p:cNvSpPr txBox="1">
                <a:spLocks noRot="1" noChangeAspect="1" noMove="1" noResize="1" noEditPoints="1" noAdjustHandles="1" noChangeArrowheads="1" noChangeShapeType="1" noTextEdit="1"/>
              </p:cNvSpPr>
              <p:nvPr/>
            </p:nvSpPr>
            <p:spPr>
              <a:xfrm>
                <a:off x="6816140" y="3421233"/>
                <a:ext cx="6076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3693314-629A-5D0C-DEDD-91DE6E324DC5}"/>
                  </a:ext>
                </a:extLst>
              </p:cNvPr>
              <p:cNvSpPr txBox="1"/>
              <p:nvPr/>
            </p:nvSpPr>
            <p:spPr>
              <a:xfrm>
                <a:off x="6898170" y="4256426"/>
                <a:ext cx="4926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3</m:t>
                          </m:r>
                        </m:sub>
                      </m:sSub>
                    </m:oMath>
                  </m:oMathPara>
                </a14:m>
                <a:endParaRPr lang="en-US"/>
              </a:p>
            </p:txBody>
          </p:sp>
        </mc:Choice>
        <mc:Fallback xmlns="">
          <p:sp>
            <p:nvSpPr>
              <p:cNvPr id="13" name="TextBox 12">
                <a:extLst>
                  <a:ext uri="{FF2B5EF4-FFF2-40B4-BE49-F238E27FC236}">
                    <a16:creationId xmlns:a16="http://schemas.microsoft.com/office/drawing/2014/main" id="{73693314-629A-5D0C-DEDD-91DE6E324DC5}"/>
                  </a:ext>
                </a:extLst>
              </p:cNvPr>
              <p:cNvSpPr txBox="1">
                <a:spLocks noRot="1" noChangeAspect="1" noMove="1" noResize="1" noEditPoints="1" noAdjustHandles="1" noChangeArrowheads="1" noChangeShapeType="1" noTextEdit="1"/>
              </p:cNvSpPr>
              <p:nvPr/>
            </p:nvSpPr>
            <p:spPr>
              <a:xfrm>
                <a:off x="6898170" y="4256426"/>
                <a:ext cx="4926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Flowchart: Connector 13">
                <a:extLst>
                  <a:ext uri="{FF2B5EF4-FFF2-40B4-BE49-F238E27FC236}">
                    <a16:creationId xmlns:a16="http://schemas.microsoft.com/office/drawing/2014/main" id="{A840469F-5086-8A9E-9C70-CBAD7A323F3B}"/>
                  </a:ext>
                </a:extLst>
              </p:cNvPr>
              <p:cNvSpPr/>
              <p:nvPr/>
            </p:nvSpPr>
            <p:spPr>
              <a:xfrm>
                <a:off x="8030454" y="3392223"/>
                <a:ext cx="466192" cy="4322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just"/>
                <a14:m>
                  <m:oMathPara xmlns:m="http://schemas.openxmlformats.org/officeDocument/2006/math">
                    <m:oMathParaPr>
                      <m:jc m:val="left"/>
                    </m:oMathParaPr>
                    <m:oMath xmlns:m="http://schemas.openxmlformats.org/officeDocument/2006/math">
                      <m:r>
                        <a:rPr lang="vi-VN" b="0" i="1" dirty="0" smtClean="0">
                          <a:latin typeface="Cambria Math" panose="02040503050406030204" pitchFamily="18" charset="0"/>
                        </a:rPr>
                        <m:t> </m:t>
                      </m:r>
                    </m:oMath>
                  </m:oMathPara>
                </a14:m>
                <a:endParaRPr lang="vi-VN" b="0" i="1">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𝛴</m:t>
                      </m:r>
                    </m:oMath>
                  </m:oMathPara>
                </a14:m>
                <a:endParaRPr lang="en-US"/>
              </a:p>
              <a:p>
                <a:pPr algn="ctr"/>
                <a:endParaRPr lang="en-US"/>
              </a:p>
            </p:txBody>
          </p:sp>
        </mc:Choice>
        <mc:Fallback xmlns="">
          <p:sp>
            <p:nvSpPr>
              <p:cNvPr id="14" name="Flowchart: Connector 13">
                <a:extLst>
                  <a:ext uri="{FF2B5EF4-FFF2-40B4-BE49-F238E27FC236}">
                    <a16:creationId xmlns:a16="http://schemas.microsoft.com/office/drawing/2014/main" id="{A840469F-5086-8A9E-9C70-CBAD7A323F3B}"/>
                  </a:ext>
                </a:extLst>
              </p:cNvPr>
              <p:cNvSpPr>
                <a:spLocks noRot="1" noChangeAspect="1" noMove="1" noResize="1" noEditPoints="1" noAdjustHandles="1" noChangeArrowheads="1" noChangeShapeType="1" noTextEdit="1"/>
              </p:cNvSpPr>
              <p:nvPr/>
            </p:nvSpPr>
            <p:spPr>
              <a:xfrm>
                <a:off x="8030454" y="3392223"/>
                <a:ext cx="466192" cy="432255"/>
              </a:xfrm>
              <a:prstGeom prst="flowChartConnector">
                <a:avLst/>
              </a:prstGeom>
              <a:blipFill>
                <a:blip r:embed="rId9"/>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5529649-7DDB-8B84-923F-DB12F80C0DBA}"/>
              </a:ext>
            </a:extLst>
          </p:cNvPr>
          <p:cNvCxnSpPr>
            <a:cxnSpLocks/>
            <a:stCxn id="8" idx="3"/>
          </p:cNvCxnSpPr>
          <p:nvPr/>
        </p:nvCxnSpPr>
        <p:spPr>
          <a:xfrm flipV="1">
            <a:off x="6228559" y="2775634"/>
            <a:ext cx="658309" cy="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FF3F3E-990E-EEAC-E1BC-A8BE5643D55B}"/>
              </a:ext>
            </a:extLst>
          </p:cNvPr>
          <p:cNvCxnSpPr/>
          <p:nvPr/>
        </p:nvCxnSpPr>
        <p:spPr>
          <a:xfrm flipV="1">
            <a:off x="7367756" y="3597496"/>
            <a:ext cx="662698" cy="84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Connector 16">
            <a:extLst>
              <a:ext uri="{FF2B5EF4-FFF2-40B4-BE49-F238E27FC236}">
                <a16:creationId xmlns:a16="http://schemas.microsoft.com/office/drawing/2014/main" id="{CA72BC79-796E-9F81-3D16-3C46471D0F4F}"/>
              </a:ext>
            </a:extLst>
          </p:cNvPr>
          <p:cNvSpPr/>
          <p:nvPr/>
        </p:nvSpPr>
        <p:spPr>
          <a:xfrm>
            <a:off x="9097235" y="3403115"/>
            <a:ext cx="485156" cy="43225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a:latin typeface="Cambria Math" panose="02040503050406030204" pitchFamily="18" charset="0"/>
                <a:ea typeface="Cambria Math" panose="02040503050406030204" pitchFamily="18" charset="0"/>
              </a:rPr>
              <a:t>f</a:t>
            </a:r>
            <a:endParaRPr lang="en-US">
              <a:latin typeface="Cambria Math" panose="02040503050406030204" pitchFamily="18" charset="0"/>
              <a:ea typeface="Cambria Math" panose="02040503050406030204" pitchFamily="18" charset="0"/>
            </a:endParaRPr>
          </a:p>
        </p:txBody>
      </p:sp>
      <p:sp>
        <p:nvSpPr>
          <p:cNvPr id="18" name="TextBox 17">
            <a:extLst>
              <a:ext uri="{FF2B5EF4-FFF2-40B4-BE49-F238E27FC236}">
                <a16:creationId xmlns:a16="http://schemas.microsoft.com/office/drawing/2014/main" id="{EB062481-4F2F-9A70-6271-36CEC0C57340}"/>
              </a:ext>
            </a:extLst>
          </p:cNvPr>
          <p:cNvSpPr txBox="1"/>
          <p:nvPr/>
        </p:nvSpPr>
        <p:spPr>
          <a:xfrm>
            <a:off x="10333389" y="3379901"/>
            <a:ext cx="274955" cy="369332"/>
          </a:xfrm>
          <a:prstGeom prst="rect">
            <a:avLst/>
          </a:prstGeom>
          <a:noFill/>
        </p:spPr>
        <p:txBody>
          <a:bodyPr wrap="square" rtlCol="0">
            <a:spAutoFit/>
          </a:bodyPr>
          <a:lstStyle/>
          <a:p>
            <a:r>
              <a:rPr lang="vi-VN">
                <a:latin typeface="Cambria Math" panose="02040503050406030204" pitchFamily="18" charset="0"/>
                <a:ea typeface="Cambria Math" panose="02040503050406030204" pitchFamily="18" charset="0"/>
              </a:rPr>
              <a:t>y</a:t>
            </a:r>
            <a:endParaRPr lang="en-US">
              <a:latin typeface="Cambria Math" panose="02040503050406030204" pitchFamily="18" charset="0"/>
              <a:ea typeface="Cambria Math" panose="02040503050406030204" pitchFamily="18" charset="0"/>
            </a:endParaRPr>
          </a:p>
        </p:txBody>
      </p:sp>
      <p:sp>
        <p:nvSpPr>
          <p:cNvPr id="19" name="TextBox 18">
            <a:extLst>
              <a:ext uri="{FF2B5EF4-FFF2-40B4-BE49-F238E27FC236}">
                <a16:creationId xmlns:a16="http://schemas.microsoft.com/office/drawing/2014/main" id="{7DA04161-70D5-CBA2-8E03-B56498E7A95B}"/>
              </a:ext>
            </a:extLst>
          </p:cNvPr>
          <p:cNvSpPr txBox="1"/>
          <p:nvPr/>
        </p:nvSpPr>
        <p:spPr>
          <a:xfrm>
            <a:off x="590549" y="482084"/>
            <a:ext cx="6417857" cy="584775"/>
          </a:xfrm>
          <a:prstGeom prst="rect">
            <a:avLst/>
          </a:prstGeom>
          <a:noFill/>
        </p:spPr>
        <p:txBody>
          <a:bodyPr wrap="square">
            <a:spAutoFit/>
          </a:bodyPr>
          <a:lstStyle/>
          <a:p>
            <a:r>
              <a:rPr lang="vi-VN" sz="3200">
                <a:latin typeface="Oswald Medium" panose="00000600000000000000" pitchFamily="2" charset="0"/>
              </a:rPr>
              <a:t>Forward in Fully Connected Layer </a:t>
            </a:r>
            <a:endParaRPr lang="en-US" sz="3200">
              <a:latin typeface="Oswald Medium" panose="00000600000000000000" pitchFamily="2" charset="0"/>
            </a:endParaRPr>
          </a:p>
        </p:txBody>
      </p:sp>
      <p:cxnSp>
        <p:nvCxnSpPr>
          <p:cNvPr id="20" name="Straight Arrow Connector 19">
            <a:extLst>
              <a:ext uri="{FF2B5EF4-FFF2-40B4-BE49-F238E27FC236}">
                <a16:creationId xmlns:a16="http://schemas.microsoft.com/office/drawing/2014/main" id="{8C6A5DC0-7715-7779-5B30-B597181CF757}"/>
              </a:ext>
            </a:extLst>
          </p:cNvPr>
          <p:cNvCxnSpPr>
            <a:cxnSpLocks/>
          </p:cNvCxnSpPr>
          <p:nvPr/>
        </p:nvCxnSpPr>
        <p:spPr>
          <a:xfrm>
            <a:off x="6228559" y="3613796"/>
            <a:ext cx="658309" cy="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8C1145-6B9F-EBAE-4EB7-DE1B34861322}"/>
              </a:ext>
            </a:extLst>
          </p:cNvPr>
          <p:cNvCxnSpPr/>
          <p:nvPr/>
        </p:nvCxnSpPr>
        <p:spPr>
          <a:xfrm>
            <a:off x="7321537" y="2797532"/>
            <a:ext cx="708917" cy="81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1E5C1F-90BC-7244-36E9-B97CA36AE95E}"/>
              </a:ext>
            </a:extLst>
          </p:cNvPr>
          <p:cNvCxnSpPr/>
          <p:nvPr/>
        </p:nvCxnSpPr>
        <p:spPr>
          <a:xfrm flipV="1">
            <a:off x="7379015" y="3608351"/>
            <a:ext cx="651439" cy="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70305B-B3A7-9A45-09C6-04866BA93C9C}"/>
              </a:ext>
            </a:extLst>
          </p:cNvPr>
          <p:cNvCxnSpPr/>
          <p:nvPr/>
        </p:nvCxnSpPr>
        <p:spPr>
          <a:xfrm flipV="1">
            <a:off x="7367756" y="3597496"/>
            <a:ext cx="662698" cy="843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78095B-6828-401E-84D5-2C411A562CCA}"/>
              </a:ext>
            </a:extLst>
          </p:cNvPr>
          <p:cNvCxnSpPr/>
          <p:nvPr/>
        </p:nvCxnSpPr>
        <p:spPr>
          <a:xfrm>
            <a:off x="8496646" y="3608350"/>
            <a:ext cx="600589" cy="10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DC34B67-F37E-8D41-CBB5-E323D1061567}"/>
              </a:ext>
            </a:extLst>
          </p:cNvPr>
          <p:cNvCxnSpPr/>
          <p:nvPr/>
        </p:nvCxnSpPr>
        <p:spPr>
          <a:xfrm>
            <a:off x="9582391" y="3608350"/>
            <a:ext cx="682486" cy="10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E11E869-9CF3-DE68-BB2B-1C17E73164F0}"/>
              </a:ext>
            </a:extLst>
          </p:cNvPr>
          <p:cNvCxnSpPr>
            <a:cxnSpLocks/>
          </p:cNvCxnSpPr>
          <p:nvPr/>
        </p:nvCxnSpPr>
        <p:spPr>
          <a:xfrm>
            <a:off x="8257648" y="3046119"/>
            <a:ext cx="5902" cy="34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BFEB651-496C-0C0B-D226-9C9751C9CD83}"/>
              </a:ext>
            </a:extLst>
          </p:cNvPr>
          <p:cNvSpPr txBox="1"/>
          <p:nvPr/>
        </p:nvSpPr>
        <p:spPr>
          <a:xfrm>
            <a:off x="8071156" y="2676787"/>
            <a:ext cx="425489" cy="369332"/>
          </a:xfrm>
          <a:prstGeom prst="rect">
            <a:avLst/>
          </a:prstGeom>
          <a:noFill/>
        </p:spPr>
        <p:txBody>
          <a:bodyPr wrap="square" rtlCol="0">
            <a:spAutoFit/>
          </a:bodyPr>
          <a:lstStyle/>
          <a:p>
            <a:r>
              <a:rPr lang="vi-VN">
                <a:latin typeface="Cambria Math" panose="02040503050406030204" pitchFamily="18" charset="0"/>
                <a:ea typeface="Cambria Math" panose="02040503050406030204" pitchFamily="18" charset="0"/>
              </a:rPr>
              <a:t>b</a:t>
            </a:r>
            <a:endParaRPr lang="en-US">
              <a:latin typeface="Cambria Math" panose="02040503050406030204" pitchFamily="18" charset="0"/>
              <a:ea typeface="Cambria Math" panose="02040503050406030204" pitchFamily="18" charset="0"/>
            </a:endParaRPr>
          </a:p>
        </p:txBody>
      </p:sp>
      <p:cxnSp>
        <p:nvCxnSpPr>
          <p:cNvPr id="30" name="Straight Arrow Connector 29">
            <a:extLst>
              <a:ext uri="{FF2B5EF4-FFF2-40B4-BE49-F238E27FC236}">
                <a16:creationId xmlns:a16="http://schemas.microsoft.com/office/drawing/2014/main" id="{07028256-2D9B-90AF-F70E-15625EF9931A}"/>
              </a:ext>
            </a:extLst>
          </p:cNvPr>
          <p:cNvCxnSpPr>
            <a:cxnSpLocks/>
            <a:endCxn id="13" idx="1"/>
          </p:cNvCxnSpPr>
          <p:nvPr/>
        </p:nvCxnSpPr>
        <p:spPr>
          <a:xfrm>
            <a:off x="6228559" y="4441092"/>
            <a:ext cx="669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FF69BD0-FF36-8C77-309F-3F1A0E7200C9}"/>
              </a:ext>
            </a:extLst>
          </p:cNvPr>
          <p:cNvSpPr txBox="1"/>
          <p:nvPr/>
        </p:nvSpPr>
        <p:spPr>
          <a:xfrm>
            <a:off x="442452" y="6190882"/>
            <a:ext cx="501446" cy="369332"/>
          </a:xfrm>
          <a:prstGeom prst="rect">
            <a:avLst/>
          </a:prstGeom>
          <a:noFill/>
        </p:spPr>
        <p:txBody>
          <a:bodyPr wrap="square" rtlCol="0">
            <a:spAutoFit/>
          </a:bodyPr>
          <a:lstStyle/>
          <a:p>
            <a:r>
              <a:rPr lang="en-US">
                <a:latin typeface="number"/>
              </a:rPr>
              <a:t>26</a:t>
            </a:r>
          </a:p>
        </p:txBody>
      </p:sp>
    </p:spTree>
    <p:extLst>
      <p:ext uri="{BB962C8B-B14F-4D97-AF65-F5344CB8AC3E}">
        <p14:creationId xmlns:p14="http://schemas.microsoft.com/office/powerpoint/2010/main" val="157526981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37383AE7-7856-DE65-CB51-5B50287F3D20}"/>
                  </a:ext>
                </a:extLst>
              </p:cNvPr>
              <p:cNvGraphicFramePr>
                <a:graphicFrameLocks noGrp="1"/>
              </p:cNvGraphicFramePr>
              <p:nvPr>
                <p:extLst>
                  <p:ext uri="{D42A27DB-BD31-4B8C-83A1-F6EECF244321}">
                    <p14:modId xmlns:p14="http://schemas.microsoft.com/office/powerpoint/2010/main" val="698647788"/>
                  </p:ext>
                </p:extLst>
              </p:nvPr>
            </p:nvGraphicFramePr>
            <p:xfrm>
              <a:off x="1977248" y="2263929"/>
              <a:ext cx="1131304" cy="1117922"/>
            </p:xfrm>
            <a:graphic>
              <a:graphicData uri="http://schemas.openxmlformats.org/drawingml/2006/table">
                <a:tbl>
                  <a:tblPr firstRow="1" bandRow="1">
                    <a:tableStyleId>{5940675A-B579-460E-94D1-54222C63F5DA}</a:tableStyleId>
                  </a:tblPr>
                  <a:tblGrid>
                    <a:gridCol w="565652">
                      <a:extLst>
                        <a:ext uri="{9D8B030D-6E8A-4147-A177-3AD203B41FA5}">
                          <a16:colId xmlns:a16="http://schemas.microsoft.com/office/drawing/2014/main" val="236440306"/>
                        </a:ext>
                      </a:extLst>
                    </a:gridCol>
                    <a:gridCol w="565652">
                      <a:extLst>
                        <a:ext uri="{9D8B030D-6E8A-4147-A177-3AD203B41FA5}">
                          <a16:colId xmlns:a16="http://schemas.microsoft.com/office/drawing/2014/main" val="3572664327"/>
                        </a:ext>
                      </a:extLst>
                    </a:gridCol>
                  </a:tblGrid>
                  <a:tr h="55896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11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vi-VN" sz="1800" b="0" i="1" smtClean="0">
                                        <a:latin typeface="Cambria Math" panose="02040503050406030204" pitchFamily="18" charset="0"/>
                                      </a:rPr>
                                      <m:t>12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325872751"/>
                      </a:ext>
                    </a:extLst>
                  </a:tr>
                  <a:tr h="558961">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vi-VN" sz="1800" b="0" i="1" smtClean="0">
                                        <a:latin typeface="Cambria Math" panose="02040503050406030204" pitchFamily="18" charset="0"/>
                                      </a:rPr>
                                      <m:t>21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vi-VN" sz="1800" b="0" i="1" smtClean="0">
                                        <a:latin typeface="Cambria Math" panose="02040503050406030204" pitchFamily="18" charset="0"/>
                                      </a:rPr>
                                      <m:t>22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269690324"/>
                      </a:ext>
                    </a:extLst>
                  </a:tr>
                </a:tbl>
              </a:graphicData>
            </a:graphic>
          </p:graphicFrame>
        </mc:Choice>
        <mc:Fallback xmlns="">
          <p:graphicFrame>
            <p:nvGraphicFramePr>
              <p:cNvPr id="2" name="Table 1">
                <a:extLst>
                  <a:ext uri="{FF2B5EF4-FFF2-40B4-BE49-F238E27FC236}">
                    <a16:creationId xmlns:a16="http://schemas.microsoft.com/office/drawing/2014/main" id="{37383AE7-7856-DE65-CB51-5B50287F3D20}"/>
                  </a:ext>
                </a:extLst>
              </p:cNvPr>
              <p:cNvGraphicFramePr>
                <a:graphicFrameLocks noGrp="1"/>
              </p:cNvGraphicFramePr>
              <p:nvPr>
                <p:extLst>
                  <p:ext uri="{D42A27DB-BD31-4B8C-83A1-F6EECF244321}">
                    <p14:modId xmlns:p14="http://schemas.microsoft.com/office/powerpoint/2010/main" val="698647788"/>
                  </p:ext>
                </p:extLst>
              </p:nvPr>
            </p:nvGraphicFramePr>
            <p:xfrm>
              <a:off x="1977248" y="2263929"/>
              <a:ext cx="1131304" cy="1117922"/>
            </p:xfrm>
            <a:graphic>
              <a:graphicData uri="http://schemas.openxmlformats.org/drawingml/2006/table">
                <a:tbl>
                  <a:tblPr firstRow="1" bandRow="1">
                    <a:tableStyleId>{5940675A-B579-460E-94D1-54222C63F5DA}</a:tableStyleId>
                  </a:tblPr>
                  <a:tblGrid>
                    <a:gridCol w="565652">
                      <a:extLst>
                        <a:ext uri="{9D8B030D-6E8A-4147-A177-3AD203B41FA5}">
                          <a16:colId xmlns:a16="http://schemas.microsoft.com/office/drawing/2014/main" val="236440306"/>
                        </a:ext>
                      </a:extLst>
                    </a:gridCol>
                    <a:gridCol w="565652">
                      <a:extLst>
                        <a:ext uri="{9D8B030D-6E8A-4147-A177-3AD203B41FA5}">
                          <a16:colId xmlns:a16="http://schemas.microsoft.com/office/drawing/2014/main" val="3572664327"/>
                        </a:ext>
                      </a:extLst>
                    </a:gridCol>
                  </a:tblGrid>
                  <a:tr h="558961">
                    <a:tc>
                      <a:txBody>
                        <a:bodyPr/>
                        <a:lstStyle/>
                        <a:p>
                          <a:endParaRPr lang="en-US"/>
                        </a:p>
                      </a:txBody>
                      <a:tcPr>
                        <a:blipFill>
                          <a:blip r:embed="rId2"/>
                          <a:stretch>
                            <a:fillRect l="-1075" t="-1087" r="-103226" b="-102174"/>
                          </a:stretch>
                        </a:blipFill>
                      </a:tcPr>
                    </a:tc>
                    <a:tc>
                      <a:txBody>
                        <a:bodyPr/>
                        <a:lstStyle/>
                        <a:p>
                          <a:endParaRPr lang="en-US"/>
                        </a:p>
                      </a:txBody>
                      <a:tcPr>
                        <a:blipFill>
                          <a:blip r:embed="rId2"/>
                          <a:stretch>
                            <a:fillRect l="-101075" t="-1087" r="-3226" b="-102174"/>
                          </a:stretch>
                        </a:blipFill>
                      </a:tcPr>
                    </a:tc>
                    <a:extLst>
                      <a:ext uri="{0D108BD9-81ED-4DB2-BD59-A6C34878D82A}">
                        <a16:rowId xmlns:a16="http://schemas.microsoft.com/office/drawing/2014/main" val="1325872751"/>
                      </a:ext>
                    </a:extLst>
                  </a:tr>
                  <a:tr h="558961">
                    <a:tc>
                      <a:txBody>
                        <a:bodyPr/>
                        <a:lstStyle/>
                        <a:p>
                          <a:endParaRPr lang="en-US"/>
                        </a:p>
                      </a:txBody>
                      <a:tcPr>
                        <a:blipFill>
                          <a:blip r:embed="rId2"/>
                          <a:stretch>
                            <a:fillRect l="-1075" t="-101087" r="-103226" b="-2174"/>
                          </a:stretch>
                        </a:blipFill>
                      </a:tcPr>
                    </a:tc>
                    <a:tc>
                      <a:txBody>
                        <a:bodyPr/>
                        <a:lstStyle/>
                        <a:p>
                          <a:endParaRPr lang="en-US"/>
                        </a:p>
                      </a:txBody>
                      <a:tcPr>
                        <a:blipFill>
                          <a:blip r:embed="rId2"/>
                          <a:stretch>
                            <a:fillRect l="-101075" t="-101087" r="-3226" b="-2174"/>
                          </a:stretch>
                        </a:blipFill>
                      </a:tcPr>
                    </a:tc>
                    <a:extLst>
                      <a:ext uri="{0D108BD9-81ED-4DB2-BD59-A6C34878D82A}">
                        <a16:rowId xmlns:a16="http://schemas.microsoft.com/office/drawing/2014/main" val="1269690324"/>
                      </a:ext>
                    </a:extLst>
                  </a:tr>
                </a:tbl>
              </a:graphicData>
            </a:graphic>
          </p:graphicFrame>
        </mc:Fallback>
      </mc:AlternateContent>
      <p:sp>
        <p:nvSpPr>
          <p:cNvPr id="3" name="TextBox 2">
            <a:extLst>
              <a:ext uri="{FF2B5EF4-FFF2-40B4-BE49-F238E27FC236}">
                <a16:creationId xmlns:a16="http://schemas.microsoft.com/office/drawing/2014/main" id="{9191C3CA-AFD2-DBD6-5353-4B7B1F415CCA}"/>
              </a:ext>
            </a:extLst>
          </p:cNvPr>
          <p:cNvSpPr txBox="1"/>
          <p:nvPr/>
        </p:nvSpPr>
        <p:spPr>
          <a:xfrm>
            <a:off x="1126503" y="2727098"/>
            <a:ext cx="686494" cy="369332"/>
          </a:xfrm>
          <a:prstGeom prst="rect">
            <a:avLst/>
          </a:prstGeom>
          <a:noFill/>
        </p:spPr>
        <p:txBody>
          <a:bodyPr wrap="square" rtlCol="0">
            <a:spAutoFit/>
          </a:bodyPr>
          <a:lstStyle/>
          <a:p>
            <a:r>
              <a:rPr lang="vi-VN">
                <a:latin typeface="+mj-lt"/>
              </a:rPr>
              <a:t>Z   =</a:t>
            </a:r>
            <a:endParaRPr lang="en-US">
              <a:latin typeface="+mj-lt"/>
            </a:endParaRPr>
          </a:p>
        </p:txBody>
      </p:sp>
      <p:sp>
        <p:nvSpPr>
          <p:cNvPr id="4" name="TextBox 3">
            <a:extLst>
              <a:ext uri="{FF2B5EF4-FFF2-40B4-BE49-F238E27FC236}">
                <a16:creationId xmlns:a16="http://schemas.microsoft.com/office/drawing/2014/main" id="{78213DC5-DEAC-5797-F40C-749DDAADDDF4}"/>
              </a:ext>
            </a:extLst>
          </p:cNvPr>
          <p:cNvSpPr txBox="1"/>
          <p:nvPr/>
        </p:nvSpPr>
        <p:spPr>
          <a:xfrm>
            <a:off x="3316939" y="2745688"/>
            <a:ext cx="580837" cy="369332"/>
          </a:xfrm>
          <a:prstGeom prst="rect">
            <a:avLst/>
          </a:prstGeom>
          <a:noFill/>
        </p:spPr>
        <p:txBody>
          <a:bodyPr wrap="square" rtlCol="0">
            <a:spAutoFit/>
          </a:bodyPr>
          <a:lstStyle/>
          <a:p>
            <a:r>
              <a:rPr lang="vi-VN">
                <a:latin typeface="+mj-lt"/>
              </a:rPr>
              <a:t>=</a:t>
            </a:r>
            <a:endParaRPr lang="en-US">
              <a:latin typeface="+mj-lt"/>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F728CFE-0067-7654-51FF-09F9B93EEDD3}"/>
                  </a:ext>
                </a:extLst>
              </p:cNvPr>
              <p:cNvGraphicFramePr>
                <a:graphicFrameLocks noGrp="1"/>
              </p:cNvGraphicFramePr>
              <p:nvPr>
                <p:extLst>
                  <p:ext uri="{D42A27DB-BD31-4B8C-83A1-F6EECF244321}">
                    <p14:modId xmlns:p14="http://schemas.microsoft.com/office/powerpoint/2010/main" val="3644170596"/>
                  </p:ext>
                </p:extLst>
              </p:nvPr>
            </p:nvGraphicFramePr>
            <p:xfrm>
              <a:off x="4008989" y="2274750"/>
              <a:ext cx="1716306" cy="1074456"/>
            </p:xfrm>
            <a:graphic>
              <a:graphicData uri="http://schemas.openxmlformats.org/drawingml/2006/table">
                <a:tbl>
                  <a:tblPr firstRow="1" bandRow="1">
                    <a:tableStyleId>{5940675A-B579-460E-94D1-54222C63F5DA}</a:tableStyleId>
                  </a:tblPr>
                  <a:tblGrid>
                    <a:gridCol w="572102">
                      <a:extLst>
                        <a:ext uri="{9D8B030D-6E8A-4147-A177-3AD203B41FA5}">
                          <a16:colId xmlns:a16="http://schemas.microsoft.com/office/drawing/2014/main" val="236440306"/>
                        </a:ext>
                      </a:extLst>
                    </a:gridCol>
                    <a:gridCol w="572102">
                      <a:extLst>
                        <a:ext uri="{9D8B030D-6E8A-4147-A177-3AD203B41FA5}">
                          <a16:colId xmlns:a16="http://schemas.microsoft.com/office/drawing/2014/main" val="3572664327"/>
                        </a:ext>
                      </a:extLst>
                    </a:gridCol>
                    <a:gridCol w="572102">
                      <a:extLst>
                        <a:ext uri="{9D8B030D-6E8A-4147-A177-3AD203B41FA5}">
                          <a16:colId xmlns:a16="http://schemas.microsoft.com/office/drawing/2014/main" val="1171753806"/>
                        </a:ext>
                      </a:extLst>
                    </a:gridCol>
                  </a:tblGrid>
                  <a:tr h="537228">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0" smtClean="0">
                                        <a:latin typeface="Cambria Math" panose="02040503050406030204" pitchFamily="18" charset="0"/>
                                      </a:rPr>
                                      <m:t>W</m:t>
                                    </m:r>
                                  </m:e>
                                  <m:sub>
                                    <m:r>
                                      <a:rPr lang="en-US" sz="1800" b="0" i="0" smtClean="0">
                                        <a:latin typeface="Cambria Math" panose="02040503050406030204" pitchFamily="18" charset="0"/>
                                      </a:rPr>
                                      <m:t>11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0" smtClean="0">
                                        <a:latin typeface="Cambria Math" panose="02040503050406030204" pitchFamily="18" charset="0"/>
                                      </a:rPr>
                                      <m:t>W</m:t>
                                    </m:r>
                                  </m:e>
                                  <m:sub>
                                    <m:r>
                                      <a:rPr lang="vi-VN" sz="1800" b="0" i="0" smtClean="0">
                                        <a:latin typeface="Cambria Math" panose="02040503050406030204" pitchFamily="18" charset="0"/>
                                      </a:rPr>
                                      <m:t>12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0" smtClean="0">
                                        <a:latin typeface="Cambria Math" panose="02040503050406030204" pitchFamily="18" charset="0"/>
                                      </a:rPr>
                                      <m:t>W</m:t>
                                    </m:r>
                                  </m:e>
                                  <m:sub>
                                    <m:r>
                                      <a:rPr lang="vi-VN" sz="1800" b="0" i="0" smtClean="0">
                                        <a:latin typeface="Cambria Math" panose="02040503050406030204" pitchFamily="18" charset="0"/>
                                      </a:rPr>
                                      <m:t>13</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325872751"/>
                      </a:ext>
                    </a:extLst>
                  </a:tr>
                  <a:tr h="537228">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0" smtClean="0">
                                        <a:latin typeface="Cambria Math" panose="02040503050406030204" pitchFamily="18" charset="0"/>
                                      </a:rPr>
                                      <m:t>W</m:t>
                                    </m:r>
                                  </m:e>
                                  <m:sub>
                                    <m:r>
                                      <a:rPr lang="vi-VN" sz="1800" b="0" i="0" smtClean="0">
                                        <a:latin typeface="Cambria Math" panose="02040503050406030204" pitchFamily="18" charset="0"/>
                                      </a:rPr>
                                      <m:t>21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0" smtClean="0">
                                        <a:latin typeface="Cambria Math" panose="02040503050406030204" pitchFamily="18" charset="0"/>
                                      </a:rPr>
                                      <m:t>W</m:t>
                                    </m:r>
                                  </m:e>
                                  <m:sub>
                                    <m:r>
                                      <a:rPr lang="vi-VN" sz="1800" b="0" i="0" smtClean="0">
                                        <a:latin typeface="Cambria Math" panose="02040503050406030204" pitchFamily="18" charset="0"/>
                                      </a:rPr>
                                      <m:t>22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0" smtClean="0">
                                        <a:latin typeface="Cambria Math" panose="02040503050406030204" pitchFamily="18" charset="0"/>
                                      </a:rPr>
                                      <m:t>W</m:t>
                                    </m:r>
                                  </m:e>
                                  <m:sub>
                                    <m:r>
                                      <a:rPr lang="vi-VN" sz="1800" b="0" i="0" smtClean="0">
                                        <a:latin typeface="Cambria Math" panose="02040503050406030204" pitchFamily="18" charset="0"/>
                                      </a:rPr>
                                      <m:t>23</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269690324"/>
                      </a:ext>
                    </a:extLst>
                  </a:tr>
                </a:tbl>
              </a:graphicData>
            </a:graphic>
          </p:graphicFrame>
        </mc:Choice>
        <mc:Fallback xmlns="">
          <p:graphicFrame>
            <p:nvGraphicFramePr>
              <p:cNvPr id="5" name="Table 4">
                <a:extLst>
                  <a:ext uri="{FF2B5EF4-FFF2-40B4-BE49-F238E27FC236}">
                    <a16:creationId xmlns:a16="http://schemas.microsoft.com/office/drawing/2014/main" id="{5F728CFE-0067-7654-51FF-09F9B93EEDD3}"/>
                  </a:ext>
                </a:extLst>
              </p:cNvPr>
              <p:cNvGraphicFramePr>
                <a:graphicFrameLocks noGrp="1"/>
              </p:cNvGraphicFramePr>
              <p:nvPr>
                <p:extLst>
                  <p:ext uri="{D42A27DB-BD31-4B8C-83A1-F6EECF244321}">
                    <p14:modId xmlns:p14="http://schemas.microsoft.com/office/powerpoint/2010/main" val="3644170596"/>
                  </p:ext>
                </p:extLst>
              </p:nvPr>
            </p:nvGraphicFramePr>
            <p:xfrm>
              <a:off x="4008989" y="2274750"/>
              <a:ext cx="1716306" cy="1074456"/>
            </p:xfrm>
            <a:graphic>
              <a:graphicData uri="http://schemas.openxmlformats.org/drawingml/2006/table">
                <a:tbl>
                  <a:tblPr firstRow="1" bandRow="1">
                    <a:tableStyleId>{5940675A-B579-460E-94D1-54222C63F5DA}</a:tableStyleId>
                  </a:tblPr>
                  <a:tblGrid>
                    <a:gridCol w="572102">
                      <a:extLst>
                        <a:ext uri="{9D8B030D-6E8A-4147-A177-3AD203B41FA5}">
                          <a16:colId xmlns:a16="http://schemas.microsoft.com/office/drawing/2014/main" val="236440306"/>
                        </a:ext>
                      </a:extLst>
                    </a:gridCol>
                    <a:gridCol w="572102">
                      <a:extLst>
                        <a:ext uri="{9D8B030D-6E8A-4147-A177-3AD203B41FA5}">
                          <a16:colId xmlns:a16="http://schemas.microsoft.com/office/drawing/2014/main" val="3572664327"/>
                        </a:ext>
                      </a:extLst>
                    </a:gridCol>
                    <a:gridCol w="572102">
                      <a:extLst>
                        <a:ext uri="{9D8B030D-6E8A-4147-A177-3AD203B41FA5}">
                          <a16:colId xmlns:a16="http://schemas.microsoft.com/office/drawing/2014/main" val="1171753806"/>
                        </a:ext>
                      </a:extLst>
                    </a:gridCol>
                  </a:tblGrid>
                  <a:tr h="537228">
                    <a:tc>
                      <a:txBody>
                        <a:bodyPr/>
                        <a:lstStyle/>
                        <a:p>
                          <a:endParaRPr lang="en-US"/>
                        </a:p>
                      </a:txBody>
                      <a:tcPr>
                        <a:blipFill>
                          <a:blip r:embed="rId3"/>
                          <a:stretch>
                            <a:fillRect l="-1064" t="-1124" r="-203191" b="-101124"/>
                          </a:stretch>
                        </a:blipFill>
                      </a:tcPr>
                    </a:tc>
                    <a:tc>
                      <a:txBody>
                        <a:bodyPr/>
                        <a:lstStyle/>
                        <a:p>
                          <a:endParaRPr lang="en-US"/>
                        </a:p>
                      </a:txBody>
                      <a:tcPr>
                        <a:blipFill>
                          <a:blip r:embed="rId3"/>
                          <a:stretch>
                            <a:fillRect l="-100000" t="-1124" r="-101053" b="-101124"/>
                          </a:stretch>
                        </a:blipFill>
                      </a:tcPr>
                    </a:tc>
                    <a:tc>
                      <a:txBody>
                        <a:bodyPr/>
                        <a:lstStyle/>
                        <a:p>
                          <a:endParaRPr lang="en-US"/>
                        </a:p>
                      </a:txBody>
                      <a:tcPr>
                        <a:blipFill>
                          <a:blip r:embed="rId3"/>
                          <a:stretch>
                            <a:fillRect l="-202128" t="-1124" r="-2128" b="-101124"/>
                          </a:stretch>
                        </a:blipFill>
                      </a:tcPr>
                    </a:tc>
                    <a:extLst>
                      <a:ext uri="{0D108BD9-81ED-4DB2-BD59-A6C34878D82A}">
                        <a16:rowId xmlns:a16="http://schemas.microsoft.com/office/drawing/2014/main" val="1325872751"/>
                      </a:ext>
                    </a:extLst>
                  </a:tr>
                  <a:tr h="537228">
                    <a:tc>
                      <a:txBody>
                        <a:bodyPr/>
                        <a:lstStyle/>
                        <a:p>
                          <a:endParaRPr lang="en-US"/>
                        </a:p>
                      </a:txBody>
                      <a:tcPr>
                        <a:blipFill>
                          <a:blip r:embed="rId3"/>
                          <a:stretch>
                            <a:fillRect l="-1064" t="-102273" r="-203191" b="-2273"/>
                          </a:stretch>
                        </a:blipFill>
                      </a:tcPr>
                    </a:tc>
                    <a:tc>
                      <a:txBody>
                        <a:bodyPr/>
                        <a:lstStyle/>
                        <a:p>
                          <a:endParaRPr lang="en-US"/>
                        </a:p>
                      </a:txBody>
                      <a:tcPr>
                        <a:blipFill>
                          <a:blip r:embed="rId3"/>
                          <a:stretch>
                            <a:fillRect l="-100000" t="-102273" r="-101053" b="-2273"/>
                          </a:stretch>
                        </a:blipFill>
                      </a:tcPr>
                    </a:tc>
                    <a:tc>
                      <a:txBody>
                        <a:bodyPr/>
                        <a:lstStyle/>
                        <a:p>
                          <a:endParaRPr lang="en-US"/>
                        </a:p>
                      </a:txBody>
                      <a:tcPr>
                        <a:blipFill>
                          <a:blip r:embed="rId3"/>
                          <a:stretch>
                            <a:fillRect l="-202128" t="-102273" r="-2128" b="-2273"/>
                          </a:stretch>
                        </a:blipFill>
                      </a:tcPr>
                    </a:tc>
                    <a:extLst>
                      <a:ext uri="{0D108BD9-81ED-4DB2-BD59-A6C34878D82A}">
                        <a16:rowId xmlns:a16="http://schemas.microsoft.com/office/drawing/2014/main" val="12696903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7985A8D-01E1-ACF6-8445-B6CEDE79E4E9}"/>
                  </a:ext>
                </a:extLst>
              </p:cNvPr>
              <p:cNvGraphicFramePr>
                <a:graphicFrameLocks noGrp="1"/>
              </p:cNvGraphicFramePr>
              <p:nvPr>
                <p:extLst>
                  <p:ext uri="{D42A27DB-BD31-4B8C-83A1-F6EECF244321}">
                    <p14:modId xmlns:p14="http://schemas.microsoft.com/office/powerpoint/2010/main" val="2012870101"/>
                  </p:ext>
                </p:extLst>
              </p:nvPr>
            </p:nvGraphicFramePr>
            <p:xfrm>
              <a:off x="6493601" y="2171458"/>
              <a:ext cx="1029610"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36440306"/>
                        </a:ext>
                      </a:extLst>
                    </a:gridCol>
                    <a:gridCol w="514805">
                      <a:extLst>
                        <a:ext uri="{9D8B030D-6E8A-4147-A177-3AD203B41FA5}">
                          <a16:colId xmlns:a16="http://schemas.microsoft.com/office/drawing/2014/main" val="3572664327"/>
                        </a:ext>
                      </a:extLst>
                    </a:gridCol>
                  </a:tblGrid>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X</m:t>
                                    </m:r>
                                  </m:e>
                                  <m:sub>
                                    <m:r>
                                      <a:rPr lang="en-US" sz="1800" b="0" i="1" smtClean="0">
                                        <a:latin typeface="Cambria Math" panose="02040503050406030204" pitchFamily="18" charset="0"/>
                                      </a:rPr>
                                      <m:t>11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X</m:t>
                                    </m:r>
                                  </m:e>
                                  <m:sub>
                                    <m:r>
                                      <a:rPr lang="vi-VN" sz="1800" b="0" i="1" smtClean="0">
                                        <a:latin typeface="Cambria Math" panose="02040503050406030204" pitchFamily="18" charset="0"/>
                                      </a:rPr>
                                      <m:t>21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325872751"/>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X</m:t>
                                    </m:r>
                                  </m:e>
                                  <m:sub>
                                    <m:r>
                                      <a:rPr lang="vi-VN" sz="1800" b="0" i="1" smtClean="0">
                                        <a:latin typeface="Cambria Math" panose="02040503050406030204" pitchFamily="18" charset="0"/>
                                      </a:rPr>
                                      <m:t>12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X</m:t>
                                    </m:r>
                                  </m:e>
                                  <m:sub>
                                    <m:r>
                                      <a:rPr lang="vi-VN" sz="1800" b="0" i="1" smtClean="0">
                                        <a:latin typeface="Cambria Math" panose="02040503050406030204" pitchFamily="18" charset="0"/>
                                      </a:rPr>
                                      <m:t>22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269690324"/>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X</m:t>
                                    </m:r>
                                  </m:e>
                                  <m:sub>
                                    <m:r>
                                      <a:rPr lang="vi-VN" sz="1800" b="0" i="1" smtClean="0">
                                        <a:latin typeface="Cambria Math" panose="02040503050406030204" pitchFamily="18" charset="0"/>
                                      </a:rPr>
                                      <m:t>13</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X</m:t>
                                    </m:r>
                                  </m:e>
                                  <m:sub>
                                    <m:r>
                                      <a:rPr lang="vi-VN" sz="1800" b="0" i="1" smtClean="0">
                                        <a:latin typeface="Cambria Math" panose="02040503050406030204" pitchFamily="18" charset="0"/>
                                      </a:rPr>
                                      <m:t>23</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4039000017"/>
                      </a:ext>
                    </a:extLst>
                  </a:tr>
                </a:tbl>
              </a:graphicData>
            </a:graphic>
          </p:graphicFrame>
        </mc:Choice>
        <mc:Fallback xmlns="">
          <p:graphicFrame>
            <p:nvGraphicFramePr>
              <p:cNvPr id="6" name="Table 5">
                <a:extLst>
                  <a:ext uri="{FF2B5EF4-FFF2-40B4-BE49-F238E27FC236}">
                    <a16:creationId xmlns:a16="http://schemas.microsoft.com/office/drawing/2014/main" id="{27985A8D-01E1-ACF6-8445-B6CEDE79E4E9}"/>
                  </a:ext>
                </a:extLst>
              </p:cNvPr>
              <p:cNvGraphicFramePr>
                <a:graphicFrameLocks noGrp="1"/>
              </p:cNvGraphicFramePr>
              <p:nvPr>
                <p:extLst>
                  <p:ext uri="{D42A27DB-BD31-4B8C-83A1-F6EECF244321}">
                    <p14:modId xmlns:p14="http://schemas.microsoft.com/office/powerpoint/2010/main" val="2012870101"/>
                  </p:ext>
                </p:extLst>
              </p:nvPr>
            </p:nvGraphicFramePr>
            <p:xfrm>
              <a:off x="6493601" y="2171458"/>
              <a:ext cx="1029610"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36440306"/>
                        </a:ext>
                      </a:extLst>
                    </a:gridCol>
                    <a:gridCol w="514805">
                      <a:extLst>
                        <a:ext uri="{9D8B030D-6E8A-4147-A177-3AD203B41FA5}">
                          <a16:colId xmlns:a16="http://schemas.microsoft.com/office/drawing/2014/main" val="3572664327"/>
                        </a:ext>
                      </a:extLst>
                    </a:gridCol>
                  </a:tblGrid>
                  <a:tr h="451497">
                    <a:tc>
                      <a:txBody>
                        <a:bodyPr/>
                        <a:lstStyle/>
                        <a:p>
                          <a:endParaRPr lang="en-US"/>
                        </a:p>
                      </a:txBody>
                      <a:tcPr>
                        <a:blipFill>
                          <a:blip r:embed="rId4"/>
                          <a:stretch>
                            <a:fillRect l="-1176" t="-1351" r="-102353" b="-204054"/>
                          </a:stretch>
                        </a:blipFill>
                      </a:tcPr>
                    </a:tc>
                    <a:tc>
                      <a:txBody>
                        <a:bodyPr/>
                        <a:lstStyle/>
                        <a:p>
                          <a:endParaRPr lang="en-US"/>
                        </a:p>
                      </a:txBody>
                      <a:tcPr>
                        <a:blipFill>
                          <a:blip r:embed="rId4"/>
                          <a:stretch>
                            <a:fillRect l="-101176" t="-1351" r="-2353" b="-204054"/>
                          </a:stretch>
                        </a:blipFill>
                      </a:tcPr>
                    </a:tc>
                    <a:extLst>
                      <a:ext uri="{0D108BD9-81ED-4DB2-BD59-A6C34878D82A}">
                        <a16:rowId xmlns:a16="http://schemas.microsoft.com/office/drawing/2014/main" val="1325872751"/>
                      </a:ext>
                    </a:extLst>
                  </a:tr>
                  <a:tr h="451497">
                    <a:tc>
                      <a:txBody>
                        <a:bodyPr/>
                        <a:lstStyle/>
                        <a:p>
                          <a:endParaRPr lang="en-US"/>
                        </a:p>
                      </a:txBody>
                      <a:tcPr>
                        <a:blipFill>
                          <a:blip r:embed="rId4"/>
                          <a:stretch>
                            <a:fillRect l="-1176" t="-100000" r="-102353" b="-101333"/>
                          </a:stretch>
                        </a:blipFill>
                      </a:tcPr>
                    </a:tc>
                    <a:tc>
                      <a:txBody>
                        <a:bodyPr/>
                        <a:lstStyle/>
                        <a:p>
                          <a:endParaRPr lang="en-US"/>
                        </a:p>
                      </a:txBody>
                      <a:tcPr>
                        <a:blipFill>
                          <a:blip r:embed="rId4"/>
                          <a:stretch>
                            <a:fillRect l="-101176" t="-100000" r="-2353" b="-101333"/>
                          </a:stretch>
                        </a:blipFill>
                      </a:tcPr>
                    </a:tc>
                    <a:extLst>
                      <a:ext uri="{0D108BD9-81ED-4DB2-BD59-A6C34878D82A}">
                        <a16:rowId xmlns:a16="http://schemas.microsoft.com/office/drawing/2014/main" val="1269690324"/>
                      </a:ext>
                    </a:extLst>
                  </a:tr>
                  <a:tr h="451497">
                    <a:tc>
                      <a:txBody>
                        <a:bodyPr/>
                        <a:lstStyle/>
                        <a:p>
                          <a:endParaRPr lang="en-US"/>
                        </a:p>
                      </a:txBody>
                      <a:tcPr>
                        <a:blipFill>
                          <a:blip r:embed="rId4"/>
                          <a:stretch>
                            <a:fillRect l="-1176" t="-202703" r="-102353" b="-2703"/>
                          </a:stretch>
                        </a:blipFill>
                      </a:tcPr>
                    </a:tc>
                    <a:tc>
                      <a:txBody>
                        <a:bodyPr/>
                        <a:lstStyle/>
                        <a:p>
                          <a:endParaRPr lang="en-US"/>
                        </a:p>
                      </a:txBody>
                      <a:tcPr>
                        <a:blipFill>
                          <a:blip r:embed="rId4"/>
                          <a:stretch>
                            <a:fillRect l="-101176" t="-202703" r="-2353" b="-2703"/>
                          </a:stretch>
                        </a:blipFill>
                      </a:tcPr>
                    </a:tc>
                    <a:extLst>
                      <a:ext uri="{0D108BD9-81ED-4DB2-BD59-A6C34878D82A}">
                        <a16:rowId xmlns:a16="http://schemas.microsoft.com/office/drawing/2014/main" val="4039000017"/>
                      </a:ext>
                    </a:extLst>
                  </a:tr>
                </a:tbl>
              </a:graphicData>
            </a:graphic>
          </p:graphicFrame>
        </mc:Fallback>
      </mc:AlternateContent>
      <p:sp>
        <p:nvSpPr>
          <p:cNvPr id="7" name="TextBox 6">
            <a:extLst>
              <a:ext uri="{FF2B5EF4-FFF2-40B4-BE49-F238E27FC236}">
                <a16:creationId xmlns:a16="http://schemas.microsoft.com/office/drawing/2014/main" id="{6E4094CB-1748-99DA-FA0C-87C9514AEFF5}"/>
              </a:ext>
            </a:extLst>
          </p:cNvPr>
          <p:cNvSpPr txBox="1"/>
          <p:nvPr/>
        </p:nvSpPr>
        <p:spPr>
          <a:xfrm>
            <a:off x="5954118" y="2745688"/>
            <a:ext cx="393291" cy="369332"/>
          </a:xfrm>
          <a:prstGeom prst="rect">
            <a:avLst/>
          </a:prstGeom>
          <a:noFill/>
        </p:spPr>
        <p:txBody>
          <a:bodyPr wrap="square" rtlCol="0">
            <a:spAutoFit/>
          </a:bodyPr>
          <a:lstStyle/>
          <a:p>
            <a:r>
              <a:rPr lang="vi-VN">
                <a:latin typeface="+mj-lt"/>
              </a:rPr>
              <a:t>*</a:t>
            </a:r>
            <a:endParaRPr lang="en-US">
              <a:latin typeface="+mj-lt"/>
            </a:endParaRPr>
          </a:p>
        </p:txBody>
      </p:sp>
      <p:sp>
        <p:nvSpPr>
          <p:cNvPr id="8" name="TextBox 7">
            <a:extLst>
              <a:ext uri="{FF2B5EF4-FFF2-40B4-BE49-F238E27FC236}">
                <a16:creationId xmlns:a16="http://schemas.microsoft.com/office/drawing/2014/main" id="{2ACF6825-03FD-7F6A-4AE0-310960483B88}"/>
              </a:ext>
            </a:extLst>
          </p:cNvPr>
          <p:cNvSpPr txBox="1"/>
          <p:nvPr/>
        </p:nvSpPr>
        <p:spPr>
          <a:xfrm>
            <a:off x="7776268" y="2745688"/>
            <a:ext cx="387359" cy="369332"/>
          </a:xfrm>
          <a:prstGeom prst="rect">
            <a:avLst/>
          </a:prstGeom>
          <a:noFill/>
        </p:spPr>
        <p:txBody>
          <a:bodyPr wrap="square" rtlCol="0">
            <a:spAutoFit/>
          </a:bodyPr>
          <a:lstStyle/>
          <a:p>
            <a:r>
              <a:rPr lang="vi-VN">
                <a:latin typeface="+mj-lt"/>
              </a:rPr>
              <a:t>+</a:t>
            </a:r>
            <a:endParaRPr lang="en-US">
              <a:latin typeface="+mj-lt"/>
            </a:endParaRP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9D76111F-8A98-C9B9-7B1D-31292E5241C1}"/>
                  </a:ext>
                </a:extLst>
              </p:cNvPr>
              <p:cNvGraphicFramePr>
                <a:graphicFrameLocks noGrp="1"/>
              </p:cNvGraphicFramePr>
              <p:nvPr>
                <p:extLst>
                  <p:ext uri="{D42A27DB-BD31-4B8C-83A1-F6EECF244321}">
                    <p14:modId xmlns:p14="http://schemas.microsoft.com/office/powerpoint/2010/main" val="2825558394"/>
                  </p:ext>
                </p:extLst>
              </p:nvPr>
            </p:nvGraphicFramePr>
            <p:xfrm>
              <a:off x="8416684" y="2371393"/>
              <a:ext cx="1029610" cy="902994"/>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36440306"/>
                        </a:ext>
                      </a:extLst>
                    </a:gridCol>
                    <a:gridCol w="514805">
                      <a:extLst>
                        <a:ext uri="{9D8B030D-6E8A-4147-A177-3AD203B41FA5}">
                          <a16:colId xmlns:a16="http://schemas.microsoft.com/office/drawing/2014/main" val="3572664327"/>
                        </a:ext>
                      </a:extLst>
                    </a:gridCol>
                  </a:tblGrid>
                  <a:tr h="451497">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b</m:t>
                                    </m:r>
                                  </m:e>
                                  <m:sub>
                                    <m:r>
                                      <a:rPr lang="en-US" sz="1800" b="0" i="1" smtClean="0">
                                        <a:latin typeface="Cambria Math" panose="02040503050406030204" pitchFamily="18" charset="0"/>
                                      </a:rPr>
                                      <m:t>11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b</m:t>
                                    </m:r>
                                  </m:e>
                                  <m:sub>
                                    <m:r>
                                      <a:rPr lang="vi-VN" sz="1800" b="0" i="1" smtClean="0">
                                        <a:latin typeface="Cambria Math" panose="02040503050406030204" pitchFamily="18" charset="0"/>
                                      </a:rPr>
                                      <m:t>12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325872751"/>
                      </a:ext>
                    </a:extLst>
                  </a:tr>
                  <a:tr h="451497">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b</m:t>
                                    </m:r>
                                  </m:e>
                                  <m:sub>
                                    <m:r>
                                      <a:rPr lang="vi-VN" sz="1800" b="0" i="1" smtClean="0">
                                        <a:latin typeface="Cambria Math" panose="02040503050406030204" pitchFamily="18" charset="0"/>
                                      </a:rPr>
                                      <m:t>21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b</m:t>
                                    </m:r>
                                  </m:e>
                                  <m:sub>
                                    <m:r>
                                      <a:rPr lang="vi-VN" sz="1800" b="0" i="1" smtClean="0">
                                        <a:latin typeface="Cambria Math" panose="02040503050406030204" pitchFamily="18" charset="0"/>
                                      </a:rPr>
                                      <m:t>22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269690324"/>
                      </a:ext>
                    </a:extLst>
                  </a:tr>
                </a:tbl>
              </a:graphicData>
            </a:graphic>
          </p:graphicFrame>
        </mc:Choice>
        <mc:Fallback xmlns="">
          <p:graphicFrame>
            <p:nvGraphicFramePr>
              <p:cNvPr id="9" name="Table 8">
                <a:extLst>
                  <a:ext uri="{FF2B5EF4-FFF2-40B4-BE49-F238E27FC236}">
                    <a16:creationId xmlns:a16="http://schemas.microsoft.com/office/drawing/2014/main" id="{9D76111F-8A98-C9B9-7B1D-31292E5241C1}"/>
                  </a:ext>
                </a:extLst>
              </p:cNvPr>
              <p:cNvGraphicFramePr>
                <a:graphicFrameLocks noGrp="1"/>
              </p:cNvGraphicFramePr>
              <p:nvPr>
                <p:extLst>
                  <p:ext uri="{D42A27DB-BD31-4B8C-83A1-F6EECF244321}">
                    <p14:modId xmlns:p14="http://schemas.microsoft.com/office/powerpoint/2010/main" val="2825558394"/>
                  </p:ext>
                </p:extLst>
              </p:nvPr>
            </p:nvGraphicFramePr>
            <p:xfrm>
              <a:off x="8416684" y="2371393"/>
              <a:ext cx="1029610" cy="902994"/>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36440306"/>
                        </a:ext>
                      </a:extLst>
                    </a:gridCol>
                    <a:gridCol w="514805">
                      <a:extLst>
                        <a:ext uri="{9D8B030D-6E8A-4147-A177-3AD203B41FA5}">
                          <a16:colId xmlns:a16="http://schemas.microsoft.com/office/drawing/2014/main" val="3572664327"/>
                        </a:ext>
                      </a:extLst>
                    </a:gridCol>
                  </a:tblGrid>
                  <a:tr h="451497">
                    <a:tc>
                      <a:txBody>
                        <a:bodyPr/>
                        <a:lstStyle/>
                        <a:p>
                          <a:endParaRPr lang="en-US"/>
                        </a:p>
                      </a:txBody>
                      <a:tcPr>
                        <a:blipFill>
                          <a:blip r:embed="rId5"/>
                          <a:stretch>
                            <a:fillRect l="-1176" t="-2667" r="-102353" b="-101333"/>
                          </a:stretch>
                        </a:blipFill>
                      </a:tcPr>
                    </a:tc>
                    <a:tc>
                      <a:txBody>
                        <a:bodyPr/>
                        <a:lstStyle/>
                        <a:p>
                          <a:endParaRPr lang="en-US"/>
                        </a:p>
                      </a:txBody>
                      <a:tcPr>
                        <a:blipFill>
                          <a:blip r:embed="rId5"/>
                          <a:stretch>
                            <a:fillRect l="-101176" t="-2667" r="-2353" b="-101333"/>
                          </a:stretch>
                        </a:blipFill>
                      </a:tcPr>
                    </a:tc>
                    <a:extLst>
                      <a:ext uri="{0D108BD9-81ED-4DB2-BD59-A6C34878D82A}">
                        <a16:rowId xmlns:a16="http://schemas.microsoft.com/office/drawing/2014/main" val="1325872751"/>
                      </a:ext>
                    </a:extLst>
                  </a:tr>
                  <a:tr h="451497">
                    <a:tc>
                      <a:txBody>
                        <a:bodyPr/>
                        <a:lstStyle/>
                        <a:p>
                          <a:endParaRPr lang="en-US"/>
                        </a:p>
                      </a:txBody>
                      <a:tcPr>
                        <a:blipFill>
                          <a:blip r:embed="rId5"/>
                          <a:stretch>
                            <a:fillRect l="-1176" t="-104054" r="-102353" b="-2703"/>
                          </a:stretch>
                        </a:blipFill>
                      </a:tcPr>
                    </a:tc>
                    <a:tc>
                      <a:txBody>
                        <a:bodyPr/>
                        <a:lstStyle/>
                        <a:p>
                          <a:endParaRPr lang="en-US"/>
                        </a:p>
                      </a:txBody>
                      <a:tcPr>
                        <a:blipFill>
                          <a:blip r:embed="rId5"/>
                          <a:stretch>
                            <a:fillRect l="-101176" t="-104054" r="-2353" b="-2703"/>
                          </a:stretch>
                        </a:blipFill>
                      </a:tcPr>
                    </a:tc>
                    <a:extLst>
                      <a:ext uri="{0D108BD9-81ED-4DB2-BD59-A6C34878D82A}">
                        <a16:rowId xmlns:a16="http://schemas.microsoft.com/office/drawing/2014/main" val="1269690324"/>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EDFCC9-52D4-8293-C380-EA0170859C7E}"/>
                  </a:ext>
                </a:extLst>
              </p:cNvPr>
              <p:cNvSpPr txBox="1"/>
              <p:nvPr/>
            </p:nvSpPr>
            <p:spPr>
              <a:xfrm>
                <a:off x="1043832" y="3987257"/>
                <a:ext cx="48758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11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en-US" sz="1800" b="0" i="1" smtClean="0">
                              <a:latin typeface="Cambria Math" panose="02040503050406030204" pitchFamily="18" charset="0"/>
                            </a:rPr>
                            <m:t>11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en-US" sz="1800" b="0" i="1" smtClean="0">
                              <a:latin typeface="Cambria Math" panose="02040503050406030204" pitchFamily="18" charset="0"/>
                            </a:rPr>
                            <m:t>11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en-US" sz="1800" b="0" i="1" smtClean="0">
                              <a:latin typeface="Cambria Math" panose="02040503050406030204" pitchFamily="18" charset="0"/>
                            </a:rPr>
                            <m:t>12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en-US" sz="1800" b="0" i="1" smtClean="0">
                              <a:latin typeface="Cambria Math" panose="02040503050406030204" pitchFamily="18" charset="0"/>
                            </a:rPr>
                            <m:t>12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13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13</m:t>
                          </m:r>
                        </m:sub>
                      </m:sSub>
                      <m:r>
                        <a:rPr lang="en-US" sz="1800" b="0" i="1" smtClean="0">
                          <a:latin typeface="Cambria Math" panose="02040503050406030204" pitchFamily="18" charset="0"/>
                        </a:rPr>
                        <m:t>+</m:t>
                      </m:r>
                      <m:sSub>
                        <m:sSubPr>
                          <m:ctrlPr>
                            <a:rPr lang="en-US" i="1" smtClean="0">
                              <a:latin typeface="Cambria Math" panose="02040503050406030204" pitchFamily="18" charset="0"/>
                            </a:rPr>
                          </m:ctrlPr>
                        </m:sSubPr>
                        <m:e>
                          <m:r>
                            <m:rPr>
                              <m:sty m:val="p"/>
                            </m:rPr>
                            <a:rPr lang="vi-VN" i="1">
                              <a:latin typeface="Cambria Math" panose="02040503050406030204" pitchFamily="18" charset="0"/>
                            </a:rPr>
                            <m:t>b</m:t>
                          </m:r>
                        </m:e>
                        <m:sub>
                          <m:r>
                            <a:rPr lang="vi-VN" i="1">
                              <a:latin typeface="Cambria Math" panose="02040503050406030204" pitchFamily="18" charset="0"/>
                            </a:rPr>
                            <m:t>11</m:t>
                          </m:r>
                        </m:sub>
                      </m:sSub>
                    </m:oMath>
                  </m:oMathPara>
                </a14:m>
                <a:endParaRPr lang="en-US" sz="1800"/>
              </a:p>
            </p:txBody>
          </p:sp>
        </mc:Choice>
        <mc:Fallback xmlns="">
          <p:sp>
            <p:nvSpPr>
              <p:cNvPr id="10" name="TextBox 9">
                <a:extLst>
                  <a:ext uri="{FF2B5EF4-FFF2-40B4-BE49-F238E27FC236}">
                    <a16:creationId xmlns:a16="http://schemas.microsoft.com/office/drawing/2014/main" id="{6AEDFCC9-52D4-8293-C380-EA0170859C7E}"/>
                  </a:ext>
                </a:extLst>
              </p:cNvPr>
              <p:cNvSpPr txBox="1">
                <a:spLocks noRot="1" noChangeAspect="1" noMove="1" noResize="1" noEditPoints="1" noAdjustHandles="1" noChangeArrowheads="1" noChangeShapeType="1" noTextEdit="1"/>
              </p:cNvSpPr>
              <p:nvPr/>
            </p:nvSpPr>
            <p:spPr>
              <a:xfrm>
                <a:off x="1043832" y="3987257"/>
                <a:ext cx="487585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5332D99-653F-7A03-858D-0CDBD734B4B3}"/>
                  </a:ext>
                </a:extLst>
              </p:cNvPr>
              <p:cNvSpPr txBox="1"/>
              <p:nvPr/>
            </p:nvSpPr>
            <p:spPr>
              <a:xfrm>
                <a:off x="-52937" y="4491323"/>
                <a:ext cx="70693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vi-VN" i="1">
                              <a:latin typeface="Cambria Math" panose="02040503050406030204" pitchFamily="18" charset="0"/>
                            </a:rPr>
                            <m:t>12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en-US" sz="1800" b="0" i="1" smtClean="0">
                              <a:latin typeface="Cambria Math" panose="02040503050406030204" pitchFamily="18" charset="0"/>
                            </a:rPr>
                            <m:t>11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en-US" sz="1800" b="0" i="1" smtClean="0">
                              <a:latin typeface="Cambria Math" panose="02040503050406030204" pitchFamily="18" charset="0"/>
                            </a:rPr>
                            <m:t>12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13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23</m:t>
                          </m:r>
                        </m:sub>
                      </m:sSub>
                      <m:r>
                        <a:rPr lang="en-US" sz="1800"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vi-VN" i="1">
                              <a:latin typeface="Cambria Math" panose="02040503050406030204" pitchFamily="18" charset="0"/>
                            </a:rPr>
                            <m:t>b</m:t>
                          </m:r>
                        </m:e>
                        <m:sub>
                          <m:r>
                            <a:rPr lang="vi-VN" i="1">
                              <a:latin typeface="Cambria Math" panose="02040503050406030204" pitchFamily="18" charset="0"/>
                            </a:rPr>
                            <m:t>12</m:t>
                          </m:r>
                        </m:sub>
                      </m:sSub>
                    </m:oMath>
                  </m:oMathPara>
                </a14:m>
                <a:endParaRPr lang="en-US" sz="1800"/>
              </a:p>
            </p:txBody>
          </p:sp>
        </mc:Choice>
        <mc:Fallback xmlns="">
          <p:sp>
            <p:nvSpPr>
              <p:cNvPr id="11" name="TextBox 10">
                <a:extLst>
                  <a:ext uri="{FF2B5EF4-FFF2-40B4-BE49-F238E27FC236}">
                    <a16:creationId xmlns:a16="http://schemas.microsoft.com/office/drawing/2014/main" id="{B5332D99-653F-7A03-858D-0CDBD734B4B3}"/>
                  </a:ext>
                </a:extLst>
              </p:cNvPr>
              <p:cNvSpPr txBox="1">
                <a:spLocks noRot="1" noChangeAspect="1" noMove="1" noResize="1" noEditPoints="1" noAdjustHandles="1" noChangeArrowheads="1" noChangeShapeType="1" noTextEdit="1"/>
              </p:cNvSpPr>
              <p:nvPr/>
            </p:nvSpPr>
            <p:spPr>
              <a:xfrm>
                <a:off x="-52937" y="4491323"/>
                <a:ext cx="706939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0A57E8-529B-7A4B-0D9C-91F6DA87EA70}"/>
                  </a:ext>
                </a:extLst>
              </p:cNvPr>
              <p:cNvSpPr txBox="1"/>
              <p:nvPr/>
            </p:nvSpPr>
            <p:spPr>
              <a:xfrm>
                <a:off x="-60986" y="4951413"/>
                <a:ext cx="70693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vi-VN" i="1">
                              <a:latin typeface="Cambria Math" panose="02040503050406030204" pitchFamily="18" charset="0"/>
                            </a:rPr>
                            <m:t>21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21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en-US" sz="1800" b="0" i="1" smtClean="0">
                              <a:latin typeface="Cambria Math" panose="02040503050406030204" pitchFamily="18" charset="0"/>
                            </a:rPr>
                            <m:t>11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22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en-US" sz="1800" b="0" i="1" smtClean="0">
                              <a:latin typeface="Cambria Math" panose="02040503050406030204" pitchFamily="18" charset="0"/>
                            </a:rPr>
                            <m:t>12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23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13</m:t>
                          </m:r>
                        </m:sub>
                      </m:sSub>
                      <m:r>
                        <a:rPr lang="en-US" sz="1800"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vi-VN" i="1">
                              <a:latin typeface="Cambria Math" panose="02040503050406030204" pitchFamily="18" charset="0"/>
                            </a:rPr>
                            <m:t>b</m:t>
                          </m:r>
                        </m:e>
                        <m:sub>
                          <m:r>
                            <a:rPr lang="vi-VN" i="1">
                              <a:latin typeface="Cambria Math" panose="02040503050406030204" pitchFamily="18" charset="0"/>
                            </a:rPr>
                            <m:t>21</m:t>
                          </m:r>
                        </m:sub>
                      </m:sSub>
                    </m:oMath>
                  </m:oMathPara>
                </a14:m>
                <a:endParaRPr lang="en-US" sz="1800"/>
              </a:p>
            </p:txBody>
          </p:sp>
        </mc:Choice>
        <mc:Fallback xmlns="">
          <p:sp>
            <p:nvSpPr>
              <p:cNvPr id="12" name="TextBox 11">
                <a:extLst>
                  <a:ext uri="{FF2B5EF4-FFF2-40B4-BE49-F238E27FC236}">
                    <a16:creationId xmlns:a16="http://schemas.microsoft.com/office/drawing/2014/main" id="{280A57E8-529B-7A4B-0D9C-91F6DA87EA70}"/>
                  </a:ext>
                </a:extLst>
              </p:cNvPr>
              <p:cNvSpPr txBox="1">
                <a:spLocks noRot="1" noChangeAspect="1" noMove="1" noResize="1" noEditPoints="1" noAdjustHandles="1" noChangeArrowheads="1" noChangeShapeType="1" noTextEdit="1"/>
              </p:cNvSpPr>
              <p:nvPr/>
            </p:nvSpPr>
            <p:spPr>
              <a:xfrm>
                <a:off x="-60986" y="4951413"/>
                <a:ext cx="706939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05FB70-7721-0836-4CF0-57012C4A9AE5}"/>
                  </a:ext>
                </a:extLst>
              </p:cNvPr>
              <p:cNvSpPr txBox="1"/>
              <p:nvPr/>
            </p:nvSpPr>
            <p:spPr>
              <a:xfrm>
                <a:off x="-60986" y="5411503"/>
                <a:ext cx="70693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𝑧</m:t>
                          </m:r>
                        </m:e>
                        <m:sub>
                          <m:r>
                            <a:rPr lang="vi-VN" i="1">
                              <a:latin typeface="Cambria Math" panose="02040503050406030204" pitchFamily="18" charset="0"/>
                            </a:rPr>
                            <m:t>22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21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21</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22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w</m:t>
                          </m:r>
                        </m:e>
                        <m:sub>
                          <m:r>
                            <a:rPr lang="vi-VN" i="1">
                              <a:latin typeface="Cambria Math" panose="02040503050406030204" pitchFamily="18" charset="0"/>
                            </a:rPr>
                            <m:t>23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m:rPr>
                              <m:sty m:val="p"/>
                            </m:rPr>
                            <a:rPr lang="vi-VN" i="1">
                              <a:latin typeface="Cambria Math" panose="02040503050406030204" pitchFamily="18" charset="0"/>
                            </a:rPr>
                            <m:t>x</m:t>
                          </m:r>
                        </m:e>
                        <m:sub>
                          <m:r>
                            <a:rPr lang="vi-VN" i="1">
                              <a:latin typeface="Cambria Math" panose="02040503050406030204" pitchFamily="18" charset="0"/>
                            </a:rPr>
                            <m:t>23</m:t>
                          </m:r>
                        </m:sub>
                      </m:sSub>
                      <m:r>
                        <a:rPr lang="en-US" sz="1800"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vi-VN" i="1">
                              <a:latin typeface="Cambria Math" panose="02040503050406030204" pitchFamily="18" charset="0"/>
                            </a:rPr>
                            <m:t>b</m:t>
                          </m:r>
                        </m:e>
                        <m:sub>
                          <m:r>
                            <a:rPr lang="vi-VN" i="1">
                              <a:latin typeface="Cambria Math" panose="02040503050406030204" pitchFamily="18" charset="0"/>
                            </a:rPr>
                            <m:t>22</m:t>
                          </m:r>
                        </m:sub>
                      </m:sSub>
                    </m:oMath>
                  </m:oMathPara>
                </a14:m>
                <a:endParaRPr lang="en-US" sz="1800"/>
              </a:p>
            </p:txBody>
          </p:sp>
        </mc:Choice>
        <mc:Fallback xmlns="">
          <p:sp>
            <p:nvSpPr>
              <p:cNvPr id="13" name="TextBox 12">
                <a:extLst>
                  <a:ext uri="{FF2B5EF4-FFF2-40B4-BE49-F238E27FC236}">
                    <a16:creationId xmlns:a16="http://schemas.microsoft.com/office/drawing/2014/main" id="{2C05FB70-7721-0836-4CF0-57012C4A9AE5}"/>
                  </a:ext>
                </a:extLst>
              </p:cNvPr>
              <p:cNvSpPr txBox="1">
                <a:spLocks noRot="1" noChangeAspect="1" noMove="1" noResize="1" noEditPoints="1" noAdjustHandles="1" noChangeArrowheads="1" noChangeShapeType="1" noTextEdit="1"/>
              </p:cNvSpPr>
              <p:nvPr/>
            </p:nvSpPr>
            <p:spPr>
              <a:xfrm>
                <a:off x="-60986" y="5411503"/>
                <a:ext cx="7069392" cy="369332"/>
              </a:xfrm>
              <a:prstGeom prst="rect">
                <a:avLst/>
              </a:prstGeom>
              <a:blipFill>
                <a:blip r:embed="rId9"/>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6C34655-0EDF-4D07-159F-257678B01C3A}"/>
              </a:ext>
            </a:extLst>
          </p:cNvPr>
          <p:cNvSpPr txBox="1"/>
          <p:nvPr/>
        </p:nvSpPr>
        <p:spPr>
          <a:xfrm>
            <a:off x="590549" y="482084"/>
            <a:ext cx="6417857" cy="584775"/>
          </a:xfrm>
          <a:prstGeom prst="rect">
            <a:avLst/>
          </a:prstGeom>
          <a:noFill/>
        </p:spPr>
        <p:txBody>
          <a:bodyPr wrap="square">
            <a:spAutoFit/>
          </a:bodyPr>
          <a:lstStyle/>
          <a:p>
            <a:r>
              <a:rPr lang="vi-VN" sz="3200">
                <a:latin typeface="Oswald Medium" panose="00000600000000000000" pitchFamily="2" charset="0"/>
              </a:rPr>
              <a:t>Backward in Fully Connected Layer </a:t>
            </a:r>
            <a:endParaRPr lang="en-US" sz="3200">
              <a:latin typeface="Oswald Medium" panose="00000600000000000000" pitchFamily="2" charset="0"/>
            </a:endParaRPr>
          </a:p>
        </p:txBody>
      </p:sp>
      <p:sp>
        <p:nvSpPr>
          <p:cNvPr id="15" name="TextBox 14">
            <a:extLst>
              <a:ext uri="{FF2B5EF4-FFF2-40B4-BE49-F238E27FC236}">
                <a16:creationId xmlns:a16="http://schemas.microsoft.com/office/drawing/2014/main" id="{13F9F96A-5FE2-25CA-F567-E2D2911A6A55}"/>
              </a:ext>
            </a:extLst>
          </p:cNvPr>
          <p:cNvSpPr txBox="1"/>
          <p:nvPr/>
        </p:nvSpPr>
        <p:spPr>
          <a:xfrm>
            <a:off x="442452" y="6190882"/>
            <a:ext cx="501446" cy="369332"/>
          </a:xfrm>
          <a:prstGeom prst="rect">
            <a:avLst/>
          </a:prstGeom>
          <a:noFill/>
        </p:spPr>
        <p:txBody>
          <a:bodyPr wrap="square" rtlCol="0">
            <a:spAutoFit/>
          </a:bodyPr>
          <a:lstStyle/>
          <a:p>
            <a:r>
              <a:rPr lang="en-US">
                <a:latin typeface="number"/>
              </a:rPr>
              <a:t>27</a:t>
            </a:r>
          </a:p>
        </p:txBody>
      </p:sp>
    </p:spTree>
    <p:extLst>
      <p:ext uri="{BB962C8B-B14F-4D97-AF65-F5344CB8AC3E}">
        <p14:creationId xmlns:p14="http://schemas.microsoft.com/office/powerpoint/2010/main" val="37564455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8BBE2B5-1FB0-E5ED-2968-6FDBE4E1A0CD}"/>
                  </a:ext>
                </a:extLst>
              </p:cNvPr>
              <p:cNvSpPr txBox="1"/>
              <p:nvPr/>
            </p:nvSpPr>
            <p:spPr>
              <a:xfrm>
                <a:off x="731520" y="1710975"/>
                <a:ext cx="5433306"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0" dirty="0">
                                <a:latin typeface="Cambria Math" panose="02040503050406030204" pitchFamily="18" charset="0"/>
                                <a:ea typeface="Cambria Math" panose="02040503050406030204" pitchFamily="18" charset="0"/>
                              </a:rPr>
                              <m:t>11</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0" dirty="0" smtClean="0">
                                <a:latin typeface="Cambria Math" panose="02040503050406030204" pitchFamily="18" charset="0"/>
                                <a:ea typeface="Cambria Math" panose="02040503050406030204" pitchFamily="18" charset="0"/>
                              </a:rPr>
                              <m:t>11</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11</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11</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21</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E8BBE2B5-1FB0-E5ED-2968-6FDBE4E1A0CD}"/>
                  </a:ext>
                </a:extLst>
              </p:cNvPr>
              <p:cNvSpPr txBox="1">
                <a:spLocks noRot="1" noChangeAspect="1" noMove="1" noResize="1" noEditPoints="1" noAdjustHandles="1" noChangeArrowheads="1" noChangeShapeType="1" noTextEdit="1"/>
              </p:cNvSpPr>
              <p:nvPr/>
            </p:nvSpPr>
            <p:spPr>
              <a:xfrm>
                <a:off x="731520" y="1710975"/>
                <a:ext cx="5433306" cy="5814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AFE03F3-5BBF-2A91-EFAA-61903C86CDFF}"/>
                  </a:ext>
                </a:extLst>
              </p:cNvPr>
              <p:cNvSpPr txBox="1"/>
              <p:nvPr/>
            </p:nvSpPr>
            <p:spPr>
              <a:xfrm>
                <a:off x="694999" y="2452941"/>
                <a:ext cx="5433303"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12</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12</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12</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12</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22</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5AFE03F3-5BBF-2A91-EFAA-61903C86CDFF}"/>
                  </a:ext>
                </a:extLst>
              </p:cNvPr>
              <p:cNvSpPr txBox="1">
                <a:spLocks noRot="1" noChangeAspect="1" noMove="1" noResize="1" noEditPoints="1" noAdjustHandles="1" noChangeArrowheads="1" noChangeShapeType="1" noTextEdit="1"/>
              </p:cNvSpPr>
              <p:nvPr/>
            </p:nvSpPr>
            <p:spPr>
              <a:xfrm>
                <a:off x="694999" y="2452941"/>
                <a:ext cx="5433303" cy="581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69B70B-BE87-C042-4F4D-18E61D96731E}"/>
                  </a:ext>
                </a:extLst>
              </p:cNvPr>
              <p:cNvSpPr txBox="1"/>
              <p:nvPr/>
            </p:nvSpPr>
            <p:spPr>
              <a:xfrm>
                <a:off x="731520" y="3240767"/>
                <a:ext cx="5433303" cy="582852"/>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13</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smtClean="0">
                                <a:latin typeface="Cambria Math" panose="02040503050406030204" pitchFamily="18" charset="0"/>
                                <a:ea typeface="Cambria Math" panose="02040503050406030204" pitchFamily="18" charset="0"/>
                              </a:rPr>
                              <m:t>Z</m:t>
                            </m:r>
                            <m:r>
                              <a:rPr lang="vi-VN" sz="2000" i="1" dirty="0" smtClean="0">
                                <a:latin typeface="Cambria Math" panose="02040503050406030204" pitchFamily="18" charset="0"/>
                                <a:ea typeface="Cambria Math" panose="02040503050406030204" pitchFamily="18" charset="0"/>
                              </a:rPr>
                              <m:t>11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13</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13</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13</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23</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9769B70B-BE87-C042-4F4D-18E61D96731E}"/>
                  </a:ext>
                </a:extLst>
              </p:cNvPr>
              <p:cNvSpPr txBox="1">
                <a:spLocks noRot="1" noChangeAspect="1" noMove="1" noResize="1" noEditPoints="1" noAdjustHandles="1" noChangeArrowheads="1" noChangeShapeType="1" noTextEdit="1"/>
              </p:cNvSpPr>
              <p:nvPr/>
            </p:nvSpPr>
            <p:spPr>
              <a:xfrm>
                <a:off x="731520" y="3240767"/>
                <a:ext cx="5433303" cy="5828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605737-C7D4-DE0E-A132-3FFE1CADD824}"/>
                  </a:ext>
                </a:extLst>
              </p:cNvPr>
              <p:cNvSpPr txBox="1"/>
              <p:nvPr/>
            </p:nvSpPr>
            <p:spPr>
              <a:xfrm>
                <a:off x="721939" y="3982733"/>
                <a:ext cx="5564806"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21</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21</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21</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11</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21</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5C605737-C7D4-DE0E-A132-3FFE1CADD824}"/>
                  </a:ext>
                </a:extLst>
              </p:cNvPr>
              <p:cNvSpPr txBox="1">
                <a:spLocks noRot="1" noChangeAspect="1" noMove="1" noResize="1" noEditPoints="1" noAdjustHandles="1" noChangeArrowheads="1" noChangeShapeType="1" noTextEdit="1"/>
              </p:cNvSpPr>
              <p:nvPr/>
            </p:nvSpPr>
            <p:spPr>
              <a:xfrm>
                <a:off x="721939" y="3982733"/>
                <a:ext cx="5564806" cy="581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EE1B30-D388-49EA-EFD0-82810FF86587}"/>
                  </a:ext>
                </a:extLst>
              </p:cNvPr>
              <p:cNvSpPr txBox="1"/>
              <p:nvPr/>
            </p:nvSpPr>
            <p:spPr>
              <a:xfrm>
                <a:off x="731520" y="4687754"/>
                <a:ext cx="5663621"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22</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22</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22</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12</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22</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BEE1B30-D388-49EA-EFD0-82810FF86587}"/>
                  </a:ext>
                </a:extLst>
              </p:cNvPr>
              <p:cNvSpPr txBox="1">
                <a:spLocks noRot="1" noChangeAspect="1" noMove="1" noResize="1" noEditPoints="1" noAdjustHandles="1" noChangeArrowheads="1" noChangeShapeType="1" noTextEdit="1"/>
              </p:cNvSpPr>
              <p:nvPr/>
            </p:nvSpPr>
            <p:spPr>
              <a:xfrm>
                <a:off x="731520" y="4687754"/>
                <a:ext cx="5663621" cy="581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B76929-C193-C8C2-F629-64EA82F5CE39}"/>
                  </a:ext>
                </a:extLst>
              </p:cNvPr>
              <p:cNvSpPr txBox="1"/>
              <p:nvPr/>
            </p:nvSpPr>
            <p:spPr>
              <a:xfrm>
                <a:off x="745043" y="5445320"/>
                <a:ext cx="5663623" cy="582852"/>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23</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23</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23</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13</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23</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A9B76929-C193-C8C2-F629-64EA82F5CE39}"/>
                  </a:ext>
                </a:extLst>
              </p:cNvPr>
              <p:cNvSpPr txBox="1">
                <a:spLocks noRot="1" noChangeAspect="1" noMove="1" noResize="1" noEditPoints="1" noAdjustHandles="1" noChangeArrowheads="1" noChangeShapeType="1" noTextEdit="1"/>
              </p:cNvSpPr>
              <p:nvPr/>
            </p:nvSpPr>
            <p:spPr>
              <a:xfrm>
                <a:off x="745043" y="5445320"/>
                <a:ext cx="5663623" cy="5828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9FEC7CE-715A-4CDC-87EA-C4A4B79185D8}"/>
                  </a:ext>
                </a:extLst>
              </p:cNvPr>
              <p:cNvSpPr txBox="1"/>
              <p:nvPr/>
            </p:nvSpPr>
            <p:spPr>
              <a:xfrm>
                <a:off x="6201349" y="1960126"/>
                <a:ext cx="973392" cy="617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i="0" dirty="0">
                              <a:latin typeface="Cambria Math" panose="02040503050406030204" pitchFamily="18" charset="0"/>
                              <a:ea typeface="Cambria Math" panose="02040503050406030204" pitchFamily="18" charset="0"/>
                            </a:rPr>
                            <m:t>𝜕</m:t>
                          </m:r>
                          <m:r>
                            <m:rPr>
                              <m:sty m:val="p"/>
                            </m:rPr>
                            <a:rPr lang="en-US" sz="1800" i="0" dirty="0">
                              <a:latin typeface="Cambria Math" panose="02040503050406030204" pitchFamily="18" charset="0"/>
                              <a:ea typeface="Cambria Math" panose="02040503050406030204" pitchFamily="18" charset="0"/>
                            </a:rPr>
                            <m:t>L</m:t>
                          </m:r>
                        </m:num>
                        <m:den>
                          <m:r>
                            <a:rPr lang="en-US" dirty="0">
                              <a:latin typeface="Cambria Math" panose="02040503050406030204" pitchFamily="18" charset="0"/>
                              <a:ea typeface="Cambria Math" panose="02040503050406030204" pitchFamily="18" charset="0"/>
                            </a:rPr>
                            <m:t>𝜕</m:t>
                          </m:r>
                          <m:r>
                            <m:rPr>
                              <m:sty m:val="p"/>
                            </m:rPr>
                            <a:rPr lang="vi-VN" i="1" dirty="0" smtClean="0">
                              <a:latin typeface="Cambria Math" panose="02040503050406030204" pitchFamily="18" charset="0"/>
                              <a:ea typeface="Cambria Math" panose="02040503050406030204" pitchFamily="18" charset="0"/>
                            </a:rPr>
                            <m:t>W</m:t>
                          </m:r>
                        </m:den>
                      </m:f>
                    </m:oMath>
                  </m:oMathPara>
                </a14:m>
                <a:endParaRPr lang="en-US"/>
              </a:p>
            </p:txBody>
          </p:sp>
        </mc:Choice>
        <mc:Fallback xmlns="">
          <p:sp>
            <p:nvSpPr>
              <p:cNvPr id="8" name="TextBox 7">
                <a:extLst>
                  <a:ext uri="{FF2B5EF4-FFF2-40B4-BE49-F238E27FC236}">
                    <a16:creationId xmlns:a16="http://schemas.microsoft.com/office/drawing/2014/main" id="{C9FEC7CE-715A-4CDC-87EA-C4A4B79185D8}"/>
                  </a:ext>
                </a:extLst>
              </p:cNvPr>
              <p:cNvSpPr txBox="1">
                <a:spLocks noRot="1" noChangeAspect="1" noMove="1" noResize="1" noEditPoints="1" noAdjustHandles="1" noChangeArrowheads="1" noChangeShapeType="1" noTextEdit="1"/>
              </p:cNvSpPr>
              <p:nvPr/>
            </p:nvSpPr>
            <p:spPr>
              <a:xfrm>
                <a:off x="6201349" y="1960126"/>
                <a:ext cx="973392" cy="617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9F9C845A-C7D4-EFD9-4CC2-7E666BC3CFCF}"/>
                  </a:ext>
                </a:extLst>
              </p:cNvPr>
              <p:cNvGraphicFramePr>
                <a:graphicFrameLocks noGrp="1"/>
              </p:cNvGraphicFramePr>
              <p:nvPr>
                <p:extLst>
                  <p:ext uri="{D42A27DB-BD31-4B8C-83A1-F6EECF244321}">
                    <p14:modId xmlns:p14="http://schemas.microsoft.com/office/powerpoint/2010/main" val="2189812277"/>
                  </p:ext>
                </p:extLst>
              </p:nvPr>
            </p:nvGraphicFramePr>
            <p:xfrm>
              <a:off x="7701379" y="1694063"/>
              <a:ext cx="1281722" cy="1189990"/>
            </p:xfrm>
            <a:graphic>
              <a:graphicData uri="http://schemas.openxmlformats.org/drawingml/2006/table">
                <a:tbl>
                  <a:tblPr firstRow="1" bandRow="1">
                    <a:tableStyleId>{5940675A-B579-460E-94D1-54222C63F5DA}</a:tableStyleId>
                  </a:tblPr>
                  <a:tblGrid>
                    <a:gridCol w="640861">
                      <a:extLst>
                        <a:ext uri="{9D8B030D-6E8A-4147-A177-3AD203B41FA5}">
                          <a16:colId xmlns:a16="http://schemas.microsoft.com/office/drawing/2014/main" val="1618624485"/>
                        </a:ext>
                      </a:extLst>
                    </a:gridCol>
                    <a:gridCol w="640861">
                      <a:extLst>
                        <a:ext uri="{9D8B030D-6E8A-4147-A177-3AD203B41FA5}">
                          <a16:colId xmlns:a16="http://schemas.microsoft.com/office/drawing/2014/main" val="3196680317"/>
                        </a:ext>
                      </a:extLst>
                    </a:gridCol>
                  </a:tblGrid>
                  <a:tr h="553457">
                    <a:tc>
                      <a:txBody>
                        <a:bodyPr/>
                        <a:lstStyle/>
                        <a:p>
                          <a:pPr algn="ctr"/>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i="0" dirty="0">
                                        <a:latin typeface="Cambria Math" panose="02040503050406030204" pitchFamily="18" charset="0"/>
                                        <a:ea typeface="Cambria Math" panose="02040503050406030204" pitchFamily="18" charset="0"/>
                                      </a:rPr>
                                      <m:t>𝜕</m:t>
                                    </m:r>
                                    <m:r>
                                      <m:rPr>
                                        <m:sty m:val="p"/>
                                      </m:rPr>
                                      <a:rPr lang="en-US" sz="1600" i="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i="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11</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i="0" dirty="0">
                                        <a:latin typeface="Cambria Math" panose="02040503050406030204" pitchFamily="18" charset="0"/>
                                        <a:ea typeface="Cambria Math" panose="02040503050406030204" pitchFamily="18" charset="0"/>
                                      </a:rPr>
                                      <m:t>𝜕</m:t>
                                    </m:r>
                                    <m:r>
                                      <m:rPr>
                                        <m:sty m:val="p"/>
                                      </m:rPr>
                                      <a:rPr lang="en-US" sz="1600" i="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i="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12</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4233037795"/>
                      </a:ext>
                    </a:extLst>
                  </a:tr>
                  <a:tr h="553457">
                    <a:tc>
                      <a:txBody>
                        <a:bodyPr/>
                        <a:lstStyle/>
                        <a:p>
                          <a:pPr algn="ctr"/>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i="0" dirty="0">
                                        <a:latin typeface="Cambria Math" panose="02040503050406030204" pitchFamily="18" charset="0"/>
                                        <a:ea typeface="Cambria Math" panose="02040503050406030204" pitchFamily="18" charset="0"/>
                                      </a:rPr>
                                      <m:t>𝜕</m:t>
                                    </m:r>
                                    <m:r>
                                      <m:rPr>
                                        <m:sty m:val="p"/>
                                      </m:rPr>
                                      <a:rPr lang="en-US" sz="1600" i="0" dirty="0">
                                        <a:latin typeface="Cambria Math" panose="02040503050406030204" pitchFamily="18" charset="0"/>
                                        <a:ea typeface="Cambria Math" panose="02040503050406030204" pitchFamily="18" charset="0"/>
                                      </a:rPr>
                                      <m:t>L</m:t>
                                    </m:r>
                                  </m:num>
                                  <m:den>
                                    <m:sSub>
                                      <m:sSubPr>
                                        <m:ctrlPr>
                                          <a:rPr lang="en-US" sz="1600" i="1" dirty="0" smtClean="0">
                                            <a:solidFill>
                                              <a:srgbClr val="836967"/>
                                            </a:solidFill>
                                            <a:latin typeface="Cambria Math" panose="02040503050406030204" pitchFamily="18" charset="0"/>
                                            <a:ea typeface="Cambria Math" panose="02040503050406030204" pitchFamily="18" charset="0"/>
                                          </a:rPr>
                                        </m:ctrlPr>
                                      </m:sSubPr>
                                      <m:e>
                                        <m:r>
                                          <a:rPr lang="en-US" sz="1600" i="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21</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i="0" dirty="0">
                                        <a:latin typeface="Cambria Math" panose="02040503050406030204" pitchFamily="18" charset="0"/>
                                        <a:ea typeface="Cambria Math" panose="02040503050406030204" pitchFamily="18" charset="0"/>
                                      </a:rPr>
                                      <m:t>𝜕</m:t>
                                    </m:r>
                                    <m:r>
                                      <m:rPr>
                                        <m:sty m:val="p"/>
                                      </m:rPr>
                                      <a:rPr lang="en-US" sz="1600" i="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i="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22</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2603626299"/>
                      </a:ext>
                    </a:extLst>
                  </a:tr>
                </a:tbl>
              </a:graphicData>
            </a:graphic>
          </p:graphicFrame>
        </mc:Choice>
        <mc:Fallback xmlns="">
          <p:graphicFrame>
            <p:nvGraphicFramePr>
              <p:cNvPr id="9" name="Table 8">
                <a:extLst>
                  <a:ext uri="{FF2B5EF4-FFF2-40B4-BE49-F238E27FC236}">
                    <a16:creationId xmlns:a16="http://schemas.microsoft.com/office/drawing/2014/main" id="{9F9C845A-C7D4-EFD9-4CC2-7E666BC3CFCF}"/>
                  </a:ext>
                </a:extLst>
              </p:cNvPr>
              <p:cNvGraphicFramePr>
                <a:graphicFrameLocks noGrp="1"/>
              </p:cNvGraphicFramePr>
              <p:nvPr>
                <p:extLst>
                  <p:ext uri="{D42A27DB-BD31-4B8C-83A1-F6EECF244321}">
                    <p14:modId xmlns:p14="http://schemas.microsoft.com/office/powerpoint/2010/main" val="2189812277"/>
                  </p:ext>
                </p:extLst>
              </p:nvPr>
            </p:nvGraphicFramePr>
            <p:xfrm>
              <a:off x="7701379" y="1694063"/>
              <a:ext cx="1281722" cy="1189990"/>
            </p:xfrm>
            <a:graphic>
              <a:graphicData uri="http://schemas.openxmlformats.org/drawingml/2006/table">
                <a:tbl>
                  <a:tblPr firstRow="1" bandRow="1">
                    <a:tableStyleId>{5940675A-B579-460E-94D1-54222C63F5DA}</a:tableStyleId>
                  </a:tblPr>
                  <a:tblGrid>
                    <a:gridCol w="640861">
                      <a:extLst>
                        <a:ext uri="{9D8B030D-6E8A-4147-A177-3AD203B41FA5}">
                          <a16:colId xmlns:a16="http://schemas.microsoft.com/office/drawing/2014/main" val="1618624485"/>
                        </a:ext>
                      </a:extLst>
                    </a:gridCol>
                    <a:gridCol w="640861">
                      <a:extLst>
                        <a:ext uri="{9D8B030D-6E8A-4147-A177-3AD203B41FA5}">
                          <a16:colId xmlns:a16="http://schemas.microsoft.com/office/drawing/2014/main" val="3196680317"/>
                        </a:ext>
                      </a:extLst>
                    </a:gridCol>
                  </a:tblGrid>
                  <a:tr h="594995">
                    <a:tc>
                      <a:txBody>
                        <a:bodyPr/>
                        <a:lstStyle/>
                        <a:p>
                          <a:endParaRPr lang="en-US"/>
                        </a:p>
                      </a:txBody>
                      <a:tcPr>
                        <a:blipFill>
                          <a:blip r:embed="rId9"/>
                          <a:stretch>
                            <a:fillRect l="-943" t="-1010" r="-100943" b="-101010"/>
                          </a:stretch>
                        </a:blipFill>
                      </a:tcPr>
                    </a:tc>
                    <a:tc>
                      <a:txBody>
                        <a:bodyPr/>
                        <a:lstStyle/>
                        <a:p>
                          <a:endParaRPr lang="en-US"/>
                        </a:p>
                      </a:txBody>
                      <a:tcPr>
                        <a:blipFill>
                          <a:blip r:embed="rId9"/>
                          <a:stretch>
                            <a:fillRect l="-101905" t="-1010" r="-1905" b="-101010"/>
                          </a:stretch>
                        </a:blipFill>
                      </a:tcPr>
                    </a:tc>
                    <a:extLst>
                      <a:ext uri="{0D108BD9-81ED-4DB2-BD59-A6C34878D82A}">
                        <a16:rowId xmlns:a16="http://schemas.microsoft.com/office/drawing/2014/main" val="4233037795"/>
                      </a:ext>
                    </a:extLst>
                  </a:tr>
                  <a:tr h="594995">
                    <a:tc>
                      <a:txBody>
                        <a:bodyPr/>
                        <a:lstStyle/>
                        <a:p>
                          <a:endParaRPr lang="en-US"/>
                        </a:p>
                      </a:txBody>
                      <a:tcPr>
                        <a:blipFill>
                          <a:blip r:embed="rId9"/>
                          <a:stretch>
                            <a:fillRect l="-943" t="-102041" r="-100943" b="-2041"/>
                          </a:stretch>
                        </a:blipFill>
                      </a:tcPr>
                    </a:tc>
                    <a:tc>
                      <a:txBody>
                        <a:bodyPr/>
                        <a:lstStyle/>
                        <a:p>
                          <a:endParaRPr lang="en-US"/>
                        </a:p>
                      </a:txBody>
                      <a:tcPr>
                        <a:blipFill>
                          <a:blip r:embed="rId9"/>
                          <a:stretch>
                            <a:fillRect l="-101905" t="-102041" r="-1905" b="-2041"/>
                          </a:stretch>
                        </a:blipFill>
                      </a:tcPr>
                    </a:tc>
                    <a:extLst>
                      <a:ext uri="{0D108BD9-81ED-4DB2-BD59-A6C34878D82A}">
                        <a16:rowId xmlns:a16="http://schemas.microsoft.com/office/drawing/2014/main" val="260362629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93A32A1C-20F1-A55C-72B3-16E77359ABE2}"/>
                  </a:ext>
                </a:extLst>
              </p:cNvPr>
              <p:cNvGraphicFramePr>
                <a:graphicFrameLocks noGrp="1"/>
              </p:cNvGraphicFramePr>
              <p:nvPr>
                <p:extLst>
                  <p:ext uri="{D42A27DB-BD31-4B8C-83A1-F6EECF244321}">
                    <p14:modId xmlns:p14="http://schemas.microsoft.com/office/powerpoint/2010/main" val="676804124"/>
                  </p:ext>
                </p:extLst>
              </p:nvPr>
            </p:nvGraphicFramePr>
            <p:xfrm>
              <a:off x="9705674" y="1819777"/>
              <a:ext cx="1630068" cy="896996"/>
            </p:xfrm>
            <a:graphic>
              <a:graphicData uri="http://schemas.openxmlformats.org/drawingml/2006/table">
                <a:tbl>
                  <a:tblPr firstRow="1" bandRow="1">
                    <a:tableStyleId>{5940675A-B579-460E-94D1-54222C63F5DA}</a:tableStyleId>
                  </a:tblPr>
                  <a:tblGrid>
                    <a:gridCol w="543356">
                      <a:extLst>
                        <a:ext uri="{9D8B030D-6E8A-4147-A177-3AD203B41FA5}">
                          <a16:colId xmlns:a16="http://schemas.microsoft.com/office/drawing/2014/main" val="4003062891"/>
                        </a:ext>
                      </a:extLst>
                    </a:gridCol>
                    <a:gridCol w="543356">
                      <a:extLst>
                        <a:ext uri="{9D8B030D-6E8A-4147-A177-3AD203B41FA5}">
                          <a16:colId xmlns:a16="http://schemas.microsoft.com/office/drawing/2014/main" val="4235449884"/>
                        </a:ext>
                      </a:extLst>
                    </a:gridCol>
                    <a:gridCol w="543356">
                      <a:extLst>
                        <a:ext uri="{9D8B030D-6E8A-4147-A177-3AD203B41FA5}">
                          <a16:colId xmlns:a16="http://schemas.microsoft.com/office/drawing/2014/main" val="2058729107"/>
                        </a:ext>
                      </a:extLst>
                    </a:gridCol>
                  </a:tblGrid>
                  <a:tr h="448498">
                    <a:tc>
                      <a:txBody>
                        <a:bodyPr/>
                        <a:lstStyle/>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vi-VN" sz="1600" i="1" smtClean="0">
                                        <a:latin typeface="Cambria Math" panose="02040503050406030204" pitchFamily="18" charset="0"/>
                                      </a:rPr>
                                      <m:t>X</m:t>
                                    </m:r>
                                  </m:e>
                                  <m:sub>
                                    <m:r>
                                      <a:rPr lang="en-US" sz="1600" b="0" i="1" smtClean="0">
                                        <a:latin typeface="Cambria Math" panose="02040503050406030204" pitchFamily="18" charset="0"/>
                                      </a:rPr>
                                      <m:t>11</m:t>
                                    </m:r>
                                  </m:sub>
                                </m:sSub>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vi-VN" sz="1600" i="1" smtClean="0">
                                        <a:latin typeface="Cambria Math" panose="02040503050406030204" pitchFamily="18" charset="0"/>
                                      </a:rPr>
                                      <m:t>X</m:t>
                                    </m:r>
                                  </m:e>
                                  <m:sub>
                                    <m:r>
                                      <a:rPr lang="vi-VN" sz="1600" b="0" i="1" smtClean="0">
                                        <a:latin typeface="Cambria Math" panose="02040503050406030204" pitchFamily="18" charset="0"/>
                                      </a:rPr>
                                      <m:t>12</m:t>
                                    </m:r>
                                  </m:sub>
                                </m:sSub>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vi-VN" sz="1600" i="1" smtClean="0">
                                        <a:latin typeface="Cambria Math" panose="02040503050406030204" pitchFamily="18" charset="0"/>
                                      </a:rPr>
                                      <m:t>X</m:t>
                                    </m:r>
                                  </m:e>
                                  <m:sub>
                                    <m:r>
                                      <a:rPr lang="vi-VN" sz="1600" b="0" i="1" smtClean="0">
                                        <a:latin typeface="Cambria Math" panose="02040503050406030204" pitchFamily="18" charset="0"/>
                                      </a:rPr>
                                      <m:t>13</m:t>
                                    </m:r>
                                  </m:sub>
                                </m:sSub>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2022218953"/>
                      </a:ext>
                    </a:extLst>
                  </a:tr>
                  <a:tr h="448498">
                    <a:tc>
                      <a:txBody>
                        <a:bodyPr/>
                        <a:lstStyle/>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vi-VN" sz="1600" i="1" smtClean="0">
                                        <a:latin typeface="Cambria Math" panose="02040503050406030204" pitchFamily="18" charset="0"/>
                                      </a:rPr>
                                      <m:t>X</m:t>
                                    </m:r>
                                  </m:e>
                                  <m:sub>
                                    <m:r>
                                      <a:rPr lang="vi-VN" sz="1600" i="1" smtClean="0">
                                        <a:latin typeface="Cambria Math" panose="02040503050406030204" pitchFamily="18" charset="0"/>
                                      </a:rPr>
                                      <m:t>21</m:t>
                                    </m:r>
                                  </m:sub>
                                </m:sSub>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vi-VN" sz="1600" i="1" smtClean="0">
                                        <a:latin typeface="Cambria Math" panose="02040503050406030204" pitchFamily="18" charset="0"/>
                                      </a:rPr>
                                      <m:t>X</m:t>
                                    </m:r>
                                  </m:e>
                                  <m:sub>
                                    <m:r>
                                      <a:rPr lang="vi-VN" sz="1600" i="1" smtClean="0">
                                        <a:latin typeface="Cambria Math" panose="02040503050406030204" pitchFamily="18" charset="0"/>
                                      </a:rPr>
                                      <m:t>22</m:t>
                                    </m:r>
                                  </m:sub>
                                </m:sSub>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vi-VN" sz="1600" i="1" smtClean="0">
                                        <a:latin typeface="Cambria Math" panose="02040503050406030204" pitchFamily="18" charset="0"/>
                                      </a:rPr>
                                      <m:t>X</m:t>
                                    </m:r>
                                  </m:e>
                                  <m:sub>
                                    <m:r>
                                      <a:rPr lang="vi-VN" sz="1600" i="1" smtClean="0">
                                        <a:latin typeface="Cambria Math" panose="02040503050406030204" pitchFamily="18" charset="0"/>
                                      </a:rPr>
                                      <m:t>23</m:t>
                                    </m:r>
                                  </m:sub>
                                </m:sSub>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3512954326"/>
                      </a:ext>
                    </a:extLst>
                  </a:tr>
                </a:tbl>
              </a:graphicData>
            </a:graphic>
          </p:graphicFrame>
        </mc:Choice>
        <mc:Fallback xmlns="">
          <p:graphicFrame>
            <p:nvGraphicFramePr>
              <p:cNvPr id="10" name="Table 9">
                <a:extLst>
                  <a:ext uri="{FF2B5EF4-FFF2-40B4-BE49-F238E27FC236}">
                    <a16:creationId xmlns:a16="http://schemas.microsoft.com/office/drawing/2014/main" id="{93A32A1C-20F1-A55C-72B3-16E77359ABE2}"/>
                  </a:ext>
                </a:extLst>
              </p:cNvPr>
              <p:cNvGraphicFramePr>
                <a:graphicFrameLocks noGrp="1"/>
              </p:cNvGraphicFramePr>
              <p:nvPr>
                <p:extLst>
                  <p:ext uri="{D42A27DB-BD31-4B8C-83A1-F6EECF244321}">
                    <p14:modId xmlns:p14="http://schemas.microsoft.com/office/powerpoint/2010/main" val="676804124"/>
                  </p:ext>
                </p:extLst>
              </p:nvPr>
            </p:nvGraphicFramePr>
            <p:xfrm>
              <a:off x="9705674" y="1819777"/>
              <a:ext cx="1630068" cy="896996"/>
            </p:xfrm>
            <a:graphic>
              <a:graphicData uri="http://schemas.openxmlformats.org/drawingml/2006/table">
                <a:tbl>
                  <a:tblPr firstRow="1" bandRow="1">
                    <a:tableStyleId>{5940675A-B579-460E-94D1-54222C63F5DA}</a:tableStyleId>
                  </a:tblPr>
                  <a:tblGrid>
                    <a:gridCol w="543356">
                      <a:extLst>
                        <a:ext uri="{9D8B030D-6E8A-4147-A177-3AD203B41FA5}">
                          <a16:colId xmlns:a16="http://schemas.microsoft.com/office/drawing/2014/main" val="4003062891"/>
                        </a:ext>
                      </a:extLst>
                    </a:gridCol>
                    <a:gridCol w="543356">
                      <a:extLst>
                        <a:ext uri="{9D8B030D-6E8A-4147-A177-3AD203B41FA5}">
                          <a16:colId xmlns:a16="http://schemas.microsoft.com/office/drawing/2014/main" val="4235449884"/>
                        </a:ext>
                      </a:extLst>
                    </a:gridCol>
                    <a:gridCol w="543356">
                      <a:extLst>
                        <a:ext uri="{9D8B030D-6E8A-4147-A177-3AD203B41FA5}">
                          <a16:colId xmlns:a16="http://schemas.microsoft.com/office/drawing/2014/main" val="2058729107"/>
                        </a:ext>
                      </a:extLst>
                    </a:gridCol>
                  </a:tblGrid>
                  <a:tr h="448498">
                    <a:tc>
                      <a:txBody>
                        <a:bodyPr/>
                        <a:lstStyle/>
                        <a:p>
                          <a:endParaRPr lang="en-US"/>
                        </a:p>
                      </a:txBody>
                      <a:tcPr>
                        <a:blipFill>
                          <a:blip r:embed="rId10"/>
                          <a:stretch>
                            <a:fillRect l="-1124" t="-1351" r="-203371" b="-102703"/>
                          </a:stretch>
                        </a:blipFill>
                      </a:tcPr>
                    </a:tc>
                    <a:tc>
                      <a:txBody>
                        <a:bodyPr/>
                        <a:lstStyle/>
                        <a:p>
                          <a:endParaRPr lang="en-US"/>
                        </a:p>
                      </a:txBody>
                      <a:tcPr>
                        <a:blipFill>
                          <a:blip r:embed="rId10"/>
                          <a:stretch>
                            <a:fillRect l="-100000" t="-1351" r="-101111" b="-102703"/>
                          </a:stretch>
                        </a:blipFill>
                      </a:tcPr>
                    </a:tc>
                    <a:tc>
                      <a:txBody>
                        <a:bodyPr/>
                        <a:lstStyle/>
                        <a:p>
                          <a:endParaRPr lang="en-US"/>
                        </a:p>
                      </a:txBody>
                      <a:tcPr>
                        <a:blipFill>
                          <a:blip r:embed="rId10"/>
                          <a:stretch>
                            <a:fillRect l="-202247" t="-1351" r="-2247" b="-102703"/>
                          </a:stretch>
                        </a:blipFill>
                      </a:tcPr>
                    </a:tc>
                    <a:extLst>
                      <a:ext uri="{0D108BD9-81ED-4DB2-BD59-A6C34878D82A}">
                        <a16:rowId xmlns:a16="http://schemas.microsoft.com/office/drawing/2014/main" val="2022218953"/>
                      </a:ext>
                    </a:extLst>
                  </a:tr>
                  <a:tr h="448498">
                    <a:tc>
                      <a:txBody>
                        <a:bodyPr/>
                        <a:lstStyle/>
                        <a:p>
                          <a:endParaRPr lang="en-US"/>
                        </a:p>
                      </a:txBody>
                      <a:tcPr>
                        <a:blipFill>
                          <a:blip r:embed="rId10"/>
                          <a:stretch>
                            <a:fillRect l="-1124" t="-101351" r="-203371" b="-2703"/>
                          </a:stretch>
                        </a:blipFill>
                      </a:tcPr>
                    </a:tc>
                    <a:tc>
                      <a:txBody>
                        <a:bodyPr/>
                        <a:lstStyle/>
                        <a:p>
                          <a:endParaRPr lang="en-US"/>
                        </a:p>
                      </a:txBody>
                      <a:tcPr>
                        <a:blipFill>
                          <a:blip r:embed="rId10"/>
                          <a:stretch>
                            <a:fillRect l="-100000" t="-101351" r="-101111" b="-2703"/>
                          </a:stretch>
                        </a:blipFill>
                      </a:tcPr>
                    </a:tc>
                    <a:tc>
                      <a:txBody>
                        <a:bodyPr/>
                        <a:lstStyle/>
                        <a:p>
                          <a:endParaRPr lang="en-US"/>
                        </a:p>
                      </a:txBody>
                      <a:tcPr>
                        <a:blipFill>
                          <a:blip r:embed="rId10"/>
                          <a:stretch>
                            <a:fillRect l="-202247" t="-101351" r="-2247" b="-2703"/>
                          </a:stretch>
                        </a:blipFill>
                      </a:tcPr>
                    </a:tc>
                    <a:extLst>
                      <a:ext uri="{0D108BD9-81ED-4DB2-BD59-A6C34878D82A}">
                        <a16:rowId xmlns:a16="http://schemas.microsoft.com/office/drawing/2014/main" val="3512954326"/>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3F1DF0-8683-2F0D-F2FD-BC9F43D09DE4}"/>
                  </a:ext>
                </a:extLst>
              </p:cNvPr>
              <p:cNvSpPr txBox="1"/>
              <p:nvPr/>
            </p:nvSpPr>
            <p:spPr>
              <a:xfrm>
                <a:off x="6688045" y="3277238"/>
                <a:ext cx="1863447"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800" b="0" i="1" dirty="0" smtClean="0">
                          <a:solidFill>
                            <a:srgbClr val="836967"/>
                          </a:solidFill>
                          <a:latin typeface="Cambria Math" panose="02040503050406030204" pitchFamily="18" charset="0"/>
                          <a:ea typeface="Cambria Math" panose="02040503050406030204" pitchFamily="18" charset="0"/>
                        </a:rPr>
                        <m:t>= </m:t>
                      </m:r>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i="0" dirty="0">
                              <a:latin typeface="Cambria Math" panose="02040503050406030204" pitchFamily="18" charset="0"/>
                              <a:ea typeface="Cambria Math" panose="02040503050406030204" pitchFamily="18" charset="0"/>
                            </a:rPr>
                            <m:t>𝜕</m:t>
                          </m:r>
                          <m:r>
                            <m:rPr>
                              <m:sty m:val="p"/>
                            </m:rPr>
                            <a:rPr lang="en-US" sz="1800" i="0" dirty="0">
                              <a:latin typeface="Cambria Math" panose="02040503050406030204" pitchFamily="18" charset="0"/>
                              <a:ea typeface="Cambria Math" panose="02040503050406030204" pitchFamily="18" charset="0"/>
                            </a:rPr>
                            <m:t>L</m:t>
                          </m:r>
                        </m:num>
                        <m:den>
                          <m:r>
                            <a:rPr lang="en-US"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Z</m:t>
                          </m:r>
                        </m:den>
                      </m:f>
                      <m:sSup>
                        <m:sSupPr>
                          <m:ctrlPr>
                            <a:rPr lang="vi-VN" i="1" dirty="0" smtClean="0">
                              <a:latin typeface="Cambria Math" panose="02040503050406030204" pitchFamily="18" charset="0"/>
                              <a:ea typeface="Cambria Math" panose="02040503050406030204" pitchFamily="18" charset="0"/>
                            </a:rPr>
                          </m:ctrlPr>
                        </m:sSupPr>
                        <m:e>
                          <m:r>
                            <m:rPr>
                              <m:sty m:val="p"/>
                            </m:rPr>
                            <a:rPr lang="vi-VN" i="1" dirty="0">
                              <a:latin typeface="Cambria Math" panose="02040503050406030204" pitchFamily="18" charset="0"/>
                              <a:ea typeface="Cambria Math" panose="02040503050406030204" pitchFamily="18" charset="0"/>
                            </a:rPr>
                            <m:t>X</m:t>
                          </m:r>
                        </m:e>
                        <m:sup>
                          <m:r>
                            <m:rPr>
                              <m:sty m:val="p"/>
                            </m:rPr>
                            <a:rPr lang="vi-VN" i="1" dirty="0">
                              <a:latin typeface="Cambria Math" panose="02040503050406030204" pitchFamily="18" charset="0"/>
                              <a:ea typeface="Cambria Math" panose="02040503050406030204" pitchFamily="18" charset="0"/>
                            </a:rPr>
                            <m:t>T</m:t>
                          </m:r>
                        </m:sup>
                      </m:sSup>
                    </m:oMath>
                  </m:oMathPara>
                </a14:m>
                <a:endParaRPr lang="en-US"/>
              </a:p>
            </p:txBody>
          </p:sp>
        </mc:Choice>
        <mc:Fallback xmlns="">
          <p:sp>
            <p:nvSpPr>
              <p:cNvPr id="11" name="TextBox 10">
                <a:extLst>
                  <a:ext uri="{FF2B5EF4-FFF2-40B4-BE49-F238E27FC236}">
                    <a16:creationId xmlns:a16="http://schemas.microsoft.com/office/drawing/2014/main" id="{8C3F1DF0-8683-2F0D-F2FD-BC9F43D09DE4}"/>
                  </a:ext>
                </a:extLst>
              </p:cNvPr>
              <p:cNvSpPr txBox="1">
                <a:spLocks noRot="1" noChangeAspect="1" noMove="1" noResize="1" noEditPoints="1" noAdjustHandles="1" noChangeArrowheads="1" noChangeShapeType="1" noTextEdit="1"/>
              </p:cNvSpPr>
              <p:nvPr/>
            </p:nvSpPr>
            <p:spPr>
              <a:xfrm>
                <a:off x="6688045" y="3277238"/>
                <a:ext cx="1863447" cy="619016"/>
              </a:xfrm>
              <a:prstGeom prst="rect">
                <a:avLst/>
              </a:prstGeom>
              <a:blipFill>
                <a:blip r:embed="rId11"/>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686ECB7A-58EE-0E97-59AC-2F85BDA35636}"/>
              </a:ext>
            </a:extLst>
          </p:cNvPr>
          <p:cNvCxnSpPr/>
          <p:nvPr/>
        </p:nvCxnSpPr>
        <p:spPr>
          <a:xfrm>
            <a:off x="6408666" y="1677037"/>
            <a:ext cx="0" cy="4000416"/>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3B55E68-7148-3366-10A6-03E776412799}"/>
              </a:ext>
            </a:extLst>
          </p:cNvPr>
          <p:cNvSpPr txBox="1"/>
          <p:nvPr/>
        </p:nvSpPr>
        <p:spPr>
          <a:xfrm>
            <a:off x="7092319" y="2083609"/>
            <a:ext cx="191893" cy="369332"/>
          </a:xfrm>
          <a:prstGeom prst="rect">
            <a:avLst/>
          </a:prstGeom>
          <a:noFill/>
        </p:spPr>
        <p:txBody>
          <a:bodyPr wrap="square" rtlCol="0">
            <a:spAutoFit/>
          </a:bodyPr>
          <a:lstStyle/>
          <a:p>
            <a:r>
              <a:rPr lang="vi-VN">
                <a:latin typeface="+mj-lt"/>
              </a:rPr>
              <a:t>=</a:t>
            </a:r>
            <a:endParaRPr lang="en-US">
              <a:latin typeface="+mj-lt"/>
            </a:endParaRPr>
          </a:p>
        </p:txBody>
      </p:sp>
      <p:sp>
        <p:nvSpPr>
          <p:cNvPr id="15" name="TextBox 14">
            <a:extLst>
              <a:ext uri="{FF2B5EF4-FFF2-40B4-BE49-F238E27FC236}">
                <a16:creationId xmlns:a16="http://schemas.microsoft.com/office/drawing/2014/main" id="{F0298440-5522-0331-3574-6FEA22BB50A9}"/>
              </a:ext>
            </a:extLst>
          </p:cNvPr>
          <p:cNvSpPr txBox="1"/>
          <p:nvPr/>
        </p:nvSpPr>
        <p:spPr>
          <a:xfrm>
            <a:off x="9170754" y="2187707"/>
            <a:ext cx="459028" cy="369332"/>
          </a:xfrm>
          <a:prstGeom prst="rect">
            <a:avLst/>
          </a:prstGeom>
          <a:noFill/>
        </p:spPr>
        <p:txBody>
          <a:bodyPr wrap="square">
            <a:spAutoFit/>
          </a:bodyPr>
          <a:lstStyle/>
          <a:p>
            <a:r>
              <a:rPr lang="vi-VN">
                <a:latin typeface="+mj-lt"/>
              </a:rPr>
              <a:t>*</a:t>
            </a:r>
            <a:endParaRPr lang="en-US">
              <a:latin typeface="+mj-lt"/>
            </a:endParaRPr>
          </a:p>
        </p:txBody>
      </p:sp>
      <p:sp>
        <p:nvSpPr>
          <p:cNvPr id="16" name="TextBox 15">
            <a:extLst>
              <a:ext uri="{FF2B5EF4-FFF2-40B4-BE49-F238E27FC236}">
                <a16:creationId xmlns:a16="http://schemas.microsoft.com/office/drawing/2014/main" id="{9FC1DDF9-BEA7-1CAE-EFFF-C2F6C6AF86A7}"/>
              </a:ext>
            </a:extLst>
          </p:cNvPr>
          <p:cNvSpPr txBox="1"/>
          <p:nvPr/>
        </p:nvSpPr>
        <p:spPr>
          <a:xfrm>
            <a:off x="590549" y="482084"/>
            <a:ext cx="6417857" cy="584775"/>
          </a:xfrm>
          <a:prstGeom prst="rect">
            <a:avLst/>
          </a:prstGeom>
          <a:noFill/>
        </p:spPr>
        <p:txBody>
          <a:bodyPr wrap="square">
            <a:spAutoFit/>
          </a:bodyPr>
          <a:lstStyle/>
          <a:p>
            <a:r>
              <a:rPr lang="vi-VN" sz="3200">
                <a:latin typeface="Oswald Medium" panose="00000600000000000000" pitchFamily="2" charset="0"/>
              </a:rPr>
              <a:t>Backward in Fully Connected Layer </a:t>
            </a:r>
            <a:endParaRPr lang="en-US" sz="3200">
              <a:latin typeface="Oswald Medium" panose="00000600000000000000" pitchFamily="2" charset="0"/>
            </a:endParaRPr>
          </a:p>
        </p:txBody>
      </p:sp>
      <p:sp>
        <p:nvSpPr>
          <p:cNvPr id="14" name="TextBox 13">
            <a:extLst>
              <a:ext uri="{FF2B5EF4-FFF2-40B4-BE49-F238E27FC236}">
                <a16:creationId xmlns:a16="http://schemas.microsoft.com/office/drawing/2014/main" id="{C771DC3D-578E-711F-3457-7B1B21144349}"/>
              </a:ext>
            </a:extLst>
          </p:cNvPr>
          <p:cNvSpPr txBox="1"/>
          <p:nvPr/>
        </p:nvSpPr>
        <p:spPr>
          <a:xfrm>
            <a:off x="442452" y="6190882"/>
            <a:ext cx="501446" cy="369332"/>
          </a:xfrm>
          <a:prstGeom prst="rect">
            <a:avLst/>
          </a:prstGeom>
          <a:noFill/>
        </p:spPr>
        <p:txBody>
          <a:bodyPr wrap="square" rtlCol="0">
            <a:spAutoFit/>
          </a:bodyPr>
          <a:lstStyle/>
          <a:p>
            <a:r>
              <a:rPr lang="en-US">
                <a:latin typeface="number"/>
              </a:rPr>
              <a:t>28</a:t>
            </a:r>
          </a:p>
        </p:txBody>
      </p:sp>
    </p:spTree>
    <p:extLst>
      <p:ext uri="{BB962C8B-B14F-4D97-AF65-F5344CB8AC3E}">
        <p14:creationId xmlns:p14="http://schemas.microsoft.com/office/powerpoint/2010/main" val="172635976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7C7BA2F-F105-431D-1B40-2B238ADC98FD}"/>
                  </a:ext>
                </a:extLst>
              </p:cNvPr>
              <p:cNvSpPr txBox="1"/>
              <p:nvPr/>
            </p:nvSpPr>
            <p:spPr>
              <a:xfrm>
                <a:off x="667129" y="1597037"/>
                <a:ext cx="6397353"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11</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0" dirty="0" smtClean="0">
                                <a:latin typeface="Cambria Math" panose="02040503050406030204" pitchFamily="18" charset="0"/>
                                <a:ea typeface="Cambria Math" panose="02040503050406030204" pitchFamily="18" charset="0"/>
                              </a:rPr>
                              <m:t>11</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11</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11</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21</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F7C7BA2F-F105-431D-1B40-2B238ADC98FD}"/>
                  </a:ext>
                </a:extLst>
              </p:cNvPr>
              <p:cNvSpPr txBox="1">
                <a:spLocks noRot="1" noChangeAspect="1" noMove="1" noResize="1" noEditPoints="1" noAdjustHandles="1" noChangeArrowheads="1" noChangeShapeType="1" noTextEdit="1"/>
              </p:cNvSpPr>
              <p:nvPr/>
            </p:nvSpPr>
            <p:spPr>
              <a:xfrm>
                <a:off x="667129" y="1597037"/>
                <a:ext cx="6397353" cy="5814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6E06147-F7FB-FB78-306E-75CD6ECE9C56}"/>
                  </a:ext>
                </a:extLst>
              </p:cNvPr>
              <p:cNvSpPr txBox="1"/>
              <p:nvPr/>
            </p:nvSpPr>
            <p:spPr>
              <a:xfrm>
                <a:off x="667129" y="2412980"/>
                <a:ext cx="5543317"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12</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12</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12</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12</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22</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36E06147-F7FB-FB78-306E-75CD6ECE9C56}"/>
                  </a:ext>
                </a:extLst>
              </p:cNvPr>
              <p:cNvSpPr txBox="1">
                <a:spLocks noRot="1" noChangeAspect="1" noMove="1" noResize="1" noEditPoints="1" noAdjustHandles="1" noChangeArrowheads="1" noChangeShapeType="1" noTextEdit="1"/>
              </p:cNvSpPr>
              <p:nvPr/>
            </p:nvSpPr>
            <p:spPr>
              <a:xfrm>
                <a:off x="667129" y="2412980"/>
                <a:ext cx="5543317" cy="581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B98264-E4B4-62E4-CB48-9325D3AED0BF}"/>
                  </a:ext>
                </a:extLst>
              </p:cNvPr>
              <p:cNvSpPr txBox="1"/>
              <p:nvPr/>
            </p:nvSpPr>
            <p:spPr>
              <a:xfrm>
                <a:off x="667128" y="3219831"/>
                <a:ext cx="5543317" cy="582852"/>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13</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13</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13</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11</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13</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23</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BB98264-E4B4-62E4-CB48-9325D3AED0BF}"/>
                  </a:ext>
                </a:extLst>
              </p:cNvPr>
              <p:cNvSpPr txBox="1">
                <a:spLocks noRot="1" noChangeAspect="1" noMove="1" noResize="1" noEditPoints="1" noAdjustHandles="1" noChangeArrowheads="1" noChangeShapeType="1" noTextEdit="1"/>
              </p:cNvSpPr>
              <p:nvPr/>
            </p:nvSpPr>
            <p:spPr>
              <a:xfrm>
                <a:off x="667128" y="3219831"/>
                <a:ext cx="5543317" cy="5828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93001A-A18C-230C-1782-2BED4F5B77BB}"/>
                  </a:ext>
                </a:extLst>
              </p:cNvPr>
              <p:cNvSpPr txBox="1"/>
              <p:nvPr/>
            </p:nvSpPr>
            <p:spPr>
              <a:xfrm>
                <a:off x="667129" y="4007723"/>
                <a:ext cx="5632667"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21</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21</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21</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11</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21</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B193001A-A18C-230C-1782-2BED4F5B77BB}"/>
                  </a:ext>
                </a:extLst>
              </p:cNvPr>
              <p:cNvSpPr txBox="1">
                <a:spLocks noRot="1" noChangeAspect="1" noMove="1" noResize="1" noEditPoints="1" noAdjustHandles="1" noChangeArrowheads="1" noChangeShapeType="1" noTextEdit="1"/>
              </p:cNvSpPr>
              <p:nvPr/>
            </p:nvSpPr>
            <p:spPr>
              <a:xfrm>
                <a:off x="667129" y="4007723"/>
                <a:ext cx="5632667" cy="581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1594836-B171-2134-F667-9A5CF636B739}"/>
                  </a:ext>
                </a:extLst>
              </p:cNvPr>
              <p:cNvSpPr txBox="1"/>
              <p:nvPr/>
            </p:nvSpPr>
            <p:spPr>
              <a:xfrm>
                <a:off x="667129" y="4814574"/>
                <a:ext cx="5632667" cy="581441"/>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22</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22</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22</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12</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22</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A1594836-B171-2134-F667-9A5CF636B739}"/>
                  </a:ext>
                </a:extLst>
              </p:cNvPr>
              <p:cNvSpPr txBox="1">
                <a:spLocks noRot="1" noChangeAspect="1" noMove="1" noResize="1" noEditPoints="1" noAdjustHandles="1" noChangeArrowheads="1" noChangeShapeType="1" noTextEdit="1"/>
              </p:cNvSpPr>
              <p:nvPr/>
            </p:nvSpPr>
            <p:spPr>
              <a:xfrm>
                <a:off x="667129" y="4814574"/>
                <a:ext cx="5632667" cy="581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588047-25B2-F140-E54A-A2A578C0EFC8}"/>
                  </a:ext>
                </a:extLst>
              </p:cNvPr>
              <p:cNvSpPr txBox="1"/>
              <p:nvPr/>
            </p:nvSpPr>
            <p:spPr>
              <a:xfrm>
                <a:off x="667129" y="5653440"/>
                <a:ext cx="7069392" cy="582852"/>
              </a:xfrm>
              <a:prstGeom prst="rect">
                <a:avLst/>
              </a:prstGeom>
              <a:noFill/>
            </p:spPr>
            <p:txBody>
              <a:bodyPr wrap="square">
                <a:spAutoFit/>
              </a:bodyPr>
              <a:lstStyle/>
              <a:p>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23</m:t>
                            </m:r>
                          </m:sub>
                        </m:sSub>
                      </m:den>
                    </m:f>
                    <m:r>
                      <a:rPr lang="vi-VN" sz="2000" i="0" dirty="0" smtClean="0">
                        <a:latin typeface="Cambria Math" panose="02040503050406030204" pitchFamily="18" charset="0"/>
                        <a:ea typeface="Cambria Math" panose="02040503050406030204" pitchFamily="18" charset="0"/>
                      </a:rPr>
                      <m:t>=</m:t>
                    </m:r>
                  </m:oMath>
                </a14:m>
                <a:r>
                  <a:rPr lang="en-US" sz="20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23</m:t>
                            </m:r>
                          </m:sub>
                        </m:sSub>
                      </m:den>
                    </m:f>
                    <m:r>
                      <a:rPr lang="vi-VN" sz="2000" b="0" i="0" dirty="0" smtClean="0">
                        <a:latin typeface="Cambria Math" panose="02040503050406030204" pitchFamily="18" charset="0"/>
                        <a:ea typeface="Cambria Math" panose="02040503050406030204" pitchFamily="18" charset="0"/>
                      </a:rPr>
                      <m:t>+</m:t>
                    </m:r>
                    <m:f>
                      <m:fPr>
                        <m:ctrlPr>
                          <a:rPr lang="en-US" sz="2000" i="1" dirty="0" smtClean="0">
                            <a:solidFill>
                              <a:srgbClr val="836967"/>
                            </a:solidFill>
                            <a:latin typeface="Cambria Math" panose="02040503050406030204" pitchFamily="18" charset="0"/>
                            <a:ea typeface="Cambria Math" panose="02040503050406030204" pitchFamily="18" charset="0"/>
                          </a:rPr>
                        </m:ctrlPr>
                      </m:fPr>
                      <m:num>
                        <m:r>
                          <a:rPr lang="en-US" sz="2000" i="0" dirty="0">
                            <a:latin typeface="Cambria Math" panose="02040503050406030204" pitchFamily="18" charset="0"/>
                            <a:ea typeface="Cambria Math" panose="02040503050406030204" pitchFamily="18" charset="0"/>
                          </a:rPr>
                          <m:t>𝜕</m:t>
                        </m:r>
                        <m:r>
                          <m:rPr>
                            <m:sty m:val="p"/>
                          </m:rPr>
                          <a:rPr lang="en-US" sz="2000" i="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den>
                    </m:f>
                    <m:f>
                      <m:fPr>
                        <m:ctrlPr>
                          <a:rPr lang="en-US" sz="2000" i="1" dirty="0" smtClean="0">
                            <a:solidFill>
                              <a:srgbClr val="836967"/>
                            </a:solidFill>
                            <a:latin typeface="Cambria Math" panose="02040503050406030204" pitchFamily="18" charset="0"/>
                            <a:ea typeface="Cambria Math" panose="02040503050406030204" pitchFamily="18" charset="0"/>
                          </a:rPr>
                        </m:ctrlPr>
                      </m:fPr>
                      <m:num>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22</m:t>
                            </m:r>
                          </m:sub>
                        </m:sSub>
                      </m:num>
                      <m:den>
                        <m:sSub>
                          <m:sSubPr>
                            <m:ctrlPr>
                              <a:rPr lang="en-US" sz="2000" i="1" dirty="0" smtClean="0">
                                <a:solidFill>
                                  <a:srgbClr val="836967"/>
                                </a:solidFill>
                                <a:latin typeface="Cambria Math" panose="02040503050406030204" pitchFamily="18" charset="0"/>
                                <a:ea typeface="Cambria Math" panose="02040503050406030204" pitchFamily="18" charset="0"/>
                              </a:rPr>
                            </m:ctrlPr>
                          </m:sSubPr>
                          <m:e>
                            <m:r>
                              <a:rPr lang="en-US" sz="2000" i="0" dirty="0">
                                <a:latin typeface="Cambria Math" panose="02040503050406030204" pitchFamily="18" charset="0"/>
                                <a:ea typeface="Cambria Math" panose="02040503050406030204" pitchFamily="18" charset="0"/>
                              </a:rPr>
                              <m:t>𝜕</m:t>
                            </m:r>
                            <m:r>
                              <m:rPr>
                                <m:sty m:val="p"/>
                              </m:rPr>
                              <a:rPr lang="vi-VN" sz="2000" i="1" dirty="0">
                                <a:latin typeface="Cambria Math" panose="02040503050406030204" pitchFamily="18" charset="0"/>
                                <a:ea typeface="Cambria Math" panose="02040503050406030204" pitchFamily="18" charset="0"/>
                              </a:rPr>
                              <m:t>X</m:t>
                            </m:r>
                          </m:e>
                          <m:sub>
                            <m:r>
                              <a:rPr lang="vi-VN" sz="2000" i="1" dirty="0">
                                <a:latin typeface="Cambria Math" panose="02040503050406030204" pitchFamily="18" charset="0"/>
                                <a:ea typeface="Cambria Math" panose="02040503050406030204" pitchFamily="18" charset="0"/>
                              </a:rPr>
                              <m:t>23</m:t>
                            </m:r>
                          </m:sub>
                        </m:sSub>
                      </m:den>
                    </m:f>
                  </m:oMath>
                </a14:m>
                <a:r>
                  <a:rPr lang="vi-VN" sz="2000">
                    <a:latin typeface="Cambria Math" panose="02040503050406030204" pitchFamily="18" charset="0"/>
                    <a:ea typeface="Cambria Math" panose="02040503050406030204" pitchFamily="18" charset="0"/>
                  </a:rPr>
                  <a:t> = </a:t>
                </a:r>
                <a14:m>
                  <m:oMath xmlns:m="http://schemas.openxmlformats.org/officeDocument/2006/math">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12</m:t>
                            </m:r>
                          </m:sub>
                        </m:sSub>
                      </m:den>
                    </m:f>
                    <m:sSub>
                      <m:sSubPr>
                        <m:ctrlPr>
                          <a:rPr lang="vi-VN" sz="2000" i="1" dirty="0" smtClean="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13</m:t>
                        </m:r>
                      </m:sub>
                    </m:sSub>
                    <m:r>
                      <a:rPr lang="vi-VN" sz="2000" dirty="0">
                        <a:latin typeface="Cambria Math" panose="02040503050406030204" pitchFamily="18" charset="0"/>
                        <a:ea typeface="Cambria Math" panose="02040503050406030204" pitchFamily="18" charset="0"/>
                      </a:rPr>
                      <m:t>+</m:t>
                    </m:r>
                    <m:f>
                      <m:fPr>
                        <m:ctrlPr>
                          <a:rPr lang="en-US" sz="2000" i="1" dirty="0">
                            <a:solidFill>
                              <a:srgbClr val="836967"/>
                            </a:solidFill>
                            <a:latin typeface="Cambria Math" panose="02040503050406030204" pitchFamily="18" charset="0"/>
                            <a:ea typeface="Cambria Math" panose="02040503050406030204" pitchFamily="18" charset="0"/>
                          </a:rPr>
                        </m:ctrlPr>
                      </m:fPr>
                      <m:num>
                        <m:r>
                          <a:rPr lang="en-US" sz="2000"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L</m:t>
                        </m:r>
                      </m:num>
                      <m:den>
                        <m:sSub>
                          <m:sSubPr>
                            <m:ctrlPr>
                              <a:rPr lang="en-US" sz="2000" i="1" dirty="0">
                                <a:solidFill>
                                  <a:srgbClr val="836967"/>
                                </a:solidFill>
                                <a:latin typeface="Cambria Math" panose="02040503050406030204" pitchFamily="18" charset="0"/>
                                <a:ea typeface="Cambria Math" panose="02040503050406030204" pitchFamily="18" charset="0"/>
                              </a:rPr>
                            </m:ctrlPr>
                          </m:sSubPr>
                          <m:e>
                            <m:r>
                              <a:rPr lang="en-US" sz="2000" dirty="0">
                                <a:latin typeface="Cambria Math" panose="02040503050406030204" pitchFamily="18" charset="0"/>
                                <a:ea typeface="Cambria Math" panose="02040503050406030204" pitchFamily="18" charset="0"/>
                              </a:rPr>
                              <m:t>𝜕</m:t>
                            </m:r>
                          </m:e>
                          <m:sub>
                            <m:r>
                              <m:rPr>
                                <m:sty m:val="p"/>
                              </m:rPr>
                              <a:rPr lang="vi-VN" sz="2000" i="1" dirty="0">
                                <a:latin typeface="Cambria Math" panose="02040503050406030204" pitchFamily="18" charset="0"/>
                                <a:ea typeface="Cambria Math" panose="02040503050406030204" pitchFamily="18" charset="0"/>
                              </a:rPr>
                              <m:t>Z</m:t>
                            </m:r>
                            <m:r>
                              <a:rPr lang="vi-VN" sz="2000" i="1" dirty="0">
                                <a:latin typeface="Cambria Math" panose="02040503050406030204" pitchFamily="18" charset="0"/>
                                <a:ea typeface="Cambria Math" panose="02040503050406030204" pitchFamily="18" charset="0"/>
                              </a:rPr>
                              <m:t>21</m:t>
                            </m:r>
                          </m:sub>
                        </m:sSub>
                      </m:den>
                    </m:f>
                  </m:oMath>
                </a14:m>
                <a:r>
                  <a:rPr lang="vi-VN" sz="2000">
                    <a:ea typeface="Cambria Math" panose="02040503050406030204" pitchFamily="18" charset="0"/>
                  </a:rPr>
                  <a:t> </a:t>
                </a:r>
                <a14:m>
                  <m:oMath xmlns:m="http://schemas.openxmlformats.org/officeDocument/2006/math">
                    <m:sSub>
                      <m:sSubPr>
                        <m:ctrlPr>
                          <a:rPr lang="vi-VN" sz="2000" i="1" dirty="0">
                            <a:latin typeface="Cambria Math" panose="02040503050406030204" pitchFamily="18" charset="0"/>
                            <a:ea typeface="Cambria Math" panose="02040503050406030204" pitchFamily="18" charset="0"/>
                          </a:rPr>
                        </m:ctrlPr>
                      </m:sSubPr>
                      <m:e>
                        <m:r>
                          <m:rPr>
                            <m:sty m:val="p"/>
                          </m:rPr>
                          <a:rPr lang="vi-VN" sz="2000" i="1" dirty="0">
                            <a:latin typeface="Cambria Math" panose="02040503050406030204" pitchFamily="18" charset="0"/>
                            <a:ea typeface="Cambria Math" panose="02040503050406030204" pitchFamily="18" charset="0"/>
                          </a:rPr>
                          <m:t>w</m:t>
                        </m:r>
                      </m:e>
                      <m:sub>
                        <m:r>
                          <a:rPr lang="vi-VN" sz="2000" i="1" dirty="0">
                            <a:latin typeface="Cambria Math" panose="02040503050406030204" pitchFamily="18" charset="0"/>
                            <a:ea typeface="Cambria Math" panose="02040503050406030204" pitchFamily="18" charset="0"/>
                          </a:rPr>
                          <m:t>23</m:t>
                        </m:r>
                      </m:sub>
                    </m:sSub>
                  </m:oMath>
                </a14:m>
                <a:endParaRPr lang="en-US" sz="2000">
                  <a:latin typeface="Cambria Math" panose="02040503050406030204" pitchFamily="18" charset="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84588047-25B2-F140-E54A-A2A578C0EFC8}"/>
                  </a:ext>
                </a:extLst>
              </p:cNvPr>
              <p:cNvSpPr txBox="1">
                <a:spLocks noRot="1" noChangeAspect="1" noMove="1" noResize="1" noEditPoints="1" noAdjustHandles="1" noChangeArrowheads="1" noChangeShapeType="1" noTextEdit="1"/>
              </p:cNvSpPr>
              <p:nvPr/>
            </p:nvSpPr>
            <p:spPr>
              <a:xfrm>
                <a:off x="667129" y="5653440"/>
                <a:ext cx="7069392" cy="5828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CBF41C-6B29-3D39-8AC6-7A55B63EC4C4}"/>
                  </a:ext>
                </a:extLst>
              </p:cNvPr>
              <p:cNvSpPr txBox="1"/>
              <p:nvPr/>
            </p:nvSpPr>
            <p:spPr>
              <a:xfrm>
                <a:off x="6227059" y="1861071"/>
                <a:ext cx="1139657" cy="617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i="0" dirty="0">
                              <a:latin typeface="Cambria Math" panose="02040503050406030204" pitchFamily="18" charset="0"/>
                              <a:ea typeface="Cambria Math" panose="02040503050406030204" pitchFamily="18" charset="0"/>
                            </a:rPr>
                            <m:t>𝜕</m:t>
                          </m:r>
                          <m:r>
                            <m:rPr>
                              <m:sty m:val="p"/>
                            </m:rPr>
                            <a:rPr lang="en-US" sz="1800" i="0" dirty="0">
                              <a:latin typeface="Cambria Math" panose="02040503050406030204" pitchFamily="18" charset="0"/>
                              <a:ea typeface="Cambria Math" panose="02040503050406030204" pitchFamily="18" charset="0"/>
                            </a:rPr>
                            <m:t>L</m:t>
                          </m:r>
                        </m:num>
                        <m:den>
                          <m:r>
                            <a:rPr lang="en-US" dirty="0">
                              <a:latin typeface="Cambria Math" panose="02040503050406030204" pitchFamily="18" charset="0"/>
                              <a:ea typeface="Cambria Math" panose="02040503050406030204" pitchFamily="18" charset="0"/>
                            </a:rPr>
                            <m:t>𝜕</m:t>
                          </m:r>
                          <m:r>
                            <m:rPr>
                              <m:sty m:val="p"/>
                            </m:rPr>
                            <a:rPr lang="vi-VN" i="1" dirty="0" smtClean="0">
                              <a:latin typeface="Cambria Math" panose="02040503050406030204" pitchFamily="18" charset="0"/>
                              <a:ea typeface="Cambria Math" panose="02040503050406030204" pitchFamily="18" charset="0"/>
                            </a:rPr>
                            <m:t>X</m:t>
                          </m:r>
                        </m:den>
                      </m:f>
                    </m:oMath>
                  </m:oMathPara>
                </a14:m>
                <a:endParaRPr lang="en-US"/>
              </a:p>
            </p:txBody>
          </p:sp>
        </mc:Choice>
        <mc:Fallback xmlns="">
          <p:sp>
            <p:nvSpPr>
              <p:cNvPr id="8" name="TextBox 7">
                <a:extLst>
                  <a:ext uri="{FF2B5EF4-FFF2-40B4-BE49-F238E27FC236}">
                    <a16:creationId xmlns:a16="http://schemas.microsoft.com/office/drawing/2014/main" id="{E5CBF41C-6B29-3D39-8AC6-7A55B63EC4C4}"/>
                  </a:ext>
                </a:extLst>
              </p:cNvPr>
              <p:cNvSpPr txBox="1">
                <a:spLocks noRot="1" noChangeAspect="1" noMove="1" noResize="1" noEditPoints="1" noAdjustHandles="1" noChangeArrowheads="1" noChangeShapeType="1" noTextEdit="1"/>
              </p:cNvSpPr>
              <p:nvPr/>
            </p:nvSpPr>
            <p:spPr>
              <a:xfrm>
                <a:off x="6227059" y="1861071"/>
                <a:ext cx="1139657" cy="617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36A231DF-58ED-78AA-9B33-4B8691731466}"/>
                  </a:ext>
                </a:extLst>
              </p:cNvPr>
              <p:cNvGraphicFramePr>
                <a:graphicFrameLocks noGrp="1"/>
              </p:cNvGraphicFramePr>
              <p:nvPr/>
            </p:nvGraphicFramePr>
            <p:xfrm>
              <a:off x="7723987" y="1515999"/>
              <a:ext cx="1029610"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95637597"/>
                        </a:ext>
                      </a:extLst>
                    </a:gridCol>
                    <a:gridCol w="514805">
                      <a:extLst>
                        <a:ext uri="{9D8B030D-6E8A-4147-A177-3AD203B41FA5}">
                          <a16:colId xmlns:a16="http://schemas.microsoft.com/office/drawing/2014/main" val="4286598959"/>
                        </a:ext>
                      </a:extLst>
                    </a:gridCol>
                  </a:tblGrid>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w</m:t>
                                    </m:r>
                                  </m:e>
                                  <m:sub>
                                    <m:r>
                                      <a:rPr lang="en-US" sz="1800" b="0" i="1" smtClean="0">
                                        <a:latin typeface="Cambria Math" panose="02040503050406030204" pitchFamily="18" charset="0"/>
                                      </a:rPr>
                                      <m:t>11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w</m:t>
                                    </m:r>
                                  </m:e>
                                  <m:sub>
                                    <m:r>
                                      <a:rPr lang="vi-VN" sz="1800" b="0" i="1" smtClean="0">
                                        <a:latin typeface="Cambria Math" panose="02040503050406030204" pitchFamily="18" charset="0"/>
                                      </a:rPr>
                                      <m:t>21</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extLst>
                      <a:ext uri="{0D108BD9-81ED-4DB2-BD59-A6C34878D82A}">
                        <a16:rowId xmlns:a16="http://schemas.microsoft.com/office/drawing/2014/main" val="3558752716"/>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w</m:t>
                                    </m:r>
                                  </m:e>
                                  <m:sub>
                                    <m:r>
                                      <a:rPr lang="vi-VN" sz="1800" b="0" i="1" smtClean="0">
                                        <a:latin typeface="Cambria Math" panose="02040503050406030204" pitchFamily="18" charset="0"/>
                                      </a:rPr>
                                      <m:t>12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w</m:t>
                                    </m:r>
                                  </m:e>
                                  <m:sub>
                                    <m:r>
                                      <a:rPr lang="vi-VN" sz="1800" b="0" i="1" smtClean="0">
                                        <a:latin typeface="Cambria Math" panose="02040503050406030204" pitchFamily="18" charset="0"/>
                                      </a:rPr>
                                      <m:t>22</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extLst>
                      <a:ext uri="{0D108BD9-81ED-4DB2-BD59-A6C34878D82A}">
                        <a16:rowId xmlns:a16="http://schemas.microsoft.com/office/drawing/2014/main" val="1426139064"/>
                      </a:ext>
                    </a:extLst>
                  </a:tr>
                  <a:tr h="451497">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w</m:t>
                                    </m:r>
                                  </m:e>
                                  <m:sub>
                                    <m:r>
                                      <a:rPr lang="vi-VN" sz="1800" b="0" i="1" smtClean="0">
                                        <a:latin typeface="Cambria Math" panose="02040503050406030204" pitchFamily="18" charset="0"/>
                                      </a:rPr>
                                      <m:t>13</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m:rPr>
                                        <m:sty m:val="p"/>
                                      </m:rPr>
                                      <a:rPr lang="vi-VN" sz="1800" i="1" smtClean="0">
                                        <a:latin typeface="Cambria Math" panose="02040503050406030204" pitchFamily="18" charset="0"/>
                                      </a:rPr>
                                      <m:t>w</m:t>
                                    </m:r>
                                  </m:e>
                                  <m:sub>
                                    <m:r>
                                      <a:rPr lang="vi-VN" sz="1800" b="0" i="1" smtClean="0">
                                        <a:latin typeface="Cambria Math" panose="02040503050406030204" pitchFamily="18" charset="0"/>
                                      </a:rPr>
                                      <m:t>23</m:t>
                                    </m:r>
                                  </m:sub>
                                </m:sSub>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extLst>
                      <a:ext uri="{0D108BD9-81ED-4DB2-BD59-A6C34878D82A}">
                        <a16:rowId xmlns:a16="http://schemas.microsoft.com/office/drawing/2014/main" val="1235573132"/>
                      </a:ext>
                    </a:extLst>
                  </a:tr>
                </a:tbl>
              </a:graphicData>
            </a:graphic>
          </p:graphicFrame>
        </mc:Choice>
        <mc:Fallback xmlns="">
          <p:graphicFrame>
            <p:nvGraphicFramePr>
              <p:cNvPr id="9" name="Table 8">
                <a:extLst>
                  <a:ext uri="{FF2B5EF4-FFF2-40B4-BE49-F238E27FC236}">
                    <a16:creationId xmlns:a16="http://schemas.microsoft.com/office/drawing/2014/main" id="{36A231DF-58ED-78AA-9B33-4B8691731466}"/>
                  </a:ext>
                </a:extLst>
              </p:cNvPr>
              <p:cNvGraphicFramePr>
                <a:graphicFrameLocks noGrp="1"/>
              </p:cNvGraphicFramePr>
              <p:nvPr/>
            </p:nvGraphicFramePr>
            <p:xfrm>
              <a:off x="7723987" y="1515999"/>
              <a:ext cx="1029610" cy="1354491"/>
            </p:xfrm>
            <a:graphic>
              <a:graphicData uri="http://schemas.openxmlformats.org/drawingml/2006/table">
                <a:tbl>
                  <a:tblPr firstRow="1" bandRow="1">
                    <a:tableStyleId>{5940675A-B579-460E-94D1-54222C63F5DA}</a:tableStyleId>
                  </a:tblPr>
                  <a:tblGrid>
                    <a:gridCol w="514805">
                      <a:extLst>
                        <a:ext uri="{9D8B030D-6E8A-4147-A177-3AD203B41FA5}">
                          <a16:colId xmlns:a16="http://schemas.microsoft.com/office/drawing/2014/main" val="295637597"/>
                        </a:ext>
                      </a:extLst>
                    </a:gridCol>
                    <a:gridCol w="514805">
                      <a:extLst>
                        <a:ext uri="{9D8B030D-6E8A-4147-A177-3AD203B41FA5}">
                          <a16:colId xmlns:a16="http://schemas.microsoft.com/office/drawing/2014/main" val="4286598959"/>
                        </a:ext>
                      </a:extLst>
                    </a:gridCol>
                  </a:tblGrid>
                  <a:tr h="451497">
                    <a:tc>
                      <a:txBody>
                        <a:bodyPr/>
                        <a:lstStyle/>
                        <a:p>
                          <a:endParaRPr lang="en-US"/>
                        </a:p>
                      </a:txBody>
                      <a:tcPr>
                        <a:blipFill>
                          <a:blip r:embed="rId9"/>
                          <a:stretch>
                            <a:fillRect l="-1176" t="-1351" r="-102353" b="-204054"/>
                          </a:stretch>
                        </a:blipFill>
                      </a:tcPr>
                    </a:tc>
                    <a:tc>
                      <a:txBody>
                        <a:bodyPr/>
                        <a:lstStyle/>
                        <a:p>
                          <a:endParaRPr lang="en-US"/>
                        </a:p>
                      </a:txBody>
                      <a:tcPr>
                        <a:blipFill>
                          <a:blip r:embed="rId9"/>
                          <a:stretch>
                            <a:fillRect l="-102381" t="-1351" r="-3571" b="-204054"/>
                          </a:stretch>
                        </a:blipFill>
                      </a:tcPr>
                    </a:tc>
                    <a:extLst>
                      <a:ext uri="{0D108BD9-81ED-4DB2-BD59-A6C34878D82A}">
                        <a16:rowId xmlns:a16="http://schemas.microsoft.com/office/drawing/2014/main" val="3558752716"/>
                      </a:ext>
                    </a:extLst>
                  </a:tr>
                  <a:tr h="451497">
                    <a:tc>
                      <a:txBody>
                        <a:bodyPr/>
                        <a:lstStyle/>
                        <a:p>
                          <a:endParaRPr lang="en-US"/>
                        </a:p>
                      </a:txBody>
                      <a:tcPr>
                        <a:blipFill>
                          <a:blip r:embed="rId9"/>
                          <a:stretch>
                            <a:fillRect l="-1176" t="-100000" r="-102353" b="-101333"/>
                          </a:stretch>
                        </a:blipFill>
                      </a:tcPr>
                    </a:tc>
                    <a:tc>
                      <a:txBody>
                        <a:bodyPr/>
                        <a:lstStyle/>
                        <a:p>
                          <a:endParaRPr lang="en-US"/>
                        </a:p>
                      </a:txBody>
                      <a:tcPr>
                        <a:blipFill>
                          <a:blip r:embed="rId9"/>
                          <a:stretch>
                            <a:fillRect l="-102381" t="-100000" r="-3571" b="-101333"/>
                          </a:stretch>
                        </a:blipFill>
                      </a:tcPr>
                    </a:tc>
                    <a:extLst>
                      <a:ext uri="{0D108BD9-81ED-4DB2-BD59-A6C34878D82A}">
                        <a16:rowId xmlns:a16="http://schemas.microsoft.com/office/drawing/2014/main" val="1426139064"/>
                      </a:ext>
                    </a:extLst>
                  </a:tr>
                  <a:tr h="451497">
                    <a:tc>
                      <a:txBody>
                        <a:bodyPr/>
                        <a:lstStyle/>
                        <a:p>
                          <a:endParaRPr lang="en-US"/>
                        </a:p>
                      </a:txBody>
                      <a:tcPr>
                        <a:blipFill>
                          <a:blip r:embed="rId9"/>
                          <a:stretch>
                            <a:fillRect l="-1176" t="-202703" r="-102353" b="-2703"/>
                          </a:stretch>
                        </a:blipFill>
                      </a:tcPr>
                    </a:tc>
                    <a:tc>
                      <a:txBody>
                        <a:bodyPr/>
                        <a:lstStyle/>
                        <a:p>
                          <a:endParaRPr lang="en-US"/>
                        </a:p>
                      </a:txBody>
                      <a:tcPr>
                        <a:blipFill>
                          <a:blip r:embed="rId9"/>
                          <a:stretch>
                            <a:fillRect l="-102381" t="-202703" r="-3571" b="-2703"/>
                          </a:stretch>
                        </a:blipFill>
                      </a:tcPr>
                    </a:tc>
                    <a:extLst>
                      <a:ext uri="{0D108BD9-81ED-4DB2-BD59-A6C34878D82A}">
                        <a16:rowId xmlns:a16="http://schemas.microsoft.com/office/drawing/2014/main" val="12355731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658D3935-031B-128E-5512-53BE8FBE47F7}"/>
                  </a:ext>
                </a:extLst>
              </p:cNvPr>
              <p:cNvGraphicFramePr>
                <a:graphicFrameLocks noGrp="1"/>
              </p:cNvGraphicFramePr>
              <p:nvPr/>
            </p:nvGraphicFramePr>
            <p:xfrm>
              <a:off x="9523227" y="1597037"/>
              <a:ext cx="1803906" cy="1192530"/>
            </p:xfrm>
            <a:graphic>
              <a:graphicData uri="http://schemas.openxmlformats.org/drawingml/2006/table">
                <a:tbl>
                  <a:tblPr firstRow="1" bandRow="1">
                    <a:tableStyleId>{5940675A-B579-460E-94D1-54222C63F5DA}</a:tableStyleId>
                  </a:tblPr>
                  <a:tblGrid>
                    <a:gridCol w="601302">
                      <a:extLst>
                        <a:ext uri="{9D8B030D-6E8A-4147-A177-3AD203B41FA5}">
                          <a16:colId xmlns:a16="http://schemas.microsoft.com/office/drawing/2014/main" val="2032245739"/>
                        </a:ext>
                      </a:extLst>
                    </a:gridCol>
                    <a:gridCol w="601302">
                      <a:extLst>
                        <a:ext uri="{9D8B030D-6E8A-4147-A177-3AD203B41FA5}">
                          <a16:colId xmlns:a16="http://schemas.microsoft.com/office/drawing/2014/main" val="1501971859"/>
                        </a:ext>
                      </a:extLst>
                    </a:gridCol>
                    <a:gridCol w="601302">
                      <a:extLst>
                        <a:ext uri="{9D8B030D-6E8A-4147-A177-3AD203B41FA5}">
                          <a16:colId xmlns:a16="http://schemas.microsoft.com/office/drawing/2014/main" val="3801743871"/>
                        </a:ext>
                      </a:extLst>
                    </a:gridCol>
                  </a:tblGrid>
                  <a:tr h="451497">
                    <a:tc>
                      <a:txBody>
                        <a:bodyPr/>
                        <a:lstStyle/>
                        <a:p>
                          <a:pPr algn="just"/>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dirty="0">
                                        <a:latin typeface="Cambria Math" panose="02040503050406030204" pitchFamily="18" charset="0"/>
                                        <a:ea typeface="Cambria Math" panose="02040503050406030204" pitchFamily="18" charset="0"/>
                                      </a:rPr>
                                      <m:t>𝜕</m:t>
                                    </m:r>
                                    <m:r>
                                      <m:rPr>
                                        <m:sty m:val="p"/>
                                      </m:rPr>
                                      <a:rPr lang="en-US" sz="160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11</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tc>
                      <a:txBody>
                        <a:bodyPr/>
                        <a:lstStyle/>
                        <a:p>
                          <a:pPr algn="just"/>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dirty="0">
                                        <a:latin typeface="Cambria Math" panose="02040503050406030204" pitchFamily="18" charset="0"/>
                                        <a:ea typeface="Cambria Math" panose="02040503050406030204" pitchFamily="18" charset="0"/>
                                      </a:rPr>
                                      <m:t>𝜕</m:t>
                                    </m:r>
                                    <m:r>
                                      <m:rPr>
                                        <m:sty m:val="p"/>
                                      </m:rPr>
                                      <a:rPr lang="en-US" sz="160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12</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tc>
                      <a:txBody>
                        <a:bodyPr/>
                        <a:lstStyle/>
                        <a:p>
                          <a:pPr algn="just"/>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dirty="0">
                                        <a:latin typeface="Cambria Math" panose="02040503050406030204" pitchFamily="18" charset="0"/>
                                        <a:ea typeface="Cambria Math" panose="02040503050406030204" pitchFamily="18" charset="0"/>
                                      </a:rPr>
                                      <m:t>𝜕</m:t>
                                    </m:r>
                                    <m:r>
                                      <m:rPr>
                                        <m:sty m:val="p"/>
                                      </m:rPr>
                                      <a:rPr lang="en-US" sz="160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13</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extLst>
                      <a:ext uri="{0D108BD9-81ED-4DB2-BD59-A6C34878D82A}">
                        <a16:rowId xmlns:a16="http://schemas.microsoft.com/office/drawing/2014/main" val="1469892795"/>
                      </a:ext>
                    </a:extLst>
                  </a:tr>
                  <a:tr h="451497">
                    <a:tc>
                      <a:txBody>
                        <a:bodyPr/>
                        <a:lstStyle/>
                        <a:p>
                          <a:pPr algn="just"/>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dirty="0">
                                        <a:latin typeface="Cambria Math" panose="02040503050406030204" pitchFamily="18" charset="0"/>
                                        <a:ea typeface="Cambria Math" panose="02040503050406030204" pitchFamily="18" charset="0"/>
                                      </a:rPr>
                                      <m:t>𝜕</m:t>
                                    </m:r>
                                    <m:r>
                                      <m:rPr>
                                        <m:sty m:val="p"/>
                                      </m:rPr>
                                      <a:rPr lang="en-US" sz="1600" dirty="0">
                                        <a:latin typeface="Cambria Math" panose="02040503050406030204" pitchFamily="18" charset="0"/>
                                        <a:ea typeface="Cambria Math" panose="02040503050406030204" pitchFamily="18" charset="0"/>
                                      </a:rPr>
                                      <m:t>L</m:t>
                                    </m:r>
                                  </m:num>
                                  <m:den>
                                    <m:sSub>
                                      <m:sSubPr>
                                        <m:ctrlPr>
                                          <a:rPr lang="en-US" sz="1600" i="1" dirty="0" smtClean="0">
                                            <a:solidFill>
                                              <a:srgbClr val="836967"/>
                                            </a:solidFill>
                                            <a:latin typeface="Cambria Math" panose="02040503050406030204" pitchFamily="18" charset="0"/>
                                            <a:ea typeface="Cambria Math" panose="02040503050406030204" pitchFamily="18" charset="0"/>
                                          </a:rPr>
                                        </m:ctrlPr>
                                      </m:sSubPr>
                                      <m:e>
                                        <m:r>
                                          <a:rPr lang="en-US" sz="160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21</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tc>
                      <a:txBody>
                        <a:bodyPr/>
                        <a:lstStyle/>
                        <a:p>
                          <a:pPr algn="just"/>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dirty="0">
                                        <a:latin typeface="Cambria Math" panose="02040503050406030204" pitchFamily="18" charset="0"/>
                                        <a:ea typeface="Cambria Math" panose="02040503050406030204" pitchFamily="18" charset="0"/>
                                      </a:rPr>
                                      <m:t>𝜕</m:t>
                                    </m:r>
                                    <m:r>
                                      <m:rPr>
                                        <m:sty m:val="p"/>
                                      </m:rPr>
                                      <a:rPr lang="en-US" sz="160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22</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tc>
                      <a:txBody>
                        <a:bodyPr/>
                        <a:lstStyle/>
                        <a:p>
                          <a:pPr algn="just"/>
                          <a14:m>
                            <m:oMathPara xmlns:m="http://schemas.openxmlformats.org/officeDocument/2006/math">
                              <m:oMathParaPr>
                                <m:jc m:val="centerGroup"/>
                              </m:oMathParaPr>
                              <m:oMath xmlns:m="http://schemas.openxmlformats.org/officeDocument/2006/math">
                                <m:f>
                                  <m:fPr>
                                    <m:ctrlPr>
                                      <a:rPr lang="en-US" sz="1600" i="1" dirty="0" smtClean="0">
                                        <a:solidFill>
                                          <a:srgbClr val="836967"/>
                                        </a:solidFill>
                                        <a:latin typeface="Cambria Math" panose="02040503050406030204" pitchFamily="18" charset="0"/>
                                        <a:ea typeface="Cambria Math" panose="02040503050406030204" pitchFamily="18" charset="0"/>
                                      </a:rPr>
                                    </m:ctrlPr>
                                  </m:fPr>
                                  <m:num>
                                    <m:r>
                                      <a:rPr lang="en-US" sz="1600" dirty="0">
                                        <a:latin typeface="Cambria Math" panose="02040503050406030204" pitchFamily="18" charset="0"/>
                                        <a:ea typeface="Cambria Math" panose="02040503050406030204" pitchFamily="18" charset="0"/>
                                      </a:rPr>
                                      <m:t>𝜕</m:t>
                                    </m:r>
                                    <m:r>
                                      <m:rPr>
                                        <m:sty m:val="p"/>
                                      </m:rPr>
                                      <a:rPr lang="en-US" sz="1600" dirty="0">
                                        <a:latin typeface="Cambria Math" panose="02040503050406030204" pitchFamily="18" charset="0"/>
                                        <a:ea typeface="Cambria Math" panose="02040503050406030204" pitchFamily="18" charset="0"/>
                                      </a:rPr>
                                      <m:t>L</m:t>
                                    </m:r>
                                  </m:num>
                                  <m:den>
                                    <m:sSub>
                                      <m:sSubPr>
                                        <m:ctrlPr>
                                          <a:rPr lang="en-US" sz="1600" i="1" dirty="0">
                                            <a:solidFill>
                                              <a:srgbClr val="836967"/>
                                            </a:solidFill>
                                            <a:latin typeface="Cambria Math" panose="02040503050406030204" pitchFamily="18" charset="0"/>
                                            <a:ea typeface="Cambria Math" panose="02040503050406030204" pitchFamily="18" charset="0"/>
                                          </a:rPr>
                                        </m:ctrlPr>
                                      </m:sSubPr>
                                      <m:e>
                                        <m:r>
                                          <a:rPr lang="en-US" sz="1600" dirty="0">
                                            <a:latin typeface="Cambria Math" panose="02040503050406030204" pitchFamily="18" charset="0"/>
                                            <a:ea typeface="Cambria Math" panose="02040503050406030204" pitchFamily="18" charset="0"/>
                                          </a:rPr>
                                          <m:t>𝜕</m:t>
                                        </m:r>
                                      </m:e>
                                      <m:sub>
                                        <m:r>
                                          <m:rPr>
                                            <m:sty m:val="p"/>
                                          </m:rPr>
                                          <a:rPr lang="vi-VN" sz="1600" i="1" dirty="0">
                                            <a:latin typeface="Cambria Math" panose="02040503050406030204" pitchFamily="18" charset="0"/>
                                            <a:ea typeface="Cambria Math" panose="02040503050406030204" pitchFamily="18" charset="0"/>
                                          </a:rPr>
                                          <m:t>Z</m:t>
                                        </m:r>
                                        <m:r>
                                          <a:rPr lang="vi-VN" sz="1600" i="1" dirty="0">
                                            <a:latin typeface="Cambria Math" panose="02040503050406030204" pitchFamily="18" charset="0"/>
                                            <a:ea typeface="Cambria Math" panose="02040503050406030204" pitchFamily="18" charset="0"/>
                                          </a:rPr>
                                          <m:t>23</m:t>
                                        </m:r>
                                      </m:sub>
                                    </m:sSub>
                                  </m:den>
                                </m:f>
                              </m:oMath>
                            </m:oMathPara>
                          </a14:m>
                          <a:endParaRPr lang="en-US" sz="1600" i="0">
                            <a:latin typeface="Cambria Math" panose="02040503050406030204" pitchFamily="18" charset="0"/>
                            <a:ea typeface="Cambria Math" panose="02040503050406030204" pitchFamily="18" charset="0"/>
                            <a:cs typeface="Quire Sans" panose="020B0502040400020003" pitchFamily="34" charset="0"/>
                          </a:endParaRPr>
                        </a:p>
                      </a:txBody>
                      <a:tcPr>
                        <a:solidFill>
                          <a:schemeClr val="bg1"/>
                        </a:solidFill>
                      </a:tcPr>
                    </a:tc>
                    <a:extLst>
                      <a:ext uri="{0D108BD9-81ED-4DB2-BD59-A6C34878D82A}">
                        <a16:rowId xmlns:a16="http://schemas.microsoft.com/office/drawing/2014/main" val="3939826047"/>
                      </a:ext>
                    </a:extLst>
                  </a:tr>
                </a:tbl>
              </a:graphicData>
            </a:graphic>
          </p:graphicFrame>
        </mc:Choice>
        <mc:Fallback xmlns="">
          <p:graphicFrame>
            <p:nvGraphicFramePr>
              <p:cNvPr id="10" name="Table 9">
                <a:extLst>
                  <a:ext uri="{FF2B5EF4-FFF2-40B4-BE49-F238E27FC236}">
                    <a16:creationId xmlns:a16="http://schemas.microsoft.com/office/drawing/2014/main" id="{658D3935-031B-128E-5512-53BE8FBE47F7}"/>
                  </a:ext>
                </a:extLst>
              </p:cNvPr>
              <p:cNvGraphicFramePr>
                <a:graphicFrameLocks noGrp="1"/>
              </p:cNvGraphicFramePr>
              <p:nvPr/>
            </p:nvGraphicFramePr>
            <p:xfrm>
              <a:off x="9523227" y="1597037"/>
              <a:ext cx="1803906" cy="1192530"/>
            </p:xfrm>
            <a:graphic>
              <a:graphicData uri="http://schemas.openxmlformats.org/drawingml/2006/table">
                <a:tbl>
                  <a:tblPr firstRow="1" bandRow="1">
                    <a:tableStyleId>{5940675A-B579-460E-94D1-54222C63F5DA}</a:tableStyleId>
                  </a:tblPr>
                  <a:tblGrid>
                    <a:gridCol w="601302">
                      <a:extLst>
                        <a:ext uri="{9D8B030D-6E8A-4147-A177-3AD203B41FA5}">
                          <a16:colId xmlns:a16="http://schemas.microsoft.com/office/drawing/2014/main" val="2032245739"/>
                        </a:ext>
                      </a:extLst>
                    </a:gridCol>
                    <a:gridCol w="601302">
                      <a:extLst>
                        <a:ext uri="{9D8B030D-6E8A-4147-A177-3AD203B41FA5}">
                          <a16:colId xmlns:a16="http://schemas.microsoft.com/office/drawing/2014/main" val="1501971859"/>
                        </a:ext>
                      </a:extLst>
                    </a:gridCol>
                    <a:gridCol w="601302">
                      <a:extLst>
                        <a:ext uri="{9D8B030D-6E8A-4147-A177-3AD203B41FA5}">
                          <a16:colId xmlns:a16="http://schemas.microsoft.com/office/drawing/2014/main" val="3801743871"/>
                        </a:ext>
                      </a:extLst>
                    </a:gridCol>
                  </a:tblGrid>
                  <a:tr h="596265">
                    <a:tc>
                      <a:txBody>
                        <a:bodyPr/>
                        <a:lstStyle/>
                        <a:p>
                          <a:endParaRPr lang="en-US"/>
                        </a:p>
                      </a:txBody>
                      <a:tcPr>
                        <a:blipFill>
                          <a:blip r:embed="rId10"/>
                          <a:stretch>
                            <a:fillRect l="-1010" t="-1010" r="-202020" b="-101010"/>
                          </a:stretch>
                        </a:blipFill>
                      </a:tcPr>
                    </a:tc>
                    <a:tc>
                      <a:txBody>
                        <a:bodyPr/>
                        <a:lstStyle/>
                        <a:p>
                          <a:endParaRPr lang="en-US"/>
                        </a:p>
                      </a:txBody>
                      <a:tcPr>
                        <a:blipFill>
                          <a:blip r:embed="rId10"/>
                          <a:stretch>
                            <a:fillRect l="-101010" t="-1010" r="-102020" b="-101010"/>
                          </a:stretch>
                        </a:blipFill>
                      </a:tcPr>
                    </a:tc>
                    <a:tc>
                      <a:txBody>
                        <a:bodyPr/>
                        <a:lstStyle/>
                        <a:p>
                          <a:endParaRPr lang="en-US"/>
                        </a:p>
                      </a:txBody>
                      <a:tcPr>
                        <a:blipFill>
                          <a:blip r:embed="rId10"/>
                          <a:stretch>
                            <a:fillRect l="-201010" t="-1010" r="-2020" b="-101010"/>
                          </a:stretch>
                        </a:blipFill>
                      </a:tcPr>
                    </a:tc>
                    <a:extLst>
                      <a:ext uri="{0D108BD9-81ED-4DB2-BD59-A6C34878D82A}">
                        <a16:rowId xmlns:a16="http://schemas.microsoft.com/office/drawing/2014/main" val="1469892795"/>
                      </a:ext>
                    </a:extLst>
                  </a:tr>
                  <a:tr h="596265">
                    <a:tc>
                      <a:txBody>
                        <a:bodyPr/>
                        <a:lstStyle/>
                        <a:p>
                          <a:endParaRPr lang="en-US"/>
                        </a:p>
                      </a:txBody>
                      <a:tcPr>
                        <a:blipFill>
                          <a:blip r:embed="rId10"/>
                          <a:stretch>
                            <a:fillRect l="-1010" t="-102041" r="-202020" b="-2041"/>
                          </a:stretch>
                        </a:blipFill>
                      </a:tcPr>
                    </a:tc>
                    <a:tc>
                      <a:txBody>
                        <a:bodyPr/>
                        <a:lstStyle/>
                        <a:p>
                          <a:endParaRPr lang="en-US"/>
                        </a:p>
                      </a:txBody>
                      <a:tcPr>
                        <a:blipFill>
                          <a:blip r:embed="rId10"/>
                          <a:stretch>
                            <a:fillRect l="-101010" t="-102041" r="-102020" b="-2041"/>
                          </a:stretch>
                        </a:blipFill>
                      </a:tcPr>
                    </a:tc>
                    <a:tc>
                      <a:txBody>
                        <a:bodyPr/>
                        <a:lstStyle/>
                        <a:p>
                          <a:endParaRPr lang="en-US"/>
                        </a:p>
                      </a:txBody>
                      <a:tcPr>
                        <a:blipFill>
                          <a:blip r:embed="rId10"/>
                          <a:stretch>
                            <a:fillRect l="-201010" t="-102041" r="-2020" b="-2041"/>
                          </a:stretch>
                        </a:blipFill>
                      </a:tcPr>
                    </a:tc>
                    <a:extLst>
                      <a:ext uri="{0D108BD9-81ED-4DB2-BD59-A6C34878D82A}">
                        <a16:rowId xmlns:a16="http://schemas.microsoft.com/office/drawing/2014/main" val="3939826047"/>
                      </a:ext>
                    </a:extLst>
                  </a:tr>
                </a:tbl>
              </a:graphicData>
            </a:graphic>
          </p:graphicFrame>
        </mc:Fallback>
      </mc:AlternateContent>
      <p:sp>
        <p:nvSpPr>
          <p:cNvPr id="11" name="TextBox 10">
            <a:extLst>
              <a:ext uri="{FF2B5EF4-FFF2-40B4-BE49-F238E27FC236}">
                <a16:creationId xmlns:a16="http://schemas.microsoft.com/office/drawing/2014/main" id="{C7A81C28-886C-73DB-518B-A45CAD0F8D08}"/>
              </a:ext>
            </a:extLst>
          </p:cNvPr>
          <p:cNvSpPr txBox="1"/>
          <p:nvPr/>
        </p:nvSpPr>
        <p:spPr>
          <a:xfrm>
            <a:off x="7238296" y="3411095"/>
            <a:ext cx="362591" cy="369332"/>
          </a:xfrm>
          <a:prstGeom prst="rect">
            <a:avLst/>
          </a:prstGeom>
          <a:noFill/>
        </p:spPr>
        <p:txBody>
          <a:bodyPr wrap="square" rtlCol="0">
            <a:spAutoFit/>
          </a:bodyPr>
          <a:lstStyle/>
          <a:p>
            <a:r>
              <a:rPr lang="vi-VN">
                <a:latin typeface="+mj-lt"/>
              </a:rPr>
              <a:t>= </a:t>
            </a:r>
            <a:endParaRPr lang="en-US">
              <a:latin typeface="+mj-lt"/>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70391D-8E5A-2E94-77E8-70797B16BFFB}"/>
                  </a:ext>
                </a:extLst>
              </p:cNvPr>
              <p:cNvSpPr txBox="1"/>
              <p:nvPr/>
            </p:nvSpPr>
            <p:spPr>
              <a:xfrm>
                <a:off x="7613361" y="3275894"/>
                <a:ext cx="831459"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dirty="0" smtClean="0">
                              <a:solidFill>
                                <a:schemeClr val="tx1"/>
                              </a:solidFill>
                              <a:latin typeface="Cambria Math" panose="02040503050406030204" pitchFamily="18" charset="0"/>
                              <a:ea typeface="Cambria Math" panose="02040503050406030204" pitchFamily="18" charset="0"/>
                            </a:rPr>
                          </m:ctrlPr>
                        </m:sSupPr>
                        <m:e>
                          <m:r>
                            <a:rPr lang="vi-VN" b="0" i="1" dirty="0">
                              <a:solidFill>
                                <a:schemeClr val="tx1"/>
                              </a:solidFill>
                              <a:latin typeface="Cambria Math" panose="02040503050406030204" pitchFamily="18" charset="0"/>
                              <a:ea typeface="Cambria Math" panose="02040503050406030204" pitchFamily="18" charset="0"/>
                            </a:rPr>
                            <m:t>𝑊</m:t>
                          </m:r>
                        </m:e>
                        <m:sup>
                          <m:r>
                            <a:rPr lang="vi-VN" b="0" i="1" dirty="0">
                              <a:solidFill>
                                <a:schemeClr val="tx1"/>
                              </a:solidFill>
                              <a:latin typeface="Cambria Math" panose="02040503050406030204" pitchFamily="18" charset="0"/>
                              <a:ea typeface="Cambria Math" panose="02040503050406030204" pitchFamily="18" charset="0"/>
                            </a:rPr>
                            <m:t>𝑇</m:t>
                          </m:r>
                        </m:sup>
                      </m:sSup>
                      <m:f>
                        <m:fPr>
                          <m:ctrlPr>
                            <a:rPr lang="en-US" sz="1800" i="1" dirty="0" smtClean="0">
                              <a:solidFill>
                                <a:schemeClr val="tx1"/>
                              </a:solidFill>
                              <a:latin typeface="Cambria Math" panose="02040503050406030204" pitchFamily="18" charset="0"/>
                              <a:ea typeface="Cambria Math" panose="02040503050406030204" pitchFamily="18" charset="0"/>
                            </a:rPr>
                          </m:ctrlPr>
                        </m:fPr>
                        <m:num>
                          <m:r>
                            <a:rPr lang="en-US" sz="1800" b="0" i="0" dirty="0">
                              <a:solidFill>
                                <a:schemeClr val="tx1"/>
                              </a:solidFill>
                              <a:latin typeface="Cambria Math" panose="02040503050406030204" pitchFamily="18" charset="0"/>
                              <a:ea typeface="Cambria Math" panose="02040503050406030204" pitchFamily="18" charset="0"/>
                            </a:rPr>
                            <m:t>𝜕</m:t>
                          </m:r>
                          <m:r>
                            <m:rPr>
                              <m:sty m:val="p"/>
                            </m:rPr>
                            <a:rPr lang="en-US" sz="1800" b="0" i="0" dirty="0">
                              <a:solidFill>
                                <a:schemeClr val="tx1"/>
                              </a:solidFill>
                              <a:latin typeface="Cambria Math" panose="02040503050406030204" pitchFamily="18" charset="0"/>
                              <a:ea typeface="Cambria Math" panose="02040503050406030204" pitchFamily="18" charset="0"/>
                            </a:rPr>
                            <m:t>L</m:t>
                          </m:r>
                        </m:num>
                        <m:den>
                          <m:r>
                            <a:rPr lang="en-US" b="0" i="1" dirty="0">
                              <a:solidFill>
                                <a:schemeClr val="tx1"/>
                              </a:solidFill>
                              <a:latin typeface="Cambria Math" panose="02040503050406030204" pitchFamily="18" charset="0"/>
                              <a:ea typeface="Cambria Math" panose="02040503050406030204" pitchFamily="18" charset="0"/>
                            </a:rPr>
                            <m:t>𝜕</m:t>
                          </m:r>
                          <m:r>
                            <a:rPr lang="en-US" b="0" i="1" dirty="0" smtClean="0">
                              <a:solidFill>
                                <a:schemeClr val="tx1"/>
                              </a:solidFill>
                              <a:latin typeface="Cambria Math" panose="02040503050406030204" pitchFamily="18" charset="0"/>
                              <a:ea typeface="Cambria Math" panose="02040503050406030204" pitchFamily="18" charset="0"/>
                            </a:rPr>
                            <m:t>𝑍</m:t>
                          </m:r>
                        </m:den>
                      </m:f>
                    </m:oMath>
                  </m:oMathPara>
                </a14:m>
                <a:endParaRPr lang="en-US">
                  <a:solidFill>
                    <a:schemeClr val="tx1"/>
                  </a:solidFill>
                </a:endParaRPr>
              </a:p>
            </p:txBody>
          </p:sp>
        </mc:Choice>
        <mc:Fallback xmlns="">
          <p:sp>
            <p:nvSpPr>
              <p:cNvPr id="12" name="TextBox 11">
                <a:extLst>
                  <a:ext uri="{FF2B5EF4-FFF2-40B4-BE49-F238E27FC236}">
                    <a16:creationId xmlns:a16="http://schemas.microsoft.com/office/drawing/2014/main" id="{CA70391D-8E5A-2E94-77E8-70797B16BFFB}"/>
                  </a:ext>
                </a:extLst>
              </p:cNvPr>
              <p:cNvSpPr txBox="1">
                <a:spLocks noRot="1" noChangeAspect="1" noMove="1" noResize="1" noEditPoints="1" noAdjustHandles="1" noChangeArrowheads="1" noChangeShapeType="1" noTextEdit="1"/>
              </p:cNvSpPr>
              <p:nvPr/>
            </p:nvSpPr>
            <p:spPr>
              <a:xfrm>
                <a:off x="7613361" y="3275894"/>
                <a:ext cx="831459" cy="619016"/>
              </a:xfrm>
              <a:prstGeom prst="rect">
                <a:avLst/>
              </a:prstGeom>
              <a:blipFill>
                <a:blip r:embed="rId11"/>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42B91A0-7ECC-4ED8-E189-2BE9DE12EB70}"/>
              </a:ext>
            </a:extLst>
          </p:cNvPr>
          <p:cNvSpPr txBox="1"/>
          <p:nvPr/>
        </p:nvSpPr>
        <p:spPr>
          <a:xfrm>
            <a:off x="8941766" y="2043648"/>
            <a:ext cx="393291" cy="369332"/>
          </a:xfrm>
          <a:prstGeom prst="rect">
            <a:avLst/>
          </a:prstGeom>
          <a:noFill/>
        </p:spPr>
        <p:txBody>
          <a:bodyPr wrap="square" rtlCol="0">
            <a:spAutoFit/>
          </a:bodyPr>
          <a:lstStyle/>
          <a:p>
            <a:r>
              <a:rPr lang="vi-VN">
                <a:latin typeface="+mj-lt"/>
              </a:rPr>
              <a:t>*</a:t>
            </a:r>
            <a:endParaRPr lang="en-US">
              <a:latin typeface="+mj-lt"/>
            </a:endParaRPr>
          </a:p>
        </p:txBody>
      </p:sp>
      <p:sp>
        <p:nvSpPr>
          <p:cNvPr id="14" name="TextBox 13">
            <a:extLst>
              <a:ext uri="{FF2B5EF4-FFF2-40B4-BE49-F238E27FC236}">
                <a16:creationId xmlns:a16="http://schemas.microsoft.com/office/drawing/2014/main" id="{3E97D4CD-4A07-80B8-B25E-3AAC96EC53F5}"/>
              </a:ext>
            </a:extLst>
          </p:cNvPr>
          <p:cNvSpPr txBox="1"/>
          <p:nvPr/>
        </p:nvSpPr>
        <p:spPr>
          <a:xfrm>
            <a:off x="590549" y="482084"/>
            <a:ext cx="6417857" cy="584775"/>
          </a:xfrm>
          <a:prstGeom prst="rect">
            <a:avLst/>
          </a:prstGeom>
          <a:noFill/>
        </p:spPr>
        <p:txBody>
          <a:bodyPr wrap="square">
            <a:spAutoFit/>
          </a:bodyPr>
          <a:lstStyle/>
          <a:p>
            <a:r>
              <a:rPr lang="vi-VN" sz="3200">
                <a:latin typeface="Oswald Medium" panose="00000600000000000000" pitchFamily="2" charset="0"/>
              </a:rPr>
              <a:t>Backward in Fully Connected Layer </a:t>
            </a:r>
            <a:endParaRPr lang="en-US" sz="3200">
              <a:latin typeface="Oswald Medium" panose="00000600000000000000" pitchFamily="2" charset="0"/>
            </a:endParaRPr>
          </a:p>
        </p:txBody>
      </p:sp>
      <p:cxnSp>
        <p:nvCxnSpPr>
          <p:cNvPr id="15" name="Straight Connector 14">
            <a:extLst>
              <a:ext uri="{FF2B5EF4-FFF2-40B4-BE49-F238E27FC236}">
                <a16:creationId xmlns:a16="http://schemas.microsoft.com/office/drawing/2014/main" id="{2B2F11C6-EFD6-5C6E-CA75-7D8E914DA698}"/>
              </a:ext>
            </a:extLst>
          </p:cNvPr>
          <p:cNvCxnSpPr>
            <a:cxnSpLocks/>
          </p:cNvCxnSpPr>
          <p:nvPr/>
        </p:nvCxnSpPr>
        <p:spPr>
          <a:xfrm>
            <a:off x="6174658" y="1707138"/>
            <a:ext cx="0" cy="4529154"/>
          </a:xfrm>
          <a:prstGeom prst="line">
            <a:avLst/>
          </a:prstGeom>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41EBCFC5-8939-B6FE-2EC5-04F484C1E8DC}"/>
              </a:ext>
            </a:extLst>
          </p:cNvPr>
          <p:cNvSpPr txBox="1"/>
          <p:nvPr/>
        </p:nvSpPr>
        <p:spPr>
          <a:xfrm>
            <a:off x="7212890" y="2008578"/>
            <a:ext cx="362591" cy="369332"/>
          </a:xfrm>
          <a:prstGeom prst="rect">
            <a:avLst/>
          </a:prstGeom>
          <a:noFill/>
        </p:spPr>
        <p:txBody>
          <a:bodyPr wrap="square" rtlCol="0">
            <a:spAutoFit/>
          </a:bodyPr>
          <a:lstStyle/>
          <a:p>
            <a:r>
              <a:rPr lang="vi-VN">
                <a:latin typeface="+mj-lt"/>
              </a:rPr>
              <a:t>= </a:t>
            </a:r>
            <a:endParaRPr lang="en-US">
              <a:latin typeface="+mj-lt"/>
            </a:endParaRPr>
          </a:p>
        </p:txBody>
      </p:sp>
      <p:sp>
        <p:nvSpPr>
          <p:cNvPr id="16" name="TextBox 15">
            <a:extLst>
              <a:ext uri="{FF2B5EF4-FFF2-40B4-BE49-F238E27FC236}">
                <a16:creationId xmlns:a16="http://schemas.microsoft.com/office/drawing/2014/main" id="{A2308A29-7A78-7291-114C-815A22ED2386}"/>
              </a:ext>
            </a:extLst>
          </p:cNvPr>
          <p:cNvSpPr txBox="1"/>
          <p:nvPr/>
        </p:nvSpPr>
        <p:spPr>
          <a:xfrm>
            <a:off x="442452" y="6190882"/>
            <a:ext cx="501446" cy="369332"/>
          </a:xfrm>
          <a:prstGeom prst="rect">
            <a:avLst/>
          </a:prstGeom>
          <a:noFill/>
        </p:spPr>
        <p:txBody>
          <a:bodyPr wrap="square" rtlCol="0">
            <a:spAutoFit/>
          </a:bodyPr>
          <a:lstStyle/>
          <a:p>
            <a:r>
              <a:rPr lang="en-US">
                <a:latin typeface="number"/>
              </a:rPr>
              <a:t>29</a:t>
            </a:r>
          </a:p>
        </p:txBody>
      </p:sp>
    </p:spTree>
    <p:extLst>
      <p:ext uri="{BB962C8B-B14F-4D97-AF65-F5344CB8AC3E}">
        <p14:creationId xmlns:p14="http://schemas.microsoft.com/office/powerpoint/2010/main" val="423448621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9D81D-BD81-3D56-8E4B-C1B1E63B6B14}"/>
              </a:ext>
            </a:extLst>
          </p:cNvPr>
          <p:cNvSpPr txBox="1"/>
          <p:nvPr/>
        </p:nvSpPr>
        <p:spPr>
          <a:xfrm>
            <a:off x="590550" y="482084"/>
            <a:ext cx="3238500" cy="553998"/>
          </a:xfrm>
          <a:prstGeom prst="rect">
            <a:avLst/>
          </a:prstGeom>
          <a:noFill/>
        </p:spPr>
        <p:txBody>
          <a:bodyPr wrap="square">
            <a:spAutoFit/>
          </a:bodyPr>
          <a:lstStyle/>
          <a:p>
            <a:r>
              <a:rPr lang="vi-VN" sz="3000">
                <a:latin typeface="Oswald Medium" panose="00000600000000000000" pitchFamily="2" charset="0"/>
              </a:rPr>
              <a:t>CNN and Application</a:t>
            </a:r>
            <a:endParaRPr lang="en-US" sz="3000">
              <a:latin typeface="Oswald Medium" panose="00000600000000000000" pitchFamily="2" charset="0"/>
            </a:endParaRPr>
          </a:p>
        </p:txBody>
      </p:sp>
      <p:sp>
        <p:nvSpPr>
          <p:cNvPr id="5" name="TextBox 4">
            <a:extLst>
              <a:ext uri="{FF2B5EF4-FFF2-40B4-BE49-F238E27FC236}">
                <a16:creationId xmlns:a16="http://schemas.microsoft.com/office/drawing/2014/main" id="{26386E76-7718-CB6D-83A7-097C8E24041F}"/>
              </a:ext>
            </a:extLst>
          </p:cNvPr>
          <p:cNvSpPr txBox="1"/>
          <p:nvPr/>
        </p:nvSpPr>
        <p:spPr>
          <a:xfrm>
            <a:off x="590550" y="929554"/>
            <a:ext cx="10782299" cy="1244380"/>
          </a:xfrm>
          <a:prstGeom prst="rect">
            <a:avLst/>
          </a:prstGeom>
          <a:noFill/>
        </p:spPr>
        <p:txBody>
          <a:bodyPr wrap="square">
            <a:spAutoFit/>
          </a:bodyPr>
          <a:lstStyle/>
          <a:p>
            <a:pPr marL="474979" lvl="1" indent="-237490">
              <a:lnSpc>
                <a:spcPts val="3079"/>
              </a:lnSpc>
              <a:buFont typeface="Arial"/>
              <a:buChar char="•"/>
            </a:pPr>
            <a:r>
              <a:rPr lang="en-US" sz="1800">
                <a:solidFill>
                  <a:srgbClr val="323232"/>
                </a:solidFill>
                <a:latin typeface="Quire Sans" panose="020B0502040400020003" pitchFamily="34" charset="0"/>
                <a:cs typeface="Quire Sans" panose="020B0502040400020003" pitchFamily="34" charset="0"/>
              </a:rPr>
              <a:t>A CNN (Convolutional Neural Network) is a type of deep neural network specifically designed to process and analyze structured data, such as images and videos. Inspired by the structure of the human visual cortex, CNN has become a crucial tool in computer vision and image processing.</a:t>
            </a:r>
          </a:p>
        </p:txBody>
      </p:sp>
      <p:sp>
        <p:nvSpPr>
          <p:cNvPr id="2" name="TextBox 1">
            <a:extLst>
              <a:ext uri="{FF2B5EF4-FFF2-40B4-BE49-F238E27FC236}">
                <a16:creationId xmlns:a16="http://schemas.microsoft.com/office/drawing/2014/main" id="{228B6CBD-85E2-B9AF-DB16-1F2755E9CF79}"/>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3</a:t>
            </a:r>
          </a:p>
        </p:txBody>
      </p:sp>
      <p:pic>
        <p:nvPicPr>
          <p:cNvPr id="1026" name="Picture 2">
            <a:extLst>
              <a:ext uri="{FF2B5EF4-FFF2-40B4-BE49-F238E27FC236}">
                <a16:creationId xmlns:a16="http://schemas.microsoft.com/office/drawing/2014/main" id="{E5673B83-80E4-C00A-A869-25D04FABF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2285694"/>
            <a:ext cx="7518400" cy="4186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4720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20531E2-10E0-2463-CB4A-6075A3FC6A28}"/>
                  </a:ext>
                </a:extLst>
              </p:cNvPr>
              <p:cNvSpPr txBox="1"/>
              <p:nvPr/>
            </p:nvSpPr>
            <p:spPr>
              <a:xfrm>
                <a:off x="720491" y="1863578"/>
                <a:ext cx="2956271" cy="630301"/>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1" dirty="0">
                                <a:latin typeface="Cambria Math" panose="02040503050406030204" pitchFamily="18" charset="0"/>
                                <a:ea typeface="Cambria Math" panose="02040503050406030204" pitchFamily="18" charset="0"/>
                              </a:rPr>
                              <m:t>11</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11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vi-VN" sz="2200" i="1" dirty="0">
                                <a:latin typeface="Cambria Math" panose="02040503050406030204" pitchFamily="18" charset="0"/>
                                <a:ea typeface="Cambria Math" panose="02040503050406030204" pitchFamily="18" charset="0"/>
                              </a:rPr>
                              <m:t>11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0" dirty="0" smtClean="0">
                                <a:latin typeface="Cambria Math" panose="02040503050406030204" pitchFamily="18" charset="0"/>
                                <a:ea typeface="Cambria Math" panose="02040503050406030204" pitchFamily="18" charset="0"/>
                              </a:rPr>
                              <m:t>11</m:t>
                            </m:r>
                          </m:sub>
                        </m:sSub>
                      </m:den>
                    </m:f>
                  </m:oMath>
                </a14:m>
                <a:r>
                  <a:rPr lang="vi-VN" sz="2200">
                    <a:latin typeface="Cambria Math" panose="02040503050406030204" pitchFamily="18" charset="0"/>
                    <a:ea typeface="Cambria Math" panose="02040503050406030204" pitchFamily="18" charset="0"/>
                  </a:rPr>
                  <a:t> = </a:t>
                </a:r>
                <a14:m>
                  <m:oMath xmlns:m="http://schemas.openxmlformats.org/officeDocument/2006/math">
                    <m:f>
                      <m:fPr>
                        <m:ctrlPr>
                          <a:rPr lang="en-US" sz="2200" i="1" dirty="0">
                            <a:solidFill>
                              <a:srgbClr val="836967"/>
                            </a:solidFill>
                            <a:latin typeface="Cambria Math" panose="02040503050406030204" pitchFamily="18" charset="0"/>
                            <a:ea typeface="Cambria Math" panose="02040503050406030204" pitchFamily="18" charset="0"/>
                          </a:rPr>
                        </m:ctrlPr>
                      </m:fPr>
                      <m:num>
                        <m:r>
                          <a:rPr lang="en-US" sz="2200" dirty="0">
                            <a:latin typeface="Cambria Math" panose="02040503050406030204" pitchFamily="18" charset="0"/>
                            <a:ea typeface="Cambria Math" panose="02040503050406030204" pitchFamily="18" charset="0"/>
                          </a:rPr>
                          <m:t>𝜕</m:t>
                        </m:r>
                        <m:r>
                          <m:rPr>
                            <m:sty m:val="p"/>
                          </m:rPr>
                          <a:rPr lang="en-US" sz="220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11</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020531E2-10E0-2463-CB4A-6075A3FC6A28}"/>
                  </a:ext>
                </a:extLst>
              </p:cNvPr>
              <p:cNvSpPr txBox="1">
                <a:spLocks noRot="1" noChangeAspect="1" noMove="1" noResize="1" noEditPoints="1" noAdjustHandles="1" noChangeArrowheads="1" noChangeShapeType="1" noTextEdit="1"/>
              </p:cNvSpPr>
              <p:nvPr/>
            </p:nvSpPr>
            <p:spPr>
              <a:xfrm>
                <a:off x="720491" y="1863578"/>
                <a:ext cx="2956271" cy="63030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865EA7-137A-4AFA-D3AE-30F64CD19FA5}"/>
                  </a:ext>
                </a:extLst>
              </p:cNvPr>
              <p:cNvSpPr txBox="1"/>
              <p:nvPr/>
            </p:nvSpPr>
            <p:spPr>
              <a:xfrm>
                <a:off x="720491" y="2722111"/>
                <a:ext cx="2920488" cy="630301"/>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1" dirty="0">
                                <a:latin typeface="Cambria Math" panose="02040503050406030204" pitchFamily="18" charset="0"/>
                                <a:ea typeface="Cambria Math" panose="02040503050406030204" pitchFamily="18" charset="0"/>
                              </a:rPr>
                              <m:t>12</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12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vi-VN" sz="2200" i="1" dirty="0">
                                <a:latin typeface="Cambria Math" panose="02040503050406030204" pitchFamily="18" charset="0"/>
                                <a:ea typeface="Cambria Math" panose="02040503050406030204" pitchFamily="18" charset="0"/>
                              </a:rPr>
                              <m:t>12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1" dirty="0">
                                <a:latin typeface="Cambria Math" panose="02040503050406030204" pitchFamily="18" charset="0"/>
                                <a:ea typeface="Cambria Math" panose="02040503050406030204" pitchFamily="18" charset="0"/>
                              </a:rPr>
                              <m:t>12</m:t>
                            </m:r>
                          </m:sub>
                        </m:sSub>
                      </m:den>
                    </m:f>
                  </m:oMath>
                </a14:m>
                <a:r>
                  <a:rPr lang="vi-VN" sz="2200">
                    <a:latin typeface="Cambria Math" panose="02040503050406030204" pitchFamily="18" charset="0"/>
                    <a:ea typeface="Cambria Math" panose="02040503050406030204" pitchFamily="18" charset="0"/>
                  </a:rPr>
                  <a:t> = </a:t>
                </a:r>
                <a14:m>
                  <m:oMath xmlns:m="http://schemas.openxmlformats.org/officeDocument/2006/math">
                    <m:f>
                      <m:fPr>
                        <m:ctrlPr>
                          <a:rPr lang="en-US" sz="2200" i="1" dirty="0">
                            <a:solidFill>
                              <a:srgbClr val="836967"/>
                            </a:solidFill>
                            <a:latin typeface="Cambria Math" panose="02040503050406030204" pitchFamily="18" charset="0"/>
                            <a:ea typeface="Cambria Math" panose="02040503050406030204" pitchFamily="18" charset="0"/>
                          </a:rPr>
                        </m:ctrlPr>
                      </m:fPr>
                      <m:num>
                        <m:r>
                          <a:rPr lang="en-US" sz="2200" dirty="0">
                            <a:latin typeface="Cambria Math" panose="02040503050406030204" pitchFamily="18" charset="0"/>
                            <a:ea typeface="Cambria Math" panose="02040503050406030204" pitchFamily="18" charset="0"/>
                          </a:rPr>
                          <m:t>𝜕</m:t>
                        </m:r>
                        <m:r>
                          <m:rPr>
                            <m:sty m:val="p"/>
                          </m:rPr>
                          <a:rPr lang="en-US" sz="220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12</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18865EA7-137A-4AFA-D3AE-30F64CD19FA5}"/>
                  </a:ext>
                </a:extLst>
              </p:cNvPr>
              <p:cNvSpPr txBox="1">
                <a:spLocks noRot="1" noChangeAspect="1" noMove="1" noResize="1" noEditPoints="1" noAdjustHandles="1" noChangeArrowheads="1" noChangeShapeType="1" noTextEdit="1"/>
              </p:cNvSpPr>
              <p:nvPr/>
            </p:nvSpPr>
            <p:spPr>
              <a:xfrm>
                <a:off x="720491" y="2722111"/>
                <a:ext cx="2920488" cy="63030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505FF7-A46D-B647-715A-19094908C519}"/>
                  </a:ext>
                </a:extLst>
              </p:cNvPr>
              <p:cNvSpPr txBox="1"/>
              <p:nvPr/>
            </p:nvSpPr>
            <p:spPr>
              <a:xfrm>
                <a:off x="720491" y="3477530"/>
                <a:ext cx="2956271" cy="630301"/>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1" dirty="0">
                                <a:latin typeface="Cambria Math" panose="02040503050406030204" pitchFamily="18" charset="0"/>
                                <a:ea typeface="Cambria Math" panose="02040503050406030204" pitchFamily="18" charset="0"/>
                              </a:rPr>
                              <m:t>21</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21</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vi-VN" sz="2200" i="1" dirty="0">
                                <a:latin typeface="Cambria Math" panose="02040503050406030204" pitchFamily="18" charset="0"/>
                                <a:ea typeface="Cambria Math" panose="02040503050406030204" pitchFamily="18" charset="0"/>
                              </a:rPr>
                              <m:t>21</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1" dirty="0">
                                <a:latin typeface="Cambria Math" panose="02040503050406030204" pitchFamily="18" charset="0"/>
                                <a:ea typeface="Cambria Math" panose="02040503050406030204" pitchFamily="18" charset="0"/>
                              </a:rPr>
                              <m:t>21</m:t>
                            </m:r>
                          </m:sub>
                        </m:sSub>
                      </m:den>
                    </m:f>
                  </m:oMath>
                </a14:m>
                <a:r>
                  <a:rPr lang="vi-VN" sz="2200">
                    <a:latin typeface="Cambria Math" panose="02040503050406030204" pitchFamily="18" charset="0"/>
                    <a:ea typeface="Cambria Math" panose="02040503050406030204" pitchFamily="18" charset="0"/>
                  </a:rPr>
                  <a:t> = </a:t>
                </a:r>
                <a14:m>
                  <m:oMath xmlns:m="http://schemas.openxmlformats.org/officeDocument/2006/math">
                    <m:f>
                      <m:fPr>
                        <m:ctrlPr>
                          <a:rPr lang="en-US" sz="2200" i="1" dirty="0">
                            <a:solidFill>
                              <a:srgbClr val="836967"/>
                            </a:solidFill>
                            <a:latin typeface="Cambria Math" panose="02040503050406030204" pitchFamily="18" charset="0"/>
                            <a:ea typeface="Cambria Math" panose="02040503050406030204" pitchFamily="18" charset="0"/>
                          </a:rPr>
                        </m:ctrlPr>
                      </m:fPr>
                      <m:num>
                        <m:r>
                          <a:rPr lang="en-US" sz="2200" dirty="0">
                            <a:latin typeface="Cambria Math" panose="02040503050406030204" pitchFamily="18" charset="0"/>
                            <a:ea typeface="Cambria Math" panose="02040503050406030204" pitchFamily="18" charset="0"/>
                          </a:rPr>
                          <m:t>𝜕</m:t>
                        </m:r>
                        <m:r>
                          <m:rPr>
                            <m:sty m:val="p"/>
                          </m:rPr>
                          <a:rPr lang="en-US" sz="220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21</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D5505FF7-A46D-B647-715A-19094908C519}"/>
                  </a:ext>
                </a:extLst>
              </p:cNvPr>
              <p:cNvSpPr txBox="1">
                <a:spLocks noRot="1" noChangeAspect="1" noMove="1" noResize="1" noEditPoints="1" noAdjustHandles="1" noChangeArrowheads="1" noChangeShapeType="1" noTextEdit="1"/>
              </p:cNvSpPr>
              <p:nvPr/>
            </p:nvSpPr>
            <p:spPr>
              <a:xfrm>
                <a:off x="720491" y="3477530"/>
                <a:ext cx="2956271" cy="6303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87AD90-C8B9-CAD9-1925-1A301D8F0411}"/>
                  </a:ext>
                </a:extLst>
              </p:cNvPr>
              <p:cNvSpPr txBox="1"/>
              <p:nvPr/>
            </p:nvSpPr>
            <p:spPr>
              <a:xfrm>
                <a:off x="743961" y="4336063"/>
                <a:ext cx="3126006" cy="630301"/>
              </a:xfrm>
              <a:prstGeom prst="rect">
                <a:avLst/>
              </a:prstGeom>
              <a:noFill/>
            </p:spPr>
            <p:txBody>
              <a:bodyPr wrap="square">
                <a:spAutoFit/>
              </a:bodyPr>
              <a:lstStyle/>
              <a:p>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1" dirty="0">
                                <a:latin typeface="Cambria Math" panose="02040503050406030204" pitchFamily="18" charset="0"/>
                                <a:ea typeface="Cambria Math" panose="02040503050406030204" pitchFamily="18" charset="0"/>
                              </a:rPr>
                              <m:t>22</m:t>
                            </m:r>
                          </m:sub>
                        </m:sSub>
                      </m:den>
                    </m:f>
                    <m:r>
                      <a:rPr lang="vi-VN" sz="2200" i="0" dirty="0" smtClean="0">
                        <a:latin typeface="Cambria Math" panose="02040503050406030204" pitchFamily="18" charset="0"/>
                        <a:ea typeface="Cambria Math" panose="02040503050406030204" pitchFamily="18" charset="0"/>
                      </a:rPr>
                      <m:t>=</m:t>
                    </m:r>
                  </m:oMath>
                </a14:m>
                <a:r>
                  <a:rPr lang="en-US" sz="2200">
                    <a:solidFill>
                      <a:srgbClr val="836967"/>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200" i="1" dirty="0" smtClean="0">
                            <a:solidFill>
                              <a:srgbClr val="836967"/>
                            </a:solidFill>
                            <a:latin typeface="Cambria Math" panose="02040503050406030204" pitchFamily="18" charset="0"/>
                            <a:ea typeface="Cambria Math" panose="02040503050406030204" pitchFamily="18" charset="0"/>
                          </a:rPr>
                        </m:ctrlPr>
                      </m:fPr>
                      <m:num>
                        <m:r>
                          <a:rPr lang="en-US" sz="2200" i="0" dirty="0">
                            <a:latin typeface="Cambria Math" panose="02040503050406030204" pitchFamily="18" charset="0"/>
                            <a:ea typeface="Cambria Math" panose="02040503050406030204" pitchFamily="18" charset="0"/>
                          </a:rPr>
                          <m:t>𝜕</m:t>
                        </m:r>
                        <m:r>
                          <m:rPr>
                            <m:sty m:val="p"/>
                          </m:rPr>
                          <a:rPr lang="en-US" sz="2200" i="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22</m:t>
                            </m:r>
                          </m:sub>
                        </m:sSub>
                      </m:den>
                    </m:f>
                    <m:f>
                      <m:fPr>
                        <m:ctrlPr>
                          <a:rPr lang="en-US" sz="2200" i="1" dirty="0" smtClean="0">
                            <a:solidFill>
                              <a:srgbClr val="836967"/>
                            </a:solidFill>
                            <a:latin typeface="Cambria Math" panose="02040503050406030204" pitchFamily="18" charset="0"/>
                            <a:ea typeface="Cambria Math" panose="02040503050406030204" pitchFamily="18" charset="0"/>
                          </a:rPr>
                        </m:ctrlPr>
                      </m:fPr>
                      <m:num>
                        <m:sSub>
                          <m:sSubPr>
                            <m:ctrlPr>
                              <a:rPr lang="en-US" sz="2200" i="1" dirty="0" smtClean="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e>
                          <m:sub>
                            <m:r>
                              <m:rPr>
                                <m:sty m:val="p"/>
                              </m:rPr>
                              <a:rPr lang="vi-VN" sz="2200" i="1" dirty="0">
                                <a:latin typeface="Cambria Math" panose="02040503050406030204" pitchFamily="18" charset="0"/>
                                <a:ea typeface="Cambria Math" panose="02040503050406030204" pitchFamily="18" charset="0"/>
                              </a:rPr>
                              <m:t>Z</m:t>
                            </m:r>
                            <m:r>
                              <a:rPr lang="vi-VN" sz="2200" i="1" dirty="0">
                                <a:latin typeface="Cambria Math" panose="02040503050406030204" pitchFamily="18" charset="0"/>
                                <a:ea typeface="Cambria Math" panose="02040503050406030204" pitchFamily="18" charset="0"/>
                              </a:rPr>
                              <m:t>22</m:t>
                            </m:r>
                          </m:sub>
                        </m:sSub>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i="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b</m:t>
                            </m:r>
                          </m:e>
                          <m:sub>
                            <m:r>
                              <a:rPr lang="vi-VN" sz="2200" i="1" dirty="0">
                                <a:latin typeface="Cambria Math" panose="02040503050406030204" pitchFamily="18" charset="0"/>
                                <a:ea typeface="Cambria Math" panose="02040503050406030204" pitchFamily="18" charset="0"/>
                              </a:rPr>
                              <m:t>22</m:t>
                            </m:r>
                          </m:sub>
                        </m:sSub>
                      </m:den>
                    </m:f>
                  </m:oMath>
                </a14:m>
                <a:r>
                  <a:rPr lang="vi-VN" sz="2200">
                    <a:latin typeface="Cambria Math" panose="02040503050406030204" pitchFamily="18" charset="0"/>
                    <a:ea typeface="Cambria Math" panose="02040503050406030204" pitchFamily="18" charset="0"/>
                  </a:rPr>
                  <a:t> = </a:t>
                </a:r>
                <a14:m>
                  <m:oMath xmlns:m="http://schemas.openxmlformats.org/officeDocument/2006/math">
                    <m:f>
                      <m:fPr>
                        <m:ctrlPr>
                          <a:rPr lang="en-US" sz="2200" i="1" dirty="0">
                            <a:solidFill>
                              <a:srgbClr val="836967"/>
                            </a:solidFill>
                            <a:latin typeface="Cambria Math" panose="02040503050406030204" pitchFamily="18" charset="0"/>
                            <a:ea typeface="Cambria Math" panose="02040503050406030204" pitchFamily="18" charset="0"/>
                          </a:rPr>
                        </m:ctrlPr>
                      </m:fPr>
                      <m:num>
                        <m:r>
                          <a:rPr lang="en-US" sz="2200" dirty="0">
                            <a:latin typeface="Cambria Math" panose="02040503050406030204" pitchFamily="18" charset="0"/>
                            <a:ea typeface="Cambria Math" panose="02040503050406030204" pitchFamily="18" charset="0"/>
                          </a:rPr>
                          <m:t>𝜕</m:t>
                        </m:r>
                        <m:r>
                          <m:rPr>
                            <m:sty m:val="p"/>
                          </m:rPr>
                          <a:rPr lang="en-US" sz="2200" dirty="0">
                            <a:latin typeface="Cambria Math" panose="02040503050406030204" pitchFamily="18" charset="0"/>
                            <a:ea typeface="Cambria Math" panose="02040503050406030204" pitchFamily="18" charset="0"/>
                          </a:rPr>
                          <m:t>L</m:t>
                        </m:r>
                      </m:num>
                      <m:den>
                        <m:sSub>
                          <m:sSubPr>
                            <m:ctrlPr>
                              <a:rPr lang="en-US" sz="2200" i="1" dirty="0">
                                <a:solidFill>
                                  <a:srgbClr val="836967"/>
                                </a:solidFill>
                                <a:latin typeface="Cambria Math" panose="02040503050406030204" pitchFamily="18" charset="0"/>
                                <a:ea typeface="Cambria Math" panose="02040503050406030204" pitchFamily="18" charset="0"/>
                              </a:rPr>
                            </m:ctrlPr>
                          </m:sSubPr>
                          <m:e>
                            <m:r>
                              <a:rPr lang="en-US" sz="2200" dirty="0">
                                <a:latin typeface="Cambria Math" panose="02040503050406030204" pitchFamily="18" charset="0"/>
                                <a:ea typeface="Cambria Math" panose="02040503050406030204" pitchFamily="18" charset="0"/>
                              </a:rPr>
                              <m:t>𝜕</m:t>
                            </m:r>
                            <m:r>
                              <m:rPr>
                                <m:sty m:val="p"/>
                              </m:rPr>
                              <a:rPr lang="vi-VN" sz="2200" i="1" dirty="0">
                                <a:latin typeface="Cambria Math" panose="02040503050406030204" pitchFamily="18" charset="0"/>
                                <a:ea typeface="Cambria Math" panose="02040503050406030204" pitchFamily="18" charset="0"/>
                              </a:rPr>
                              <m:t>Z</m:t>
                            </m:r>
                          </m:e>
                          <m:sub>
                            <m:r>
                              <a:rPr lang="vi-VN" sz="2200" i="1" dirty="0">
                                <a:latin typeface="Cambria Math" panose="02040503050406030204" pitchFamily="18" charset="0"/>
                                <a:ea typeface="Cambria Math" panose="02040503050406030204" pitchFamily="18" charset="0"/>
                              </a:rPr>
                              <m:t>22</m:t>
                            </m:r>
                          </m:sub>
                        </m:sSub>
                      </m:den>
                    </m:f>
                  </m:oMath>
                </a14:m>
                <a:endParaRPr lang="en-US" sz="220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5987AD90-C8B9-CAD9-1925-1A301D8F0411}"/>
                  </a:ext>
                </a:extLst>
              </p:cNvPr>
              <p:cNvSpPr txBox="1">
                <a:spLocks noRot="1" noChangeAspect="1" noMove="1" noResize="1" noEditPoints="1" noAdjustHandles="1" noChangeArrowheads="1" noChangeShapeType="1" noTextEdit="1"/>
              </p:cNvSpPr>
              <p:nvPr/>
            </p:nvSpPr>
            <p:spPr>
              <a:xfrm>
                <a:off x="743961" y="4336063"/>
                <a:ext cx="3126006" cy="63030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1DF117-7480-95AE-969C-0A8EF4355F1E}"/>
                  </a:ext>
                </a:extLst>
              </p:cNvPr>
              <p:cNvSpPr txBox="1"/>
              <p:nvPr/>
            </p:nvSpPr>
            <p:spPr>
              <a:xfrm>
                <a:off x="6740929" y="1962686"/>
                <a:ext cx="845594"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i="0" dirty="0">
                              <a:latin typeface="Cambria Math" panose="02040503050406030204" pitchFamily="18" charset="0"/>
                              <a:ea typeface="Cambria Math" panose="02040503050406030204" pitchFamily="18" charset="0"/>
                            </a:rPr>
                            <m:t>𝜕</m:t>
                          </m:r>
                          <m:r>
                            <m:rPr>
                              <m:sty m:val="p"/>
                            </m:rPr>
                            <a:rPr lang="en-US" sz="1800" i="0" dirty="0">
                              <a:latin typeface="Cambria Math" panose="02040503050406030204" pitchFamily="18" charset="0"/>
                              <a:ea typeface="Cambria Math" panose="02040503050406030204" pitchFamily="18" charset="0"/>
                            </a:rPr>
                            <m:t>L</m:t>
                          </m:r>
                        </m:num>
                        <m:den>
                          <m:r>
                            <a:rPr lang="en-US" dirty="0">
                              <a:latin typeface="Cambria Math" panose="02040503050406030204" pitchFamily="18" charset="0"/>
                              <a:ea typeface="Cambria Math" panose="02040503050406030204" pitchFamily="18" charset="0"/>
                            </a:rPr>
                            <m:t>𝜕</m:t>
                          </m:r>
                          <m:r>
                            <m:rPr>
                              <m:sty m:val="p"/>
                            </m:rPr>
                            <a:rPr lang="vi-VN" i="1" dirty="0">
                              <a:latin typeface="Cambria Math" panose="02040503050406030204" pitchFamily="18" charset="0"/>
                              <a:ea typeface="Cambria Math" panose="02040503050406030204" pitchFamily="18" charset="0"/>
                            </a:rPr>
                            <m:t>b</m:t>
                          </m:r>
                        </m:den>
                      </m:f>
                    </m:oMath>
                  </m:oMathPara>
                </a14:m>
                <a:endParaRPr lang="en-US"/>
              </a:p>
            </p:txBody>
          </p:sp>
        </mc:Choice>
        <mc:Fallback xmlns="">
          <p:sp>
            <p:nvSpPr>
              <p:cNvPr id="6" name="TextBox 5">
                <a:extLst>
                  <a:ext uri="{FF2B5EF4-FFF2-40B4-BE49-F238E27FC236}">
                    <a16:creationId xmlns:a16="http://schemas.microsoft.com/office/drawing/2014/main" id="{A71DF117-7480-95AE-969C-0A8EF4355F1E}"/>
                  </a:ext>
                </a:extLst>
              </p:cNvPr>
              <p:cNvSpPr txBox="1">
                <a:spLocks noRot="1" noChangeAspect="1" noMove="1" noResize="1" noEditPoints="1" noAdjustHandles="1" noChangeArrowheads="1" noChangeShapeType="1" noTextEdit="1"/>
              </p:cNvSpPr>
              <p:nvPr/>
            </p:nvSpPr>
            <p:spPr>
              <a:xfrm>
                <a:off x="6740929" y="1962686"/>
                <a:ext cx="845594" cy="619016"/>
              </a:xfrm>
              <a:prstGeom prst="rect">
                <a:avLst/>
              </a:prstGeom>
              <a:blipFill>
                <a:blip r:embed="rId6"/>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E0930DC-02B6-35FD-28FC-95212C6928DF}"/>
              </a:ext>
            </a:extLst>
          </p:cNvPr>
          <p:cNvSpPr txBox="1"/>
          <p:nvPr/>
        </p:nvSpPr>
        <p:spPr>
          <a:xfrm>
            <a:off x="7660758" y="2072139"/>
            <a:ext cx="506668" cy="400110"/>
          </a:xfrm>
          <a:prstGeom prst="rect">
            <a:avLst/>
          </a:prstGeom>
          <a:noFill/>
        </p:spPr>
        <p:txBody>
          <a:bodyPr wrap="square" rtlCol="0">
            <a:spAutoFit/>
          </a:bodyPr>
          <a:lstStyle/>
          <a:p>
            <a:r>
              <a:rPr lang="vi-VN" sz="2000">
                <a:latin typeface="+mj-lt"/>
              </a:rPr>
              <a:t>= </a:t>
            </a:r>
            <a:endParaRPr lang="en-US" sz="2000">
              <a:latin typeface="+mj-lt"/>
            </a:endParaRP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3D32805F-E406-B9D3-10C6-2618075D69F5}"/>
                  </a:ext>
                </a:extLst>
              </p:cNvPr>
              <p:cNvGraphicFramePr>
                <a:graphicFrameLocks noGrp="1"/>
              </p:cNvGraphicFramePr>
              <p:nvPr>
                <p:extLst>
                  <p:ext uri="{D42A27DB-BD31-4B8C-83A1-F6EECF244321}">
                    <p14:modId xmlns:p14="http://schemas.microsoft.com/office/powerpoint/2010/main" val="3956845998"/>
                  </p:ext>
                </p:extLst>
              </p:nvPr>
            </p:nvGraphicFramePr>
            <p:xfrm>
              <a:off x="8300179" y="1614270"/>
              <a:ext cx="1536142" cy="1315848"/>
            </p:xfrm>
            <a:graphic>
              <a:graphicData uri="http://schemas.openxmlformats.org/drawingml/2006/table">
                <a:tbl>
                  <a:tblPr firstRow="1" bandRow="1">
                    <a:tableStyleId>{5940675A-B579-460E-94D1-54222C63F5DA}</a:tableStyleId>
                  </a:tblPr>
                  <a:tblGrid>
                    <a:gridCol w="768071">
                      <a:extLst>
                        <a:ext uri="{9D8B030D-6E8A-4147-A177-3AD203B41FA5}">
                          <a16:colId xmlns:a16="http://schemas.microsoft.com/office/drawing/2014/main" val="1075134761"/>
                        </a:ext>
                      </a:extLst>
                    </a:gridCol>
                    <a:gridCol w="768071">
                      <a:extLst>
                        <a:ext uri="{9D8B030D-6E8A-4147-A177-3AD203B41FA5}">
                          <a16:colId xmlns:a16="http://schemas.microsoft.com/office/drawing/2014/main" val="899723972"/>
                        </a:ext>
                      </a:extLst>
                    </a:gridCol>
                  </a:tblGrid>
                  <a:tr h="451497">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dirty="0">
                                        <a:latin typeface="Cambria Math" panose="02040503050406030204" pitchFamily="18" charset="0"/>
                                        <a:ea typeface="Cambria Math" panose="02040503050406030204" pitchFamily="18" charset="0"/>
                                      </a:rPr>
                                      <m:t>𝜕</m:t>
                                    </m:r>
                                    <m:r>
                                      <m:rPr>
                                        <m:sty m:val="p"/>
                                      </m:rPr>
                                      <a:rPr lang="en-US" sz="1800" dirty="0">
                                        <a:latin typeface="Cambria Math" panose="02040503050406030204" pitchFamily="18" charset="0"/>
                                        <a:ea typeface="Cambria Math" panose="02040503050406030204" pitchFamily="18" charset="0"/>
                                      </a:rPr>
                                      <m:t>L</m:t>
                                    </m:r>
                                  </m:num>
                                  <m:den>
                                    <m:sSub>
                                      <m:sSubPr>
                                        <m:ctrlPr>
                                          <a:rPr lang="en-US" sz="1800" i="1" dirty="0">
                                            <a:solidFill>
                                              <a:srgbClr val="836967"/>
                                            </a:solidFill>
                                            <a:latin typeface="Cambria Math" panose="02040503050406030204" pitchFamily="18" charset="0"/>
                                            <a:ea typeface="Cambria Math" panose="02040503050406030204" pitchFamily="18" charset="0"/>
                                          </a:rPr>
                                        </m:ctrlPr>
                                      </m:sSubPr>
                                      <m:e>
                                        <m:r>
                                          <a:rPr lang="en-US" sz="1800" dirty="0">
                                            <a:latin typeface="Cambria Math" panose="02040503050406030204" pitchFamily="18" charset="0"/>
                                            <a:ea typeface="Cambria Math" panose="02040503050406030204" pitchFamily="18" charset="0"/>
                                          </a:rPr>
                                          <m:t>𝜕</m:t>
                                        </m:r>
                                      </m:e>
                                      <m:sub>
                                        <m:r>
                                          <m:rPr>
                                            <m:sty m:val="p"/>
                                          </m:rPr>
                                          <a:rPr lang="vi-VN" sz="1800" i="1" dirty="0">
                                            <a:latin typeface="Cambria Math" panose="02040503050406030204" pitchFamily="18" charset="0"/>
                                            <a:ea typeface="Cambria Math" panose="02040503050406030204" pitchFamily="18" charset="0"/>
                                          </a:rPr>
                                          <m:t>Z</m:t>
                                        </m:r>
                                        <m:r>
                                          <a:rPr lang="vi-VN" sz="1800" i="1" dirty="0">
                                            <a:latin typeface="Cambria Math" panose="02040503050406030204" pitchFamily="18" charset="0"/>
                                            <a:ea typeface="Cambria Math" panose="02040503050406030204" pitchFamily="18" charset="0"/>
                                          </a:rPr>
                                          <m:t>11</m:t>
                                        </m:r>
                                      </m:sub>
                                    </m:sSub>
                                  </m:den>
                                </m:f>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dirty="0">
                                        <a:latin typeface="Cambria Math" panose="02040503050406030204" pitchFamily="18" charset="0"/>
                                        <a:ea typeface="Cambria Math" panose="02040503050406030204" pitchFamily="18" charset="0"/>
                                      </a:rPr>
                                      <m:t>𝜕</m:t>
                                    </m:r>
                                    <m:r>
                                      <m:rPr>
                                        <m:sty m:val="p"/>
                                      </m:rPr>
                                      <a:rPr lang="en-US" sz="1800" dirty="0">
                                        <a:latin typeface="Cambria Math" panose="02040503050406030204" pitchFamily="18" charset="0"/>
                                        <a:ea typeface="Cambria Math" panose="02040503050406030204" pitchFamily="18" charset="0"/>
                                      </a:rPr>
                                      <m:t>L</m:t>
                                    </m:r>
                                  </m:num>
                                  <m:den>
                                    <m:sSub>
                                      <m:sSubPr>
                                        <m:ctrlPr>
                                          <a:rPr lang="en-US" sz="1800" i="1" dirty="0">
                                            <a:solidFill>
                                              <a:srgbClr val="836967"/>
                                            </a:solidFill>
                                            <a:latin typeface="Cambria Math" panose="02040503050406030204" pitchFamily="18" charset="0"/>
                                            <a:ea typeface="Cambria Math" panose="02040503050406030204" pitchFamily="18" charset="0"/>
                                          </a:rPr>
                                        </m:ctrlPr>
                                      </m:sSubPr>
                                      <m:e>
                                        <m:r>
                                          <a:rPr lang="en-US" sz="1800" dirty="0">
                                            <a:latin typeface="Cambria Math" panose="02040503050406030204" pitchFamily="18" charset="0"/>
                                            <a:ea typeface="Cambria Math" panose="02040503050406030204" pitchFamily="18" charset="0"/>
                                          </a:rPr>
                                          <m:t>𝜕</m:t>
                                        </m:r>
                                      </m:e>
                                      <m:sub>
                                        <m:r>
                                          <m:rPr>
                                            <m:sty m:val="p"/>
                                          </m:rPr>
                                          <a:rPr lang="vi-VN" sz="1800" i="1" dirty="0">
                                            <a:latin typeface="Cambria Math" panose="02040503050406030204" pitchFamily="18" charset="0"/>
                                            <a:ea typeface="Cambria Math" panose="02040503050406030204" pitchFamily="18" charset="0"/>
                                          </a:rPr>
                                          <m:t>Z</m:t>
                                        </m:r>
                                        <m:r>
                                          <a:rPr lang="vi-VN" sz="1800" i="1" dirty="0">
                                            <a:latin typeface="Cambria Math" panose="02040503050406030204" pitchFamily="18" charset="0"/>
                                            <a:ea typeface="Cambria Math" panose="02040503050406030204" pitchFamily="18" charset="0"/>
                                          </a:rPr>
                                          <m:t>12</m:t>
                                        </m:r>
                                      </m:sub>
                                    </m:sSub>
                                  </m:den>
                                </m:f>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578384549"/>
                      </a:ext>
                    </a:extLst>
                  </a:tr>
                  <a:tr h="451497">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dirty="0">
                                        <a:latin typeface="Cambria Math" panose="02040503050406030204" pitchFamily="18" charset="0"/>
                                        <a:ea typeface="Cambria Math" panose="02040503050406030204" pitchFamily="18" charset="0"/>
                                      </a:rPr>
                                      <m:t>𝜕</m:t>
                                    </m:r>
                                    <m:r>
                                      <m:rPr>
                                        <m:sty m:val="p"/>
                                      </m:rPr>
                                      <a:rPr lang="en-US" sz="1800" dirty="0">
                                        <a:latin typeface="Cambria Math" panose="02040503050406030204" pitchFamily="18" charset="0"/>
                                        <a:ea typeface="Cambria Math" panose="02040503050406030204" pitchFamily="18" charset="0"/>
                                      </a:rPr>
                                      <m:t>L</m:t>
                                    </m:r>
                                  </m:num>
                                  <m:den>
                                    <m:sSub>
                                      <m:sSubPr>
                                        <m:ctrlPr>
                                          <a:rPr lang="en-US" sz="1800" i="1" dirty="0">
                                            <a:solidFill>
                                              <a:srgbClr val="836967"/>
                                            </a:solidFill>
                                            <a:latin typeface="Cambria Math" panose="02040503050406030204" pitchFamily="18" charset="0"/>
                                            <a:ea typeface="Cambria Math" panose="02040503050406030204" pitchFamily="18" charset="0"/>
                                          </a:rPr>
                                        </m:ctrlPr>
                                      </m:sSubPr>
                                      <m:e>
                                        <m:r>
                                          <a:rPr lang="en-US" sz="1800" dirty="0">
                                            <a:latin typeface="Cambria Math" panose="02040503050406030204" pitchFamily="18" charset="0"/>
                                            <a:ea typeface="Cambria Math" panose="02040503050406030204" pitchFamily="18" charset="0"/>
                                          </a:rPr>
                                          <m:t>𝜕</m:t>
                                        </m:r>
                                      </m:e>
                                      <m:sub>
                                        <m:r>
                                          <m:rPr>
                                            <m:sty m:val="p"/>
                                          </m:rPr>
                                          <a:rPr lang="vi-VN" sz="1800" i="1" dirty="0">
                                            <a:latin typeface="Cambria Math" panose="02040503050406030204" pitchFamily="18" charset="0"/>
                                            <a:ea typeface="Cambria Math" panose="02040503050406030204" pitchFamily="18" charset="0"/>
                                          </a:rPr>
                                          <m:t>Z</m:t>
                                        </m:r>
                                        <m:r>
                                          <a:rPr lang="vi-VN" sz="1800" i="1" dirty="0">
                                            <a:latin typeface="Cambria Math" panose="02040503050406030204" pitchFamily="18" charset="0"/>
                                            <a:ea typeface="Cambria Math" panose="02040503050406030204" pitchFamily="18" charset="0"/>
                                          </a:rPr>
                                          <m:t>21</m:t>
                                        </m:r>
                                      </m:sub>
                                    </m:sSub>
                                  </m:den>
                                </m:f>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dirty="0">
                                        <a:latin typeface="Cambria Math" panose="02040503050406030204" pitchFamily="18" charset="0"/>
                                        <a:ea typeface="Cambria Math" panose="02040503050406030204" pitchFamily="18" charset="0"/>
                                      </a:rPr>
                                      <m:t>𝜕</m:t>
                                    </m:r>
                                    <m:r>
                                      <m:rPr>
                                        <m:sty m:val="p"/>
                                      </m:rPr>
                                      <a:rPr lang="en-US" sz="1800" dirty="0">
                                        <a:latin typeface="Cambria Math" panose="02040503050406030204" pitchFamily="18" charset="0"/>
                                        <a:ea typeface="Cambria Math" panose="02040503050406030204" pitchFamily="18" charset="0"/>
                                      </a:rPr>
                                      <m:t>L</m:t>
                                    </m:r>
                                  </m:num>
                                  <m:den>
                                    <m:sSub>
                                      <m:sSubPr>
                                        <m:ctrlPr>
                                          <a:rPr lang="en-US" sz="1800" i="1" dirty="0">
                                            <a:solidFill>
                                              <a:srgbClr val="836967"/>
                                            </a:solidFill>
                                            <a:latin typeface="Cambria Math" panose="02040503050406030204" pitchFamily="18" charset="0"/>
                                            <a:ea typeface="Cambria Math" panose="02040503050406030204" pitchFamily="18" charset="0"/>
                                          </a:rPr>
                                        </m:ctrlPr>
                                      </m:sSubPr>
                                      <m:e>
                                        <m:r>
                                          <a:rPr lang="en-US" sz="1800" dirty="0">
                                            <a:latin typeface="Cambria Math" panose="02040503050406030204" pitchFamily="18" charset="0"/>
                                            <a:ea typeface="Cambria Math" panose="02040503050406030204" pitchFamily="18" charset="0"/>
                                          </a:rPr>
                                          <m:t>𝜕</m:t>
                                        </m:r>
                                      </m:e>
                                      <m:sub>
                                        <m:r>
                                          <m:rPr>
                                            <m:sty m:val="p"/>
                                          </m:rPr>
                                          <a:rPr lang="vi-VN" sz="1800" i="1" dirty="0">
                                            <a:latin typeface="Cambria Math" panose="02040503050406030204" pitchFamily="18" charset="0"/>
                                            <a:ea typeface="Cambria Math" panose="02040503050406030204" pitchFamily="18" charset="0"/>
                                          </a:rPr>
                                          <m:t>Z</m:t>
                                        </m:r>
                                        <m:r>
                                          <a:rPr lang="vi-VN" sz="1800" i="1" dirty="0">
                                            <a:latin typeface="Cambria Math" panose="02040503050406030204" pitchFamily="18" charset="0"/>
                                            <a:ea typeface="Cambria Math" panose="02040503050406030204" pitchFamily="18" charset="0"/>
                                          </a:rPr>
                                          <m:t>22</m:t>
                                        </m:r>
                                      </m:sub>
                                    </m:sSub>
                                  </m:den>
                                </m:f>
                              </m:oMath>
                            </m:oMathPara>
                          </a14:m>
                          <a:endParaRPr lang="en-US" sz="1800" i="0">
                            <a:latin typeface="Cambria Math" panose="02040503050406030204" pitchFamily="18" charset="0"/>
                            <a:ea typeface="Cambria Math" panose="02040503050406030204" pitchFamily="18" charset="0"/>
                            <a:cs typeface="Quire Sans" panose="020B0502040400020003" pitchFamily="34" charset="0"/>
                          </a:endParaRPr>
                        </a:p>
                      </a:txBody>
                      <a:tcPr>
                        <a:solidFill>
                          <a:srgbClr val="F1F1EB"/>
                        </a:solidFill>
                      </a:tcPr>
                    </a:tc>
                    <a:extLst>
                      <a:ext uri="{0D108BD9-81ED-4DB2-BD59-A6C34878D82A}">
                        <a16:rowId xmlns:a16="http://schemas.microsoft.com/office/drawing/2014/main" val="1730438981"/>
                      </a:ext>
                    </a:extLst>
                  </a:tr>
                </a:tbl>
              </a:graphicData>
            </a:graphic>
          </p:graphicFrame>
        </mc:Choice>
        <mc:Fallback xmlns="">
          <p:graphicFrame>
            <p:nvGraphicFramePr>
              <p:cNvPr id="8" name="Table 7">
                <a:extLst>
                  <a:ext uri="{FF2B5EF4-FFF2-40B4-BE49-F238E27FC236}">
                    <a16:creationId xmlns:a16="http://schemas.microsoft.com/office/drawing/2014/main" id="{3D32805F-E406-B9D3-10C6-2618075D69F5}"/>
                  </a:ext>
                </a:extLst>
              </p:cNvPr>
              <p:cNvGraphicFramePr>
                <a:graphicFrameLocks noGrp="1"/>
              </p:cNvGraphicFramePr>
              <p:nvPr>
                <p:extLst>
                  <p:ext uri="{D42A27DB-BD31-4B8C-83A1-F6EECF244321}">
                    <p14:modId xmlns:p14="http://schemas.microsoft.com/office/powerpoint/2010/main" val="3956845998"/>
                  </p:ext>
                </p:extLst>
              </p:nvPr>
            </p:nvGraphicFramePr>
            <p:xfrm>
              <a:off x="8300179" y="1614270"/>
              <a:ext cx="1536142" cy="1315848"/>
            </p:xfrm>
            <a:graphic>
              <a:graphicData uri="http://schemas.openxmlformats.org/drawingml/2006/table">
                <a:tbl>
                  <a:tblPr firstRow="1" bandRow="1">
                    <a:tableStyleId>{5940675A-B579-460E-94D1-54222C63F5DA}</a:tableStyleId>
                  </a:tblPr>
                  <a:tblGrid>
                    <a:gridCol w="768071">
                      <a:extLst>
                        <a:ext uri="{9D8B030D-6E8A-4147-A177-3AD203B41FA5}">
                          <a16:colId xmlns:a16="http://schemas.microsoft.com/office/drawing/2014/main" val="1075134761"/>
                        </a:ext>
                      </a:extLst>
                    </a:gridCol>
                    <a:gridCol w="768071">
                      <a:extLst>
                        <a:ext uri="{9D8B030D-6E8A-4147-A177-3AD203B41FA5}">
                          <a16:colId xmlns:a16="http://schemas.microsoft.com/office/drawing/2014/main" val="899723972"/>
                        </a:ext>
                      </a:extLst>
                    </a:gridCol>
                  </a:tblGrid>
                  <a:tr h="657924">
                    <a:tc>
                      <a:txBody>
                        <a:bodyPr/>
                        <a:lstStyle/>
                        <a:p>
                          <a:endParaRPr lang="en-US"/>
                        </a:p>
                      </a:txBody>
                      <a:tcPr>
                        <a:blipFill>
                          <a:blip r:embed="rId7"/>
                          <a:stretch>
                            <a:fillRect l="-787" t="-917" r="-100787" b="-100917"/>
                          </a:stretch>
                        </a:blipFill>
                      </a:tcPr>
                    </a:tc>
                    <a:tc>
                      <a:txBody>
                        <a:bodyPr/>
                        <a:lstStyle/>
                        <a:p>
                          <a:endParaRPr lang="en-US"/>
                        </a:p>
                      </a:txBody>
                      <a:tcPr>
                        <a:blipFill>
                          <a:blip r:embed="rId7"/>
                          <a:stretch>
                            <a:fillRect l="-101587" t="-917" r="-1587" b="-100917"/>
                          </a:stretch>
                        </a:blipFill>
                      </a:tcPr>
                    </a:tc>
                    <a:extLst>
                      <a:ext uri="{0D108BD9-81ED-4DB2-BD59-A6C34878D82A}">
                        <a16:rowId xmlns:a16="http://schemas.microsoft.com/office/drawing/2014/main" val="1578384549"/>
                      </a:ext>
                    </a:extLst>
                  </a:tr>
                  <a:tr h="657924">
                    <a:tc>
                      <a:txBody>
                        <a:bodyPr/>
                        <a:lstStyle/>
                        <a:p>
                          <a:endParaRPr lang="en-US"/>
                        </a:p>
                      </a:txBody>
                      <a:tcPr>
                        <a:blipFill>
                          <a:blip r:embed="rId7"/>
                          <a:stretch>
                            <a:fillRect l="-787" t="-101852" r="-100787" b="-1852"/>
                          </a:stretch>
                        </a:blipFill>
                      </a:tcPr>
                    </a:tc>
                    <a:tc>
                      <a:txBody>
                        <a:bodyPr/>
                        <a:lstStyle/>
                        <a:p>
                          <a:endParaRPr lang="en-US"/>
                        </a:p>
                      </a:txBody>
                      <a:tcPr>
                        <a:blipFill>
                          <a:blip r:embed="rId7"/>
                          <a:stretch>
                            <a:fillRect l="-101587" t="-101852" r="-1587" b="-1852"/>
                          </a:stretch>
                        </a:blipFill>
                      </a:tcPr>
                    </a:tc>
                    <a:extLst>
                      <a:ext uri="{0D108BD9-81ED-4DB2-BD59-A6C34878D82A}">
                        <a16:rowId xmlns:a16="http://schemas.microsoft.com/office/drawing/2014/main" val="1730438981"/>
                      </a:ext>
                    </a:extLst>
                  </a:tr>
                </a:tbl>
              </a:graphicData>
            </a:graphic>
          </p:graphicFrame>
        </mc:Fallback>
      </mc:AlternateContent>
      <p:cxnSp>
        <p:nvCxnSpPr>
          <p:cNvPr id="9" name="Straight Connector 8">
            <a:extLst>
              <a:ext uri="{FF2B5EF4-FFF2-40B4-BE49-F238E27FC236}">
                <a16:creationId xmlns:a16="http://schemas.microsoft.com/office/drawing/2014/main" id="{39861720-959C-A337-4506-FE415AE33C87}"/>
              </a:ext>
            </a:extLst>
          </p:cNvPr>
          <p:cNvCxnSpPr>
            <a:cxnSpLocks/>
          </p:cNvCxnSpPr>
          <p:nvPr/>
        </p:nvCxnSpPr>
        <p:spPr>
          <a:xfrm>
            <a:off x="6174658" y="1707138"/>
            <a:ext cx="0" cy="3756528"/>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7635856-FC6B-2E0F-BB84-BFF76E6D3835}"/>
                  </a:ext>
                </a:extLst>
              </p:cNvPr>
              <p:cNvSpPr txBox="1"/>
              <p:nvPr/>
            </p:nvSpPr>
            <p:spPr>
              <a:xfrm>
                <a:off x="8021622" y="3228326"/>
                <a:ext cx="915456" cy="617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836967"/>
                              </a:solidFill>
                              <a:latin typeface="Cambria Math" panose="02040503050406030204" pitchFamily="18" charset="0"/>
                              <a:ea typeface="Cambria Math" panose="02040503050406030204" pitchFamily="18" charset="0"/>
                            </a:rPr>
                          </m:ctrlPr>
                        </m:fPr>
                        <m:num>
                          <m:r>
                            <a:rPr lang="en-US" sz="1800" dirty="0">
                              <a:latin typeface="Cambria Math" panose="02040503050406030204" pitchFamily="18" charset="0"/>
                              <a:ea typeface="Cambria Math" panose="02040503050406030204" pitchFamily="18" charset="0"/>
                            </a:rPr>
                            <m:t>𝜕</m:t>
                          </m:r>
                          <m:r>
                            <m:rPr>
                              <m:sty m:val="p"/>
                            </m:rPr>
                            <a:rPr lang="en-US" sz="1800" dirty="0">
                              <a:latin typeface="Cambria Math" panose="02040503050406030204" pitchFamily="18" charset="0"/>
                              <a:ea typeface="Cambria Math" panose="02040503050406030204" pitchFamily="18" charset="0"/>
                            </a:rPr>
                            <m:t>L</m:t>
                          </m:r>
                        </m:num>
                        <m:den>
                          <m:r>
                            <a:rPr lang="en-US" dirty="0">
                              <a:latin typeface="Cambria Math" panose="02040503050406030204" pitchFamily="18" charset="0"/>
                              <a:ea typeface="Cambria Math" panose="02040503050406030204" pitchFamily="18" charset="0"/>
                            </a:rPr>
                            <m:t>𝜕</m:t>
                          </m:r>
                          <m:r>
                            <m:rPr>
                              <m:sty m:val="p"/>
                            </m:rPr>
                            <a:rPr lang="vi-VN" i="1" dirty="0" smtClean="0">
                              <a:latin typeface="Cambria Math" panose="02040503050406030204" pitchFamily="18" charset="0"/>
                              <a:ea typeface="Cambria Math" panose="02040503050406030204" pitchFamily="18" charset="0"/>
                            </a:rPr>
                            <m:t>Z</m:t>
                          </m:r>
                        </m:den>
                      </m:f>
                    </m:oMath>
                  </m:oMathPara>
                </a14:m>
                <a:endParaRPr lang="en-US"/>
              </a:p>
            </p:txBody>
          </p:sp>
        </mc:Choice>
        <mc:Fallback xmlns="">
          <p:sp>
            <p:nvSpPr>
              <p:cNvPr id="10" name="TextBox 9">
                <a:extLst>
                  <a:ext uri="{FF2B5EF4-FFF2-40B4-BE49-F238E27FC236}">
                    <a16:creationId xmlns:a16="http://schemas.microsoft.com/office/drawing/2014/main" id="{B7635856-FC6B-2E0F-BB84-BFF76E6D3835}"/>
                  </a:ext>
                </a:extLst>
              </p:cNvPr>
              <p:cNvSpPr txBox="1">
                <a:spLocks noRot="1" noChangeAspect="1" noMove="1" noResize="1" noEditPoints="1" noAdjustHandles="1" noChangeArrowheads="1" noChangeShapeType="1" noTextEdit="1"/>
              </p:cNvSpPr>
              <p:nvPr/>
            </p:nvSpPr>
            <p:spPr>
              <a:xfrm>
                <a:off x="8021622" y="3228326"/>
                <a:ext cx="915456" cy="617220"/>
              </a:xfrm>
              <a:prstGeom prst="rect">
                <a:avLst/>
              </a:prstGeom>
              <a:blipFill>
                <a:blip r:embed="rId8"/>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645CB5C-E36E-1055-8BA6-02E4794B96DA}"/>
              </a:ext>
            </a:extLst>
          </p:cNvPr>
          <p:cNvSpPr txBox="1"/>
          <p:nvPr/>
        </p:nvSpPr>
        <p:spPr>
          <a:xfrm>
            <a:off x="7660758" y="3336881"/>
            <a:ext cx="506668" cy="400110"/>
          </a:xfrm>
          <a:prstGeom prst="rect">
            <a:avLst/>
          </a:prstGeom>
          <a:noFill/>
        </p:spPr>
        <p:txBody>
          <a:bodyPr wrap="square" rtlCol="0">
            <a:spAutoFit/>
          </a:bodyPr>
          <a:lstStyle/>
          <a:p>
            <a:r>
              <a:rPr lang="vi-VN" sz="2000">
                <a:latin typeface="+mj-lt"/>
              </a:rPr>
              <a:t>= </a:t>
            </a:r>
            <a:endParaRPr lang="en-US" sz="2000">
              <a:latin typeface="+mj-lt"/>
            </a:endParaRPr>
          </a:p>
        </p:txBody>
      </p:sp>
      <p:sp>
        <p:nvSpPr>
          <p:cNvPr id="12" name="TextBox 11">
            <a:extLst>
              <a:ext uri="{FF2B5EF4-FFF2-40B4-BE49-F238E27FC236}">
                <a16:creationId xmlns:a16="http://schemas.microsoft.com/office/drawing/2014/main" id="{F365B756-9A2D-BB68-6D13-31094724F20E}"/>
              </a:ext>
            </a:extLst>
          </p:cNvPr>
          <p:cNvSpPr txBox="1"/>
          <p:nvPr/>
        </p:nvSpPr>
        <p:spPr>
          <a:xfrm>
            <a:off x="590549" y="482084"/>
            <a:ext cx="6417857" cy="584775"/>
          </a:xfrm>
          <a:prstGeom prst="rect">
            <a:avLst/>
          </a:prstGeom>
          <a:noFill/>
        </p:spPr>
        <p:txBody>
          <a:bodyPr wrap="square">
            <a:spAutoFit/>
          </a:bodyPr>
          <a:lstStyle/>
          <a:p>
            <a:r>
              <a:rPr lang="vi-VN" sz="3200">
                <a:latin typeface="Oswald Medium" panose="00000600000000000000" pitchFamily="2" charset="0"/>
              </a:rPr>
              <a:t>Backward in Fully Connected Layer </a:t>
            </a:r>
            <a:endParaRPr lang="en-US" sz="3200">
              <a:latin typeface="Oswald Medium" panose="00000600000000000000" pitchFamily="2" charset="0"/>
            </a:endParaRPr>
          </a:p>
        </p:txBody>
      </p:sp>
      <p:sp>
        <p:nvSpPr>
          <p:cNvPr id="13" name="TextBox 12">
            <a:extLst>
              <a:ext uri="{FF2B5EF4-FFF2-40B4-BE49-F238E27FC236}">
                <a16:creationId xmlns:a16="http://schemas.microsoft.com/office/drawing/2014/main" id="{9641C16D-0E6B-419E-A7CB-6883D38AE799}"/>
              </a:ext>
            </a:extLst>
          </p:cNvPr>
          <p:cNvSpPr txBox="1"/>
          <p:nvPr/>
        </p:nvSpPr>
        <p:spPr>
          <a:xfrm>
            <a:off x="442452" y="6190882"/>
            <a:ext cx="501446" cy="369332"/>
          </a:xfrm>
          <a:prstGeom prst="rect">
            <a:avLst/>
          </a:prstGeom>
          <a:noFill/>
        </p:spPr>
        <p:txBody>
          <a:bodyPr wrap="square" rtlCol="0">
            <a:spAutoFit/>
          </a:bodyPr>
          <a:lstStyle/>
          <a:p>
            <a:r>
              <a:rPr lang="en-US">
                <a:latin typeface="number"/>
              </a:rPr>
              <a:t>30</a:t>
            </a:r>
          </a:p>
        </p:txBody>
      </p:sp>
    </p:spTree>
    <p:extLst>
      <p:ext uri="{BB962C8B-B14F-4D97-AF65-F5344CB8AC3E}">
        <p14:creationId xmlns:p14="http://schemas.microsoft.com/office/powerpoint/2010/main" val="186672415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21417303-CE0A-00D7-E655-76662146590C}"/>
              </a:ext>
            </a:extLst>
          </p:cNvPr>
          <p:cNvSpPr txBox="1"/>
          <p:nvPr/>
        </p:nvSpPr>
        <p:spPr>
          <a:xfrm>
            <a:off x="1063209" y="295274"/>
            <a:ext cx="3823116" cy="1162051"/>
          </a:xfrm>
          <a:prstGeom prst="rect">
            <a:avLst/>
          </a:prstGeom>
        </p:spPr>
        <p:txBody>
          <a:bodyPr wrap="square" lIns="0" tIns="0" rIns="0" bIns="0" rtlCol="0" anchor="t">
            <a:spAutoFit/>
          </a:bodyPr>
          <a:lstStyle/>
          <a:p>
            <a:pPr>
              <a:lnSpc>
                <a:spcPts val="11035"/>
              </a:lnSpc>
              <a:spcBef>
                <a:spcPct val="0"/>
              </a:spcBef>
            </a:pPr>
            <a:r>
              <a:rPr lang="vi-VN" sz="3500">
                <a:solidFill>
                  <a:srgbClr val="3A668C"/>
                </a:solidFill>
                <a:latin typeface="Oswald Medium" panose="00000600000000000000" pitchFamily="2" charset="0"/>
              </a:rPr>
              <a:t>Roadmap</a:t>
            </a:r>
            <a:endParaRPr lang="en-US" sz="3500">
              <a:solidFill>
                <a:srgbClr val="3A668C"/>
              </a:solidFill>
              <a:latin typeface="Oswald Medium" panose="00000600000000000000" pitchFamily="2" charset="0"/>
            </a:endParaRPr>
          </a:p>
        </p:txBody>
      </p:sp>
      <p:grpSp>
        <p:nvGrpSpPr>
          <p:cNvPr id="13" name="Group 12">
            <a:extLst>
              <a:ext uri="{FF2B5EF4-FFF2-40B4-BE49-F238E27FC236}">
                <a16:creationId xmlns:a16="http://schemas.microsoft.com/office/drawing/2014/main" id="{57860899-6180-8424-00C8-99BEAE3EF116}"/>
              </a:ext>
            </a:extLst>
          </p:cNvPr>
          <p:cNvGrpSpPr/>
          <p:nvPr/>
        </p:nvGrpSpPr>
        <p:grpSpPr>
          <a:xfrm>
            <a:off x="1508107" y="1695007"/>
            <a:ext cx="8645986" cy="855764"/>
            <a:chOff x="1508107" y="1695007"/>
            <a:chExt cx="8645986" cy="855764"/>
          </a:xfrm>
        </p:grpSpPr>
        <p:sp>
          <p:nvSpPr>
            <p:cNvPr id="3" name="Freeform 2">
              <a:extLst>
                <a:ext uri="{FF2B5EF4-FFF2-40B4-BE49-F238E27FC236}">
                  <a16:creationId xmlns:a16="http://schemas.microsoft.com/office/drawing/2014/main" id="{9DEDEE94-D60D-3749-C3FB-7FA76839E8D1}"/>
                </a:ext>
              </a:extLst>
            </p:cNvPr>
            <p:cNvSpPr/>
            <p:nvPr/>
          </p:nvSpPr>
          <p:spPr>
            <a:xfrm>
              <a:off x="1508107" y="182784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accent1">
                  <a:hueOff val="0"/>
                  <a:satOff val="0"/>
                  <a:lumOff val="0"/>
                  <a:alpha val="27563"/>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20145"/>
                    </a:schemeClr>
                  </a:solidFill>
                </a:rPr>
                <a:t>CNN </a:t>
              </a:r>
              <a:r>
                <a:rPr lang="vi-VN" sz="1400" b="1" kern="1200" err="1">
                  <a:solidFill>
                    <a:schemeClr val="dk1">
                      <a:hueOff val="0"/>
                      <a:satOff val="0"/>
                      <a:lumOff val="0"/>
                      <a:alpha val="20145"/>
                    </a:schemeClr>
                  </a:solidFill>
                </a:rPr>
                <a:t>and</a:t>
              </a:r>
              <a:r>
                <a:rPr lang="vi-VN" sz="1400" b="1" kern="1200">
                  <a:solidFill>
                    <a:schemeClr val="dk1">
                      <a:hueOff val="0"/>
                      <a:satOff val="0"/>
                      <a:lumOff val="0"/>
                      <a:alpha val="20145"/>
                    </a:schemeClr>
                  </a:solidFill>
                </a:rPr>
                <a:t> </a:t>
              </a:r>
              <a:r>
                <a:rPr lang="vi-VN" sz="1400" b="1" kern="1200" err="1">
                  <a:solidFill>
                    <a:schemeClr val="dk1">
                      <a:hueOff val="0"/>
                      <a:satOff val="0"/>
                      <a:lumOff val="0"/>
                      <a:alpha val="20145"/>
                    </a:schemeClr>
                  </a:solidFill>
                </a:rPr>
                <a:t>application</a:t>
              </a:r>
              <a:r>
                <a:rPr lang="vi-VN" sz="1400" b="1" kern="1200">
                  <a:solidFill>
                    <a:schemeClr val="dk1">
                      <a:hueOff val="0"/>
                      <a:satOff val="0"/>
                      <a:lumOff val="0"/>
                      <a:alpha val="20145"/>
                    </a:schemeClr>
                  </a:solidFill>
                </a:rPr>
                <a:t> </a:t>
              </a:r>
              <a:endParaRPr lang="en-US" sz="1400" kern="1200">
                <a:solidFill>
                  <a:schemeClr val="dk1">
                    <a:hueOff val="0"/>
                    <a:satOff val="0"/>
                    <a:lumOff val="0"/>
                    <a:alpha val="20145"/>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20145"/>
                    </a:schemeClr>
                  </a:solidFill>
                </a:rPr>
                <a:t>CNN </a:t>
              </a:r>
              <a:r>
                <a:rPr lang="vi-VN" sz="1400" b="1" kern="1200" err="1">
                  <a:solidFill>
                    <a:schemeClr val="dk1">
                      <a:hueOff val="0"/>
                      <a:satOff val="0"/>
                      <a:lumOff val="0"/>
                      <a:alpha val="20145"/>
                    </a:schemeClr>
                  </a:solidFill>
                </a:rPr>
                <a:t>Architecture</a:t>
              </a:r>
              <a:endParaRPr lang="en-US" sz="1400" kern="1200">
                <a:solidFill>
                  <a:schemeClr val="dk1">
                    <a:hueOff val="0"/>
                    <a:satOff val="0"/>
                    <a:lumOff val="0"/>
                    <a:alpha val="20145"/>
                  </a:schemeClr>
                </a:solidFill>
              </a:endParaRPr>
            </a:p>
          </p:txBody>
        </p:sp>
        <p:sp>
          <p:nvSpPr>
            <p:cNvPr id="6" name="Freeform 5">
              <a:extLst>
                <a:ext uri="{FF2B5EF4-FFF2-40B4-BE49-F238E27FC236}">
                  <a16:creationId xmlns:a16="http://schemas.microsoft.com/office/drawing/2014/main" id="{4AE82F87-9BF3-7D8F-F6F9-B57BF3406C44}"/>
                </a:ext>
              </a:extLst>
            </p:cNvPr>
            <p:cNvSpPr/>
            <p:nvPr/>
          </p:nvSpPr>
          <p:spPr>
            <a:xfrm>
              <a:off x="1940406" y="169500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accent1">
                  <a:hueOff val="0"/>
                  <a:satOff val="0"/>
                  <a:lumOff val="0"/>
                  <a:alpha val="27563"/>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20145"/>
                    </a:schemeClr>
                  </a:solidFill>
                </a:rPr>
                <a:t>C</a:t>
              </a:r>
              <a:r>
                <a:rPr lang="en-US" sz="1400" b="1" kern="1200">
                  <a:solidFill>
                    <a:schemeClr val="lt1">
                      <a:alpha val="20145"/>
                    </a:schemeClr>
                  </a:solidFill>
                </a:rPr>
                <a:t>onvolutional Neural Networks</a:t>
              </a:r>
              <a:r>
                <a:rPr lang="vi-VN" sz="1400" b="1" kern="1200">
                  <a:solidFill>
                    <a:schemeClr val="lt1">
                      <a:alpha val="20145"/>
                    </a:schemeClr>
                  </a:solidFill>
                </a:rPr>
                <a:t> </a:t>
              </a:r>
              <a:endParaRPr lang="en-US" sz="1400" kern="1200">
                <a:solidFill>
                  <a:schemeClr val="lt1">
                    <a:alpha val="20145"/>
                  </a:schemeClr>
                </a:solidFill>
              </a:endParaRPr>
            </a:p>
          </p:txBody>
        </p:sp>
      </p:grpSp>
      <p:grpSp>
        <p:nvGrpSpPr>
          <p:cNvPr id="14" name="Group 13">
            <a:extLst>
              <a:ext uri="{FF2B5EF4-FFF2-40B4-BE49-F238E27FC236}">
                <a16:creationId xmlns:a16="http://schemas.microsoft.com/office/drawing/2014/main" id="{7D457D89-E5F1-FF72-7004-4C0883B13CA3}"/>
              </a:ext>
            </a:extLst>
          </p:cNvPr>
          <p:cNvGrpSpPr/>
          <p:nvPr/>
        </p:nvGrpSpPr>
        <p:grpSpPr>
          <a:xfrm>
            <a:off x="1508107" y="2599372"/>
            <a:ext cx="8645986" cy="855764"/>
            <a:chOff x="1508107" y="2599372"/>
            <a:chExt cx="8645986" cy="855764"/>
          </a:xfrm>
        </p:grpSpPr>
        <p:sp>
          <p:nvSpPr>
            <p:cNvPr id="7" name="Freeform 6">
              <a:extLst>
                <a:ext uri="{FF2B5EF4-FFF2-40B4-BE49-F238E27FC236}">
                  <a16:creationId xmlns:a16="http://schemas.microsoft.com/office/drawing/2014/main" id="{B0623668-8C9C-D790-ED63-93D8717F99B4}"/>
                </a:ext>
              </a:extLst>
            </p:cNvPr>
            <p:cNvSpPr/>
            <p:nvPr/>
          </p:nvSpPr>
          <p:spPr>
            <a:xfrm>
              <a:off x="1508107" y="2732212"/>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accent1">
                  <a:hueOff val="0"/>
                  <a:satOff val="0"/>
                  <a:lumOff val="0"/>
                  <a:alpha val="27563"/>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20145"/>
                    </a:schemeClr>
                  </a:solidFill>
                </a:rPr>
                <a:t>Activation function</a:t>
              </a:r>
              <a:endParaRPr lang="en-US" sz="1400" kern="1200">
                <a:solidFill>
                  <a:schemeClr val="dk1">
                    <a:hueOff val="0"/>
                    <a:satOff val="0"/>
                    <a:lumOff val="0"/>
                    <a:alpha val="20145"/>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20145"/>
                    </a:schemeClr>
                  </a:solidFill>
                </a:rPr>
                <a:t>Chain rule </a:t>
              </a:r>
              <a:endParaRPr lang="en-US" sz="1400" kern="1200">
                <a:solidFill>
                  <a:schemeClr val="dk1">
                    <a:hueOff val="0"/>
                    <a:satOff val="0"/>
                    <a:lumOff val="0"/>
                    <a:alpha val="20145"/>
                  </a:schemeClr>
                </a:solidFill>
              </a:endParaRPr>
            </a:p>
          </p:txBody>
        </p:sp>
        <p:sp>
          <p:nvSpPr>
            <p:cNvPr id="8" name="Freeform 7">
              <a:extLst>
                <a:ext uri="{FF2B5EF4-FFF2-40B4-BE49-F238E27FC236}">
                  <a16:creationId xmlns:a16="http://schemas.microsoft.com/office/drawing/2014/main" id="{7A6AF245-AA96-BE6F-A889-022B1BE22EE6}"/>
                </a:ext>
              </a:extLst>
            </p:cNvPr>
            <p:cNvSpPr/>
            <p:nvPr/>
          </p:nvSpPr>
          <p:spPr>
            <a:xfrm>
              <a:off x="1940406" y="2599372"/>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accent1">
                  <a:hueOff val="0"/>
                  <a:satOff val="0"/>
                  <a:lumOff val="0"/>
                  <a:alpha val="27563"/>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20145"/>
                    </a:schemeClr>
                  </a:solidFill>
                </a:rPr>
                <a:t>Relative Knowlegde </a:t>
              </a:r>
              <a:endParaRPr lang="en-US" sz="1400" kern="1200">
                <a:solidFill>
                  <a:schemeClr val="lt1">
                    <a:alpha val="20145"/>
                  </a:schemeClr>
                </a:solidFill>
              </a:endParaRPr>
            </a:p>
          </p:txBody>
        </p:sp>
      </p:grpSp>
      <p:grpSp>
        <p:nvGrpSpPr>
          <p:cNvPr id="15" name="Group 14">
            <a:extLst>
              <a:ext uri="{FF2B5EF4-FFF2-40B4-BE49-F238E27FC236}">
                <a16:creationId xmlns:a16="http://schemas.microsoft.com/office/drawing/2014/main" id="{ABED374C-8FC9-5204-DB0B-AF782F7978A5}"/>
              </a:ext>
            </a:extLst>
          </p:cNvPr>
          <p:cNvGrpSpPr/>
          <p:nvPr/>
        </p:nvGrpSpPr>
        <p:grpSpPr>
          <a:xfrm>
            <a:off x="1508107" y="3503737"/>
            <a:ext cx="8645986" cy="1269599"/>
            <a:chOff x="1508107" y="3503737"/>
            <a:chExt cx="8645986" cy="1103219"/>
          </a:xfrm>
        </p:grpSpPr>
        <p:sp>
          <p:nvSpPr>
            <p:cNvPr id="9" name="Freeform 8">
              <a:extLst>
                <a:ext uri="{FF2B5EF4-FFF2-40B4-BE49-F238E27FC236}">
                  <a16:creationId xmlns:a16="http://schemas.microsoft.com/office/drawing/2014/main" id="{A6F08916-6D7D-BF98-4FCE-508A0AC680BE}"/>
                </a:ext>
              </a:extLst>
            </p:cNvPr>
            <p:cNvSpPr/>
            <p:nvPr/>
          </p:nvSpPr>
          <p:spPr>
            <a:xfrm>
              <a:off x="1508107" y="3636578"/>
              <a:ext cx="8645986" cy="970378"/>
            </a:xfrm>
            <a:custGeom>
              <a:avLst/>
              <a:gdLst>
                <a:gd name="connsiteX0" fmla="*/ 0 w 8645986"/>
                <a:gd name="connsiteY0" fmla="*/ 0 h 1417499"/>
                <a:gd name="connsiteX1" fmla="*/ 8645986 w 8645986"/>
                <a:gd name="connsiteY1" fmla="*/ 0 h 1417499"/>
                <a:gd name="connsiteX2" fmla="*/ 8645986 w 8645986"/>
                <a:gd name="connsiteY2" fmla="*/ 1417499 h 1417499"/>
                <a:gd name="connsiteX3" fmla="*/ 0 w 8645986"/>
                <a:gd name="connsiteY3" fmla="*/ 1417499 h 1417499"/>
                <a:gd name="connsiteX4" fmla="*/ 0 w 8645986"/>
                <a:gd name="connsiteY4" fmla="*/ 0 h 141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1417499">
                  <a:moveTo>
                    <a:pt x="0" y="0"/>
                  </a:moveTo>
                  <a:lnTo>
                    <a:pt x="8645986" y="0"/>
                  </a:lnTo>
                  <a:lnTo>
                    <a:pt x="8645986" y="1417499"/>
                  </a:lnTo>
                  <a:lnTo>
                    <a:pt x="0" y="1417499"/>
                  </a:lnTo>
                  <a:lnTo>
                    <a:pt x="0" y="0"/>
                  </a:lnTo>
                  <a:close/>
                </a:path>
              </a:pathLst>
            </a:custGeom>
            <a:ln>
              <a:solidFill>
                <a:schemeClr val="accent1">
                  <a:hueOff val="0"/>
                  <a:satOff val="0"/>
                  <a:lumOff val="0"/>
                  <a:alpha val="27563"/>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alpha val="20145"/>
                    </a:schemeClr>
                  </a:solidFill>
                </a:rPr>
                <a:t>Convolution</a:t>
              </a:r>
              <a:r>
                <a:rPr lang="vi-VN" sz="1400" b="1" kern="1200">
                  <a:solidFill>
                    <a:schemeClr val="dk1">
                      <a:hueOff val="0"/>
                      <a:satOff val="0"/>
                      <a:lumOff val="0"/>
                      <a:alpha val="20145"/>
                    </a:schemeClr>
                  </a:solidFill>
                </a:rPr>
                <a:t> </a:t>
              </a:r>
              <a:r>
                <a:rPr lang="vi-VN" sz="1400" b="1" kern="1200" err="1">
                  <a:solidFill>
                    <a:schemeClr val="dk1">
                      <a:hueOff val="0"/>
                      <a:satOff val="0"/>
                      <a:lumOff val="0"/>
                      <a:alpha val="20145"/>
                    </a:schemeClr>
                  </a:solidFill>
                </a:rPr>
                <a:t>Layer</a:t>
              </a:r>
              <a:endParaRPr lang="en-US" sz="1400" kern="1200">
                <a:solidFill>
                  <a:schemeClr val="dk1">
                    <a:hueOff val="0"/>
                    <a:satOff val="0"/>
                    <a:lumOff val="0"/>
                    <a:alpha val="20145"/>
                  </a:schemeClr>
                </a:solidFill>
              </a:endParaRPr>
            </a:p>
            <a:p>
              <a:pPr marL="114300" lvl="1" indent="-114300" algn="l" defTabSz="622300">
                <a:lnSpc>
                  <a:spcPct val="90000"/>
                </a:lnSpc>
                <a:spcBef>
                  <a:spcPct val="0"/>
                </a:spcBef>
                <a:spcAft>
                  <a:spcPct val="15000"/>
                </a:spcAft>
                <a:buChar char="•"/>
              </a:pPr>
              <a:r>
                <a:rPr lang="en-US" sz="1400" b="1">
                  <a:solidFill>
                    <a:schemeClr val="dk1">
                      <a:hueOff val="0"/>
                      <a:satOff val="0"/>
                      <a:lumOff val="0"/>
                      <a:alpha val="20145"/>
                    </a:schemeClr>
                  </a:solidFill>
                </a:rPr>
                <a:t>P</a:t>
              </a:r>
              <a:r>
                <a:rPr lang="vi-VN" sz="1400" b="1" kern="1200">
                  <a:solidFill>
                    <a:schemeClr val="dk1">
                      <a:hueOff val="0"/>
                      <a:satOff val="0"/>
                      <a:lumOff val="0"/>
                      <a:alpha val="20145"/>
                    </a:schemeClr>
                  </a:solidFill>
                </a:rPr>
                <a:t>ooling </a:t>
              </a:r>
              <a:r>
                <a:rPr lang="vi-VN" sz="1400" b="1" kern="1200" err="1">
                  <a:solidFill>
                    <a:schemeClr val="dk1">
                      <a:hueOff val="0"/>
                      <a:satOff val="0"/>
                      <a:lumOff val="0"/>
                      <a:alpha val="20145"/>
                    </a:schemeClr>
                  </a:solidFill>
                </a:rPr>
                <a:t>layer</a:t>
              </a:r>
              <a:endParaRPr lang="vi-VN" sz="1400" b="1">
                <a:solidFill>
                  <a:schemeClr val="dk1">
                    <a:hueOff val="0"/>
                    <a:satOff val="0"/>
                    <a:lumOff val="0"/>
                    <a:alpha val="20145"/>
                  </a:schemeClr>
                </a:solidFill>
              </a:endParaRPr>
            </a:p>
            <a:p>
              <a:pPr marL="114300" lvl="1" indent="-114300" defTabSz="622300">
                <a:lnSpc>
                  <a:spcPct val="90000"/>
                </a:lnSpc>
                <a:spcBef>
                  <a:spcPct val="0"/>
                </a:spcBef>
                <a:spcAft>
                  <a:spcPct val="15000"/>
                </a:spcAft>
                <a:buFontTx/>
                <a:buChar char="•"/>
              </a:pPr>
              <a:r>
                <a:rPr lang="vi-VN" sz="1400" b="1" kern="1200" err="1">
                  <a:solidFill>
                    <a:schemeClr val="dk1">
                      <a:hueOff val="0"/>
                      <a:satOff val="0"/>
                      <a:lumOff val="0"/>
                      <a:alpha val="19942"/>
                    </a:schemeClr>
                  </a:solidFill>
                </a:rPr>
                <a:t>Flatten</a:t>
              </a:r>
              <a:r>
                <a:rPr lang="vi-VN" sz="1400" b="1" kern="1200">
                  <a:solidFill>
                    <a:schemeClr val="dk1">
                      <a:hueOff val="0"/>
                      <a:satOff val="0"/>
                      <a:lumOff val="0"/>
                      <a:alpha val="19942"/>
                    </a:schemeClr>
                  </a:solidFill>
                </a:rPr>
                <a:t> </a:t>
              </a:r>
              <a:r>
                <a:rPr lang="vi-VN" sz="1400" b="1" kern="1200" err="1">
                  <a:solidFill>
                    <a:schemeClr val="dk1">
                      <a:hueOff val="0"/>
                      <a:satOff val="0"/>
                      <a:lumOff val="0"/>
                      <a:alpha val="19942"/>
                    </a:schemeClr>
                  </a:solidFill>
                </a:rPr>
                <a:t>Layer</a:t>
              </a:r>
              <a:endParaRPr lang="en-US" sz="1400" kern="1200">
                <a:solidFill>
                  <a:schemeClr val="dk1">
                    <a:hueOff val="0"/>
                    <a:satOff val="0"/>
                    <a:lumOff val="0"/>
                    <a:alpha val="20145"/>
                  </a:schemeClr>
                </a:solidFill>
              </a:endParaRPr>
            </a:p>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alpha val="20145"/>
                    </a:schemeClr>
                  </a:solidFill>
                </a:rPr>
                <a:t>Full</a:t>
              </a:r>
              <a:r>
                <a:rPr lang="vi-VN" sz="1400" b="1" kern="1200">
                  <a:solidFill>
                    <a:schemeClr val="dk1">
                      <a:hueOff val="0"/>
                      <a:satOff val="0"/>
                      <a:lumOff val="0"/>
                      <a:alpha val="20145"/>
                    </a:schemeClr>
                  </a:solidFill>
                </a:rPr>
                <a:t> </a:t>
              </a:r>
              <a:r>
                <a:rPr lang="vi-VN" sz="1400" b="1" kern="1200" err="1">
                  <a:solidFill>
                    <a:schemeClr val="dk1">
                      <a:hueOff val="0"/>
                      <a:satOff val="0"/>
                      <a:lumOff val="0"/>
                      <a:alpha val="20145"/>
                    </a:schemeClr>
                  </a:solidFill>
                </a:rPr>
                <a:t>connected</a:t>
              </a:r>
              <a:r>
                <a:rPr lang="vi-VN" sz="1400" b="1" kern="1200">
                  <a:solidFill>
                    <a:schemeClr val="dk1">
                      <a:hueOff val="0"/>
                      <a:satOff val="0"/>
                      <a:lumOff val="0"/>
                      <a:alpha val="20145"/>
                    </a:schemeClr>
                  </a:solidFill>
                </a:rPr>
                <a:t> </a:t>
              </a:r>
              <a:r>
                <a:rPr lang="vi-VN" sz="1400" b="1" kern="1200" err="1">
                  <a:solidFill>
                    <a:schemeClr val="dk1">
                      <a:hueOff val="0"/>
                      <a:satOff val="0"/>
                      <a:lumOff val="0"/>
                      <a:alpha val="20145"/>
                    </a:schemeClr>
                  </a:solidFill>
                </a:rPr>
                <a:t>Layer</a:t>
              </a:r>
              <a:endParaRPr lang="vi-VN" sz="1400" b="1">
                <a:solidFill>
                  <a:schemeClr val="dk1">
                    <a:hueOff val="0"/>
                    <a:satOff val="0"/>
                    <a:lumOff val="0"/>
                    <a:alpha val="20145"/>
                  </a:schemeClr>
                </a:solidFill>
              </a:endParaRPr>
            </a:p>
          </p:txBody>
        </p:sp>
        <p:sp>
          <p:nvSpPr>
            <p:cNvPr id="10" name="Freeform 9">
              <a:extLst>
                <a:ext uri="{FF2B5EF4-FFF2-40B4-BE49-F238E27FC236}">
                  <a16:creationId xmlns:a16="http://schemas.microsoft.com/office/drawing/2014/main" id="{322301D1-C641-BDC5-0F79-FBC113DDBF82}"/>
                </a:ext>
              </a:extLst>
            </p:cNvPr>
            <p:cNvSpPr/>
            <p:nvPr/>
          </p:nvSpPr>
          <p:spPr>
            <a:xfrm>
              <a:off x="1940406" y="350373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accent1">
                  <a:hueOff val="0"/>
                  <a:satOff val="0"/>
                  <a:lumOff val="0"/>
                  <a:alpha val="27563"/>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20145"/>
                    </a:schemeClr>
                  </a:solidFill>
                </a:rPr>
                <a:t>Backpropagation </a:t>
              </a:r>
              <a:endParaRPr lang="en-US" sz="1400" kern="1200">
                <a:solidFill>
                  <a:schemeClr val="lt1">
                    <a:alpha val="20145"/>
                  </a:schemeClr>
                </a:solidFill>
              </a:endParaRPr>
            </a:p>
          </p:txBody>
        </p:sp>
      </p:grpSp>
      <p:grpSp>
        <p:nvGrpSpPr>
          <p:cNvPr id="16" name="Group 15">
            <a:extLst>
              <a:ext uri="{FF2B5EF4-FFF2-40B4-BE49-F238E27FC236}">
                <a16:creationId xmlns:a16="http://schemas.microsoft.com/office/drawing/2014/main" id="{7404ABBE-C00D-510C-350A-7E3000032B57}"/>
              </a:ext>
            </a:extLst>
          </p:cNvPr>
          <p:cNvGrpSpPr/>
          <p:nvPr/>
        </p:nvGrpSpPr>
        <p:grpSpPr>
          <a:xfrm>
            <a:off x="1508107" y="4850710"/>
            <a:ext cx="8645986" cy="855764"/>
            <a:chOff x="1508107" y="5102677"/>
            <a:chExt cx="8645986" cy="855764"/>
          </a:xfrm>
        </p:grpSpPr>
        <p:sp>
          <p:nvSpPr>
            <p:cNvPr id="11" name="Freeform 10">
              <a:extLst>
                <a:ext uri="{FF2B5EF4-FFF2-40B4-BE49-F238E27FC236}">
                  <a16:creationId xmlns:a16="http://schemas.microsoft.com/office/drawing/2014/main" id="{1863FA82-E5B3-B0CE-AA52-3AD358841173}"/>
                </a:ext>
              </a:extLst>
            </p:cNvPr>
            <p:cNvSpPr/>
            <p:nvPr/>
          </p:nvSpPr>
          <p:spPr>
            <a:xfrm>
              <a:off x="1508107" y="523551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accent1">
                  <a:hueOff val="0"/>
                  <a:satOff val="0"/>
                  <a:lumOff val="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schemeClr>
                  </a:solidFill>
                </a:rPr>
                <a:t>Sumarize</a:t>
              </a:r>
              <a:r>
                <a:rPr lang="vi-VN" sz="1400" b="1" kern="1200">
                  <a:solidFill>
                    <a:schemeClr val="dk1">
                      <a:hueOff val="0"/>
                      <a:satOff val="0"/>
                      <a:lumOff val="0"/>
                    </a:schemeClr>
                  </a:solidFill>
                </a:rPr>
                <a:t> </a:t>
              </a:r>
              <a:endParaRPr lang="en-US" sz="1400" kern="1200">
                <a:solidFill>
                  <a:schemeClr val="dk1">
                    <a:hueOff val="0"/>
                    <a:satOff val="0"/>
                    <a:lumOff val="0"/>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schemeClr>
                  </a:solidFill>
                </a:rPr>
                <a:t>Code </a:t>
              </a:r>
              <a:endParaRPr lang="en-US" sz="1400" kern="1200">
                <a:solidFill>
                  <a:schemeClr val="dk1">
                    <a:hueOff val="0"/>
                    <a:satOff val="0"/>
                    <a:lumOff val="0"/>
                  </a:schemeClr>
                </a:solidFill>
              </a:endParaRPr>
            </a:p>
          </p:txBody>
        </p:sp>
        <p:sp>
          <p:nvSpPr>
            <p:cNvPr id="12" name="Freeform 11">
              <a:extLst>
                <a:ext uri="{FF2B5EF4-FFF2-40B4-BE49-F238E27FC236}">
                  <a16:creationId xmlns:a16="http://schemas.microsoft.com/office/drawing/2014/main" id="{7F4FD73D-A6F5-8501-1C98-B62AF74E1230}"/>
                </a:ext>
              </a:extLst>
            </p:cNvPr>
            <p:cNvSpPr/>
            <p:nvPr/>
          </p:nvSpPr>
          <p:spPr>
            <a:xfrm>
              <a:off x="1940406" y="510267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accent1">
                  <a:hueOff val="0"/>
                  <a:satOff val="0"/>
                  <a:lumOff val="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Sumarize </a:t>
              </a:r>
              <a:endParaRPr lang="en-US" sz="1400" kern="1200"/>
            </a:p>
          </p:txBody>
        </p:sp>
      </p:grpSp>
      <p:sp>
        <p:nvSpPr>
          <p:cNvPr id="2" name="TextBox 1">
            <a:extLst>
              <a:ext uri="{FF2B5EF4-FFF2-40B4-BE49-F238E27FC236}">
                <a16:creationId xmlns:a16="http://schemas.microsoft.com/office/drawing/2014/main" id="{51272C0C-FDFA-8A2D-8C3E-4D9284DC3FEB}"/>
              </a:ext>
            </a:extLst>
          </p:cNvPr>
          <p:cNvSpPr txBox="1"/>
          <p:nvPr/>
        </p:nvSpPr>
        <p:spPr>
          <a:xfrm>
            <a:off x="442452" y="6190882"/>
            <a:ext cx="501446" cy="369332"/>
          </a:xfrm>
          <a:prstGeom prst="rect">
            <a:avLst/>
          </a:prstGeom>
          <a:noFill/>
        </p:spPr>
        <p:txBody>
          <a:bodyPr wrap="square" rtlCol="0">
            <a:spAutoFit/>
          </a:bodyPr>
          <a:lstStyle/>
          <a:p>
            <a:r>
              <a:rPr lang="en-US">
                <a:latin typeface="number"/>
              </a:rPr>
              <a:t>31</a:t>
            </a:r>
          </a:p>
        </p:txBody>
      </p:sp>
    </p:spTree>
    <p:extLst>
      <p:ext uri="{BB962C8B-B14F-4D97-AF65-F5344CB8AC3E}">
        <p14:creationId xmlns:p14="http://schemas.microsoft.com/office/powerpoint/2010/main" val="183154706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2" name="Picture 2" descr="Basic architecture of CNN.">
            <a:extLst>
              <a:ext uri="{FF2B5EF4-FFF2-40B4-BE49-F238E27FC236}">
                <a16:creationId xmlns:a16="http://schemas.microsoft.com/office/drawing/2014/main" id="{F89C9BD5-6411-C611-9074-6CFFF5B25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505" y="1198880"/>
            <a:ext cx="8873135" cy="2325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36B9C7-1313-0ACD-1A10-C4F3D4C557D6}"/>
                  </a:ext>
                </a:extLst>
              </p:cNvPr>
              <p:cNvSpPr txBox="1"/>
              <p:nvPr/>
            </p:nvSpPr>
            <p:spPr>
              <a:xfrm>
                <a:off x="1252533" y="3973580"/>
                <a:ext cx="2621005" cy="6830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d>
                            <m:dPr>
                              <m:begChr m:val="["/>
                              <m:endChr m:val="]"/>
                              <m:ctrlPr>
                                <a:rPr lang="en-US" sz="2000" i="1" dirty="0">
                                  <a:solidFill>
                                    <a:schemeClr val="tx1"/>
                                  </a:solidFill>
                                  <a:latin typeface="Cambria Math" panose="02040503050406030204" pitchFamily="18" charset="0"/>
                                </a:rPr>
                              </m:ctrlPr>
                            </m:dPr>
                            <m:e>
                              <m:r>
                                <a:rPr lang="en-US" sz="2000" i="0" dirty="0">
                                  <a:solidFill>
                                    <a:schemeClr val="tx1"/>
                                  </a:solidFill>
                                  <a:latin typeface="Cambria Math" panose="02040503050406030204" pitchFamily="18" charset="0"/>
                                </a:rPr>
                                <m:t>1</m:t>
                              </m:r>
                            </m:e>
                          </m:d>
                        </m:sup>
                      </m:sSup>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d>
                            <m:dPr>
                              <m:begChr m:val="["/>
                              <m:endChr m:val="]"/>
                              <m:ctrlPr>
                                <a:rPr lang="en-US" sz="2000" i="1" dirty="0">
                                  <a:solidFill>
                                    <a:schemeClr val="tx1"/>
                                  </a:solidFill>
                                  <a:latin typeface="Cambria Math" panose="02040503050406030204" pitchFamily="18" charset="0"/>
                                </a:rPr>
                              </m:ctrlPr>
                            </m:dPr>
                            <m:e>
                              <m:r>
                                <a:rPr lang="en-US" sz="2000" i="0" dirty="0">
                                  <a:solidFill>
                                    <a:schemeClr val="tx1"/>
                                  </a:solidFill>
                                  <a:latin typeface="Cambria Math" panose="02040503050406030204" pitchFamily="18" charset="0"/>
                                </a:rPr>
                                <m:t>1</m:t>
                              </m:r>
                            </m:e>
                          </m:d>
                        </m:sup>
                      </m:sSup>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𝛼</m:t>
                      </m:r>
                      <m:f>
                        <m:fPr>
                          <m:ctrlPr>
                            <a:rPr lang="en-US" sz="2000" i="1" dirty="0">
                              <a:solidFill>
                                <a:schemeClr val="tx1"/>
                              </a:solidFill>
                              <a:latin typeface="Cambria Math" panose="02040503050406030204" pitchFamily="18" charset="0"/>
                            </a:rPr>
                          </m:ctrlPr>
                        </m:fPr>
                        <m:num>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𝐿</m:t>
                          </m:r>
                        </m:num>
                        <m:den>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r>
                                <a:rPr lang="vi-VN" sz="2000" b="0" i="0" dirty="0" smtClean="0">
                                  <a:solidFill>
                                    <a:schemeClr val="tx1"/>
                                  </a:solidFill>
                                  <a:latin typeface="Cambria Math" panose="02040503050406030204" pitchFamily="18" charset="0"/>
                                </a:rPr>
                                <m:t>[</m:t>
                              </m:r>
                              <m:r>
                                <a:rPr lang="vi-VN" sz="2000" i="1" dirty="0">
                                  <a:solidFill>
                                    <a:schemeClr val="tx1"/>
                                  </a:solidFill>
                                  <a:latin typeface="Cambria Math" panose="02040503050406030204" pitchFamily="18" charset="0"/>
                                </a:rPr>
                                <m:t>1</m:t>
                              </m:r>
                              <m:r>
                                <a:rPr lang="vi-VN" sz="2000" b="0" i="1" dirty="0" smtClean="0">
                                  <a:solidFill>
                                    <a:schemeClr val="tx1"/>
                                  </a:solidFill>
                                  <a:latin typeface="Cambria Math" panose="02040503050406030204" pitchFamily="18" charset="0"/>
                                </a:rPr>
                                <m:t>]</m:t>
                              </m:r>
                            </m:sup>
                          </m:sSup>
                        </m:den>
                      </m:f>
                    </m:oMath>
                  </m:oMathPara>
                </a14:m>
                <a:endParaRPr lang="en-US" sz="2000"/>
              </a:p>
            </p:txBody>
          </p:sp>
        </mc:Choice>
        <mc:Fallback xmlns="">
          <p:sp>
            <p:nvSpPr>
              <p:cNvPr id="3" name="TextBox 2">
                <a:extLst>
                  <a:ext uri="{FF2B5EF4-FFF2-40B4-BE49-F238E27FC236}">
                    <a16:creationId xmlns:a16="http://schemas.microsoft.com/office/drawing/2014/main" id="{1836B9C7-1313-0ACD-1A10-C4F3D4C557D6}"/>
                  </a:ext>
                </a:extLst>
              </p:cNvPr>
              <p:cNvSpPr txBox="1">
                <a:spLocks noRot="1" noChangeAspect="1" noMove="1" noResize="1" noEditPoints="1" noAdjustHandles="1" noChangeArrowheads="1" noChangeShapeType="1" noTextEdit="1"/>
              </p:cNvSpPr>
              <p:nvPr/>
            </p:nvSpPr>
            <p:spPr>
              <a:xfrm>
                <a:off x="1252533" y="3973580"/>
                <a:ext cx="2621005" cy="6830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220662D-89A9-1651-0860-F9F8D4C2D0A8}"/>
                  </a:ext>
                </a:extLst>
              </p:cNvPr>
              <p:cNvSpPr txBox="1"/>
              <p:nvPr/>
            </p:nvSpPr>
            <p:spPr>
              <a:xfrm>
                <a:off x="-942655" y="4628217"/>
                <a:ext cx="7011379" cy="683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d>
                            <m:dPr>
                              <m:begChr m:val="["/>
                              <m:endChr m:val="]"/>
                              <m:ctrlPr>
                                <a:rPr lang="en-US" sz="2000" i="1" dirty="0">
                                  <a:solidFill>
                                    <a:schemeClr val="tx1"/>
                                  </a:solidFill>
                                  <a:latin typeface="Cambria Math" panose="02040503050406030204" pitchFamily="18" charset="0"/>
                                </a:rPr>
                              </m:ctrlPr>
                            </m:dPr>
                            <m:e>
                              <m:r>
                                <a:rPr lang="vi-VN" sz="2000" i="1" dirty="0">
                                  <a:solidFill>
                                    <a:schemeClr val="tx1"/>
                                  </a:solidFill>
                                  <a:latin typeface="Cambria Math" panose="02040503050406030204" pitchFamily="18" charset="0"/>
                                </a:rPr>
                                <m:t>2</m:t>
                              </m:r>
                            </m:e>
                          </m:d>
                        </m:sup>
                      </m:sSup>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d>
                            <m:dPr>
                              <m:begChr m:val="["/>
                              <m:endChr m:val="]"/>
                              <m:ctrlPr>
                                <a:rPr lang="en-US" sz="2000" i="1" dirty="0">
                                  <a:solidFill>
                                    <a:schemeClr val="tx1"/>
                                  </a:solidFill>
                                  <a:latin typeface="Cambria Math" panose="02040503050406030204" pitchFamily="18" charset="0"/>
                                </a:rPr>
                              </m:ctrlPr>
                            </m:dPr>
                            <m:e>
                              <m:r>
                                <a:rPr lang="vi-VN" sz="2000" i="1" dirty="0">
                                  <a:solidFill>
                                    <a:schemeClr val="tx1"/>
                                  </a:solidFill>
                                  <a:latin typeface="Cambria Math" panose="02040503050406030204" pitchFamily="18" charset="0"/>
                                </a:rPr>
                                <m:t>2</m:t>
                              </m:r>
                            </m:e>
                          </m:d>
                        </m:sup>
                      </m:sSup>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𝛼</m:t>
                      </m:r>
                      <m:f>
                        <m:fPr>
                          <m:ctrlPr>
                            <a:rPr lang="en-US" sz="2000" i="1" dirty="0">
                              <a:solidFill>
                                <a:schemeClr val="tx1"/>
                              </a:solidFill>
                              <a:latin typeface="Cambria Math" panose="02040503050406030204" pitchFamily="18" charset="0"/>
                            </a:rPr>
                          </m:ctrlPr>
                        </m:fPr>
                        <m:num>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𝐿</m:t>
                          </m:r>
                        </m:num>
                        <m:den>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r>
                                <a:rPr lang="vi-VN" sz="2000" b="0" i="0" dirty="0" smtClean="0">
                                  <a:solidFill>
                                    <a:schemeClr val="tx1"/>
                                  </a:solidFill>
                                  <a:latin typeface="Cambria Math" panose="02040503050406030204" pitchFamily="18" charset="0"/>
                                </a:rPr>
                                <m:t>[</m:t>
                              </m:r>
                              <m:r>
                                <a:rPr lang="vi-VN" sz="2000" i="1" dirty="0">
                                  <a:solidFill>
                                    <a:schemeClr val="tx1"/>
                                  </a:solidFill>
                                  <a:latin typeface="Cambria Math" panose="02040503050406030204" pitchFamily="18" charset="0"/>
                                </a:rPr>
                                <m:t>2</m:t>
                              </m:r>
                              <m:r>
                                <a:rPr lang="vi-VN" sz="2000" b="0" i="1" dirty="0" smtClean="0">
                                  <a:solidFill>
                                    <a:schemeClr val="tx1"/>
                                  </a:solidFill>
                                  <a:latin typeface="Cambria Math" panose="02040503050406030204" pitchFamily="18" charset="0"/>
                                </a:rPr>
                                <m:t>]</m:t>
                              </m:r>
                            </m:sup>
                          </m:sSup>
                        </m:den>
                      </m:f>
                    </m:oMath>
                  </m:oMathPara>
                </a14:m>
                <a:endParaRPr lang="en-US" sz="2000"/>
              </a:p>
            </p:txBody>
          </p:sp>
        </mc:Choice>
        <mc:Fallback xmlns="">
          <p:sp>
            <p:nvSpPr>
              <p:cNvPr id="4" name="TextBox 3">
                <a:extLst>
                  <a:ext uri="{FF2B5EF4-FFF2-40B4-BE49-F238E27FC236}">
                    <a16:creationId xmlns:a16="http://schemas.microsoft.com/office/drawing/2014/main" id="{7220662D-89A9-1651-0860-F9F8D4C2D0A8}"/>
                  </a:ext>
                </a:extLst>
              </p:cNvPr>
              <p:cNvSpPr txBox="1">
                <a:spLocks noRot="1" noChangeAspect="1" noMove="1" noResize="1" noEditPoints="1" noAdjustHandles="1" noChangeArrowheads="1" noChangeShapeType="1" noTextEdit="1"/>
              </p:cNvSpPr>
              <p:nvPr/>
            </p:nvSpPr>
            <p:spPr>
              <a:xfrm>
                <a:off x="-942655" y="4628217"/>
                <a:ext cx="7011379" cy="6830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A23FCA-1467-6158-43F7-5F33728BAEE1}"/>
                  </a:ext>
                </a:extLst>
              </p:cNvPr>
              <p:cNvSpPr txBox="1"/>
              <p:nvPr/>
            </p:nvSpPr>
            <p:spPr>
              <a:xfrm>
                <a:off x="-970693" y="5305562"/>
                <a:ext cx="7069392" cy="683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d>
                            <m:dPr>
                              <m:begChr m:val="["/>
                              <m:endChr m:val="]"/>
                              <m:ctrlPr>
                                <a:rPr lang="en-US" sz="2000" i="1" dirty="0">
                                  <a:solidFill>
                                    <a:schemeClr val="tx1"/>
                                  </a:solidFill>
                                  <a:latin typeface="Cambria Math" panose="02040503050406030204" pitchFamily="18" charset="0"/>
                                </a:rPr>
                              </m:ctrlPr>
                            </m:dPr>
                            <m:e>
                              <m:r>
                                <a:rPr lang="vi-VN" sz="2000" i="1" dirty="0">
                                  <a:solidFill>
                                    <a:schemeClr val="tx1"/>
                                  </a:solidFill>
                                  <a:latin typeface="Cambria Math" panose="02040503050406030204" pitchFamily="18" charset="0"/>
                                </a:rPr>
                                <m:t>3</m:t>
                              </m:r>
                            </m:e>
                          </m:d>
                        </m:sup>
                      </m:sSup>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d>
                            <m:dPr>
                              <m:begChr m:val="["/>
                              <m:endChr m:val="]"/>
                              <m:ctrlPr>
                                <a:rPr lang="en-US" sz="2000" i="1" dirty="0">
                                  <a:solidFill>
                                    <a:schemeClr val="tx1"/>
                                  </a:solidFill>
                                  <a:latin typeface="Cambria Math" panose="02040503050406030204" pitchFamily="18" charset="0"/>
                                </a:rPr>
                              </m:ctrlPr>
                            </m:dPr>
                            <m:e>
                              <m:r>
                                <a:rPr lang="vi-VN" sz="2000" i="1" dirty="0">
                                  <a:solidFill>
                                    <a:schemeClr val="tx1"/>
                                  </a:solidFill>
                                  <a:latin typeface="Cambria Math" panose="02040503050406030204" pitchFamily="18" charset="0"/>
                                </a:rPr>
                                <m:t>3</m:t>
                              </m:r>
                            </m:e>
                          </m:d>
                        </m:sup>
                      </m:sSup>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𝛼</m:t>
                      </m:r>
                      <m:f>
                        <m:fPr>
                          <m:ctrlPr>
                            <a:rPr lang="en-US" sz="2000" i="1" dirty="0">
                              <a:solidFill>
                                <a:schemeClr val="tx1"/>
                              </a:solidFill>
                              <a:latin typeface="Cambria Math" panose="02040503050406030204" pitchFamily="18" charset="0"/>
                            </a:rPr>
                          </m:ctrlPr>
                        </m:fPr>
                        <m:num>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𝐿</m:t>
                          </m:r>
                        </m:num>
                        <m:den>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𝑤</m:t>
                              </m:r>
                            </m:e>
                            <m:sup>
                              <m:r>
                                <a:rPr lang="vi-VN" sz="2000" b="0" i="0" dirty="0" smtClean="0">
                                  <a:solidFill>
                                    <a:schemeClr val="tx1"/>
                                  </a:solidFill>
                                  <a:latin typeface="Cambria Math" panose="02040503050406030204" pitchFamily="18" charset="0"/>
                                </a:rPr>
                                <m:t>[</m:t>
                              </m:r>
                              <m:r>
                                <a:rPr lang="vi-VN" sz="2000" i="1" dirty="0">
                                  <a:solidFill>
                                    <a:schemeClr val="tx1"/>
                                  </a:solidFill>
                                  <a:latin typeface="Cambria Math" panose="02040503050406030204" pitchFamily="18" charset="0"/>
                                </a:rPr>
                                <m:t>3</m:t>
                              </m:r>
                              <m:r>
                                <a:rPr lang="vi-VN" sz="2000" b="0" i="1" dirty="0" smtClean="0">
                                  <a:solidFill>
                                    <a:schemeClr val="tx1"/>
                                  </a:solidFill>
                                  <a:latin typeface="Cambria Math" panose="02040503050406030204" pitchFamily="18" charset="0"/>
                                </a:rPr>
                                <m:t>]</m:t>
                              </m:r>
                            </m:sup>
                          </m:sSup>
                        </m:den>
                      </m:f>
                    </m:oMath>
                  </m:oMathPara>
                </a14:m>
                <a:endParaRPr lang="en-US" sz="2000"/>
              </a:p>
            </p:txBody>
          </p:sp>
        </mc:Choice>
        <mc:Fallback xmlns="">
          <p:sp>
            <p:nvSpPr>
              <p:cNvPr id="5" name="TextBox 4">
                <a:extLst>
                  <a:ext uri="{FF2B5EF4-FFF2-40B4-BE49-F238E27FC236}">
                    <a16:creationId xmlns:a16="http://schemas.microsoft.com/office/drawing/2014/main" id="{83A23FCA-1467-6158-43F7-5F33728BAEE1}"/>
                  </a:ext>
                </a:extLst>
              </p:cNvPr>
              <p:cNvSpPr txBox="1">
                <a:spLocks noRot="1" noChangeAspect="1" noMove="1" noResize="1" noEditPoints="1" noAdjustHandles="1" noChangeArrowheads="1" noChangeShapeType="1" noTextEdit="1"/>
              </p:cNvSpPr>
              <p:nvPr/>
            </p:nvSpPr>
            <p:spPr>
              <a:xfrm>
                <a:off x="-970693" y="5305562"/>
                <a:ext cx="7069392" cy="6830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5F75DB-BB0F-B0A0-D30B-D3C6FEA81E64}"/>
                  </a:ext>
                </a:extLst>
              </p:cNvPr>
              <p:cNvSpPr txBox="1"/>
              <p:nvPr/>
            </p:nvSpPr>
            <p:spPr>
              <a:xfrm>
                <a:off x="4214223" y="3931900"/>
                <a:ext cx="7069392" cy="683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rPr>
                          </m:ctrlPr>
                        </m:sSupPr>
                        <m:e>
                          <m:r>
                            <m:rPr>
                              <m:sty m:val="p"/>
                            </m:rPr>
                            <a:rPr lang="vi-VN" sz="2000" i="1" dirty="0">
                              <a:solidFill>
                                <a:schemeClr val="tx1"/>
                              </a:solidFill>
                              <a:latin typeface="Cambria Math" panose="02040503050406030204" pitchFamily="18" charset="0"/>
                            </a:rPr>
                            <m:t>b</m:t>
                          </m:r>
                        </m:e>
                        <m:sup>
                          <m:d>
                            <m:dPr>
                              <m:begChr m:val="["/>
                              <m:endChr m:val="]"/>
                              <m:ctrlPr>
                                <a:rPr lang="en-US" sz="2000" i="1" dirty="0">
                                  <a:solidFill>
                                    <a:schemeClr val="tx1"/>
                                  </a:solidFill>
                                  <a:latin typeface="Cambria Math" panose="02040503050406030204" pitchFamily="18" charset="0"/>
                                </a:rPr>
                              </m:ctrlPr>
                            </m:dPr>
                            <m:e>
                              <m:r>
                                <a:rPr lang="en-US" sz="2000" i="0" dirty="0">
                                  <a:solidFill>
                                    <a:schemeClr val="tx1"/>
                                  </a:solidFill>
                                  <a:latin typeface="Cambria Math" panose="02040503050406030204" pitchFamily="18" charset="0"/>
                                </a:rPr>
                                <m:t>1</m:t>
                              </m:r>
                            </m:e>
                          </m:d>
                        </m:sup>
                      </m:sSup>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m:rPr>
                              <m:sty m:val="p"/>
                            </m:rPr>
                            <a:rPr lang="vi-VN" sz="2000" i="1" dirty="0">
                              <a:solidFill>
                                <a:schemeClr val="tx1"/>
                              </a:solidFill>
                              <a:latin typeface="Cambria Math" panose="02040503050406030204" pitchFamily="18" charset="0"/>
                            </a:rPr>
                            <m:t>b</m:t>
                          </m:r>
                        </m:e>
                        <m:sup>
                          <m:d>
                            <m:dPr>
                              <m:begChr m:val="["/>
                              <m:endChr m:val="]"/>
                              <m:ctrlPr>
                                <a:rPr lang="en-US" sz="2000" i="1" dirty="0">
                                  <a:solidFill>
                                    <a:schemeClr val="tx1"/>
                                  </a:solidFill>
                                  <a:latin typeface="Cambria Math" panose="02040503050406030204" pitchFamily="18" charset="0"/>
                                </a:rPr>
                              </m:ctrlPr>
                            </m:dPr>
                            <m:e>
                              <m:r>
                                <a:rPr lang="en-US" sz="2000" i="0" dirty="0">
                                  <a:solidFill>
                                    <a:schemeClr val="tx1"/>
                                  </a:solidFill>
                                  <a:latin typeface="Cambria Math" panose="02040503050406030204" pitchFamily="18" charset="0"/>
                                </a:rPr>
                                <m:t>1</m:t>
                              </m:r>
                            </m:e>
                          </m:d>
                        </m:sup>
                      </m:sSup>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𝛼</m:t>
                      </m:r>
                      <m:f>
                        <m:fPr>
                          <m:ctrlPr>
                            <a:rPr lang="en-US" sz="2000" i="1" dirty="0">
                              <a:solidFill>
                                <a:schemeClr val="tx1"/>
                              </a:solidFill>
                              <a:latin typeface="Cambria Math" panose="02040503050406030204" pitchFamily="18" charset="0"/>
                            </a:rPr>
                          </m:ctrlPr>
                        </m:fPr>
                        <m:num>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𝐿</m:t>
                          </m:r>
                        </m:num>
                        <m:den>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m:rPr>
                                  <m:sty m:val="p"/>
                                </m:rPr>
                                <a:rPr lang="vi-VN" sz="2000" i="1" dirty="0">
                                  <a:solidFill>
                                    <a:schemeClr val="tx1"/>
                                  </a:solidFill>
                                  <a:latin typeface="Cambria Math" panose="02040503050406030204" pitchFamily="18" charset="0"/>
                                </a:rPr>
                                <m:t>b</m:t>
                              </m:r>
                            </m:e>
                            <m:sup>
                              <m:r>
                                <a:rPr lang="vi-VN" sz="2000" b="0" i="0" dirty="0" smtClean="0">
                                  <a:solidFill>
                                    <a:schemeClr val="tx1"/>
                                  </a:solidFill>
                                  <a:latin typeface="Cambria Math" panose="02040503050406030204" pitchFamily="18" charset="0"/>
                                </a:rPr>
                                <m:t>[</m:t>
                              </m:r>
                              <m:r>
                                <a:rPr lang="vi-VN" sz="2000" i="1" dirty="0">
                                  <a:solidFill>
                                    <a:schemeClr val="tx1"/>
                                  </a:solidFill>
                                  <a:latin typeface="Cambria Math" panose="02040503050406030204" pitchFamily="18" charset="0"/>
                                </a:rPr>
                                <m:t>1</m:t>
                              </m:r>
                              <m:r>
                                <a:rPr lang="vi-VN" sz="2000" b="0" i="1" dirty="0" smtClean="0">
                                  <a:solidFill>
                                    <a:schemeClr val="tx1"/>
                                  </a:solidFill>
                                  <a:latin typeface="Cambria Math" panose="02040503050406030204" pitchFamily="18" charset="0"/>
                                </a:rPr>
                                <m:t>]</m:t>
                              </m:r>
                            </m:sup>
                          </m:sSup>
                        </m:den>
                      </m:f>
                    </m:oMath>
                  </m:oMathPara>
                </a14:m>
                <a:endParaRPr lang="en-US" sz="2000"/>
              </a:p>
            </p:txBody>
          </p:sp>
        </mc:Choice>
        <mc:Fallback xmlns="">
          <p:sp>
            <p:nvSpPr>
              <p:cNvPr id="6" name="TextBox 5">
                <a:extLst>
                  <a:ext uri="{FF2B5EF4-FFF2-40B4-BE49-F238E27FC236}">
                    <a16:creationId xmlns:a16="http://schemas.microsoft.com/office/drawing/2014/main" id="{AC5F75DB-BB0F-B0A0-D30B-D3C6FEA81E64}"/>
                  </a:ext>
                </a:extLst>
              </p:cNvPr>
              <p:cNvSpPr txBox="1">
                <a:spLocks noRot="1" noChangeAspect="1" noMove="1" noResize="1" noEditPoints="1" noAdjustHandles="1" noChangeArrowheads="1" noChangeShapeType="1" noTextEdit="1"/>
              </p:cNvSpPr>
              <p:nvPr/>
            </p:nvSpPr>
            <p:spPr>
              <a:xfrm>
                <a:off x="4214223" y="3931900"/>
                <a:ext cx="7069392" cy="68307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D6676B-2642-0852-D1FF-295E5EF4C585}"/>
                  </a:ext>
                </a:extLst>
              </p:cNvPr>
              <p:cNvSpPr txBox="1"/>
              <p:nvPr/>
            </p:nvSpPr>
            <p:spPr>
              <a:xfrm>
                <a:off x="4241606" y="4608235"/>
                <a:ext cx="7069392" cy="683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rPr>
                          </m:ctrlPr>
                        </m:sSupPr>
                        <m:e>
                          <m:r>
                            <m:rPr>
                              <m:sty m:val="p"/>
                            </m:rPr>
                            <a:rPr lang="vi-VN" sz="2000" i="1" dirty="0">
                              <a:solidFill>
                                <a:schemeClr val="tx1"/>
                              </a:solidFill>
                              <a:latin typeface="Cambria Math" panose="02040503050406030204" pitchFamily="18" charset="0"/>
                            </a:rPr>
                            <m:t>b</m:t>
                          </m:r>
                        </m:e>
                        <m:sup>
                          <m:d>
                            <m:dPr>
                              <m:begChr m:val="["/>
                              <m:endChr m:val="]"/>
                              <m:ctrlPr>
                                <a:rPr lang="en-US" sz="2000" i="1" dirty="0">
                                  <a:solidFill>
                                    <a:schemeClr val="tx1"/>
                                  </a:solidFill>
                                  <a:latin typeface="Cambria Math" panose="02040503050406030204" pitchFamily="18" charset="0"/>
                                </a:rPr>
                              </m:ctrlPr>
                            </m:dPr>
                            <m:e>
                              <m:r>
                                <a:rPr lang="vi-VN" sz="2000" i="1" dirty="0">
                                  <a:solidFill>
                                    <a:schemeClr val="tx1"/>
                                  </a:solidFill>
                                  <a:latin typeface="Cambria Math" panose="02040503050406030204" pitchFamily="18" charset="0"/>
                                </a:rPr>
                                <m:t>2</m:t>
                              </m:r>
                            </m:e>
                          </m:d>
                        </m:sup>
                      </m:sSup>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m:rPr>
                              <m:sty m:val="p"/>
                            </m:rPr>
                            <a:rPr lang="vi-VN" sz="2000" i="1" dirty="0">
                              <a:solidFill>
                                <a:schemeClr val="tx1"/>
                              </a:solidFill>
                              <a:latin typeface="Cambria Math" panose="02040503050406030204" pitchFamily="18" charset="0"/>
                            </a:rPr>
                            <m:t>b</m:t>
                          </m:r>
                        </m:e>
                        <m:sup>
                          <m:d>
                            <m:dPr>
                              <m:begChr m:val="["/>
                              <m:endChr m:val="]"/>
                              <m:ctrlPr>
                                <a:rPr lang="en-US" sz="2000" i="1" dirty="0">
                                  <a:solidFill>
                                    <a:schemeClr val="tx1"/>
                                  </a:solidFill>
                                  <a:latin typeface="Cambria Math" panose="02040503050406030204" pitchFamily="18" charset="0"/>
                                </a:rPr>
                              </m:ctrlPr>
                            </m:dPr>
                            <m:e>
                              <m:r>
                                <a:rPr lang="vi-VN" sz="2000" i="1" dirty="0">
                                  <a:solidFill>
                                    <a:schemeClr val="tx1"/>
                                  </a:solidFill>
                                  <a:latin typeface="Cambria Math" panose="02040503050406030204" pitchFamily="18" charset="0"/>
                                </a:rPr>
                                <m:t>2</m:t>
                              </m:r>
                            </m:e>
                          </m:d>
                        </m:sup>
                      </m:sSup>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𝛼</m:t>
                      </m:r>
                      <m:f>
                        <m:fPr>
                          <m:ctrlPr>
                            <a:rPr lang="en-US" sz="2000" i="1" dirty="0">
                              <a:solidFill>
                                <a:schemeClr val="tx1"/>
                              </a:solidFill>
                              <a:latin typeface="Cambria Math" panose="02040503050406030204" pitchFamily="18" charset="0"/>
                            </a:rPr>
                          </m:ctrlPr>
                        </m:fPr>
                        <m:num>
                          <m:r>
                            <a:rPr lang="en-US" sz="2000" i="0"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𝐿</m:t>
                          </m:r>
                        </m:num>
                        <m:den>
                          <m:r>
                            <a:rPr lang="en-US" sz="200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m:rPr>
                                  <m:sty m:val="p"/>
                                </m:rPr>
                                <a:rPr lang="vi-VN" sz="2000" i="1" dirty="0">
                                  <a:solidFill>
                                    <a:schemeClr val="tx1"/>
                                  </a:solidFill>
                                  <a:latin typeface="Cambria Math" panose="02040503050406030204" pitchFamily="18" charset="0"/>
                                </a:rPr>
                                <m:t>b</m:t>
                              </m:r>
                            </m:e>
                            <m:sup>
                              <m:r>
                                <a:rPr lang="vi-VN" sz="2000" b="0" i="0" dirty="0" smtClean="0">
                                  <a:solidFill>
                                    <a:schemeClr val="tx1"/>
                                  </a:solidFill>
                                  <a:latin typeface="Cambria Math" panose="02040503050406030204" pitchFamily="18" charset="0"/>
                                </a:rPr>
                                <m:t>[</m:t>
                              </m:r>
                              <m:r>
                                <a:rPr lang="vi-VN" sz="2000" i="1" dirty="0">
                                  <a:solidFill>
                                    <a:schemeClr val="tx1"/>
                                  </a:solidFill>
                                  <a:latin typeface="Cambria Math" panose="02040503050406030204" pitchFamily="18" charset="0"/>
                                </a:rPr>
                                <m:t>2</m:t>
                              </m:r>
                              <m:r>
                                <a:rPr lang="vi-VN" sz="2000" b="0" i="1" dirty="0" smtClean="0">
                                  <a:solidFill>
                                    <a:schemeClr val="tx1"/>
                                  </a:solidFill>
                                  <a:latin typeface="Cambria Math" panose="02040503050406030204" pitchFamily="18" charset="0"/>
                                </a:rPr>
                                <m:t>]</m:t>
                              </m:r>
                            </m:sup>
                          </m:sSup>
                        </m:den>
                      </m:f>
                    </m:oMath>
                  </m:oMathPara>
                </a14:m>
                <a:endParaRPr lang="en-US" sz="2000"/>
              </a:p>
            </p:txBody>
          </p:sp>
        </mc:Choice>
        <mc:Fallback xmlns="">
          <p:sp>
            <p:nvSpPr>
              <p:cNvPr id="7" name="TextBox 6">
                <a:extLst>
                  <a:ext uri="{FF2B5EF4-FFF2-40B4-BE49-F238E27FC236}">
                    <a16:creationId xmlns:a16="http://schemas.microsoft.com/office/drawing/2014/main" id="{EED6676B-2642-0852-D1FF-295E5EF4C585}"/>
                  </a:ext>
                </a:extLst>
              </p:cNvPr>
              <p:cNvSpPr txBox="1">
                <a:spLocks noRot="1" noChangeAspect="1" noMove="1" noResize="1" noEditPoints="1" noAdjustHandles="1" noChangeArrowheads="1" noChangeShapeType="1" noTextEdit="1"/>
              </p:cNvSpPr>
              <p:nvPr/>
            </p:nvSpPr>
            <p:spPr>
              <a:xfrm>
                <a:off x="4241606" y="4608235"/>
                <a:ext cx="7069392" cy="68307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CCAEE8-7D6D-8ED7-2523-10F0D1E72ED7}"/>
                  </a:ext>
                </a:extLst>
              </p:cNvPr>
              <p:cNvSpPr txBox="1"/>
              <p:nvPr/>
            </p:nvSpPr>
            <p:spPr>
              <a:xfrm>
                <a:off x="4241606" y="5315780"/>
                <a:ext cx="7069392" cy="683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solidFill>
                                <a:schemeClr val="tx1"/>
                              </a:solidFill>
                              <a:latin typeface="Cambria Math" panose="02040503050406030204" pitchFamily="18" charset="0"/>
                            </a:rPr>
                          </m:ctrlPr>
                        </m:sSupPr>
                        <m:e>
                          <m:r>
                            <m:rPr>
                              <m:sty m:val="p"/>
                            </m:rPr>
                            <a:rPr lang="vi-VN" sz="2000" i="1" dirty="0">
                              <a:solidFill>
                                <a:schemeClr val="tx1"/>
                              </a:solidFill>
                              <a:latin typeface="Cambria Math" panose="02040503050406030204" pitchFamily="18" charset="0"/>
                            </a:rPr>
                            <m:t>b</m:t>
                          </m:r>
                        </m:e>
                        <m:sup>
                          <m:d>
                            <m:dPr>
                              <m:begChr m:val="["/>
                              <m:endChr m:val="]"/>
                              <m:ctrlPr>
                                <a:rPr lang="en-US" sz="2000" i="1" dirty="0">
                                  <a:solidFill>
                                    <a:schemeClr val="tx1"/>
                                  </a:solidFill>
                                  <a:latin typeface="Cambria Math" panose="02040503050406030204" pitchFamily="18" charset="0"/>
                                </a:rPr>
                              </m:ctrlPr>
                            </m:dPr>
                            <m:e>
                              <m:r>
                                <a:rPr lang="vi-VN" sz="2000" b="0" i="1" dirty="0">
                                  <a:solidFill>
                                    <a:schemeClr val="tx1"/>
                                  </a:solidFill>
                                  <a:latin typeface="Cambria Math" panose="02040503050406030204" pitchFamily="18" charset="0"/>
                                </a:rPr>
                                <m:t>3</m:t>
                              </m:r>
                            </m:e>
                          </m:d>
                        </m:sup>
                      </m:sSup>
                      <m:r>
                        <a:rPr lang="en-US" sz="2000" b="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vi-VN" sz="2000" b="0" i="1" dirty="0">
                              <a:solidFill>
                                <a:schemeClr val="tx1"/>
                              </a:solidFill>
                              <a:latin typeface="Cambria Math" panose="02040503050406030204" pitchFamily="18" charset="0"/>
                            </a:rPr>
                            <m:t>𝑏</m:t>
                          </m:r>
                        </m:e>
                        <m:sup>
                          <m:d>
                            <m:dPr>
                              <m:begChr m:val="["/>
                              <m:endChr m:val="]"/>
                              <m:ctrlPr>
                                <a:rPr lang="en-US" sz="2000" i="1" dirty="0">
                                  <a:solidFill>
                                    <a:schemeClr val="tx1"/>
                                  </a:solidFill>
                                  <a:latin typeface="Cambria Math" panose="02040503050406030204" pitchFamily="18" charset="0"/>
                                </a:rPr>
                              </m:ctrlPr>
                            </m:dPr>
                            <m:e>
                              <m:r>
                                <a:rPr lang="vi-VN" sz="2000" b="0" i="1" dirty="0">
                                  <a:solidFill>
                                    <a:schemeClr val="tx1"/>
                                  </a:solidFill>
                                  <a:latin typeface="Cambria Math" panose="02040503050406030204" pitchFamily="18" charset="0"/>
                                </a:rPr>
                                <m:t>3</m:t>
                              </m:r>
                            </m:e>
                          </m:d>
                        </m:sup>
                      </m:sSup>
                      <m:r>
                        <a:rPr lang="en-US" sz="2000" b="0" i="0" dirty="0">
                          <a:solidFill>
                            <a:schemeClr val="tx1"/>
                          </a:solidFill>
                          <a:latin typeface="Cambria Math" panose="02040503050406030204" pitchFamily="18" charset="0"/>
                        </a:rPr>
                        <m:t>−</m:t>
                      </m:r>
                      <m:r>
                        <a:rPr lang="en-US" sz="2000" b="0" i="1" dirty="0">
                          <a:solidFill>
                            <a:schemeClr val="tx1"/>
                          </a:solidFill>
                          <a:latin typeface="Cambria Math" panose="02040503050406030204" pitchFamily="18" charset="0"/>
                        </a:rPr>
                        <m:t>𝛼</m:t>
                      </m:r>
                      <m:f>
                        <m:fPr>
                          <m:ctrlPr>
                            <a:rPr lang="en-US" sz="2000" i="1" dirty="0">
                              <a:solidFill>
                                <a:schemeClr val="tx1"/>
                              </a:solidFill>
                              <a:latin typeface="Cambria Math" panose="02040503050406030204" pitchFamily="18" charset="0"/>
                            </a:rPr>
                          </m:ctrlPr>
                        </m:fPr>
                        <m:num>
                          <m:r>
                            <a:rPr lang="en-US" sz="2000" b="0" i="0" dirty="0">
                              <a:solidFill>
                                <a:schemeClr val="tx1"/>
                              </a:solidFill>
                              <a:latin typeface="Cambria Math" panose="02040503050406030204" pitchFamily="18" charset="0"/>
                            </a:rPr>
                            <m:t>𝜕</m:t>
                          </m:r>
                          <m:r>
                            <a:rPr lang="en-US" sz="2000" b="0" i="1" dirty="0">
                              <a:solidFill>
                                <a:schemeClr val="tx1"/>
                              </a:solidFill>
                              <a:latin typeface="Cambria Math" panose="02040503050406030204" pitchFamily="18" charset="0"/>
                            </a:rPr>
                            <m:t>𝐿</m:t>
                          </m:r>
                        </m:num>
                        <m:den>
                          <m:r>
                            <a:rPr lang="en-US" sz="2000" b="0" i="0"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vi-VN" sz="2000" b="0" i="1" dirty="0">
                                  <a:solidFill>
                                    <a:schemeClr val="tx1"/>
                                  </a:solidFill>
                                  <a:latin typeface="Cambria Math" panose="02040503050406030204" pitchFamily="18" charset="0"/>
                                </a:rPr>
                                <m:t>𝑏</m:t>
                              </m:r>
                            </m:e>
                            <m:sup>
                              <m:r>
                                <a:rPr lang="vi-VN" sz="2000" b="0" i="0" dirty="0" smtClean="0">
                                  <a:solidFill>
                                    <a:schemeClr val="tx1"/>
                                  </a:solidFill>
                                  <a:latin typeface="Cambria Math" panose="02040503050406030204" pitchFamily="18" charset="0"/>
                                </a:rPr>
                                <m:t>[</m:t>
                              </m:r>
                              <m:r>
                                <a:rPr lang="vi-VN" sz="2000" b="0" i="1" dirty="0">
                                  <a:solidFill>
                                    <a:schemeClr val="tx1"/>
                                  </a:solidFill>
                                  <a:latin typeface="Cambria Math" panose="02040503050406030204" pitchFamily="18" charset="0"/>
                                </a:rPr>
                                <m:t>3</m:t>
                              </m:r>
                              <m:r>
                                <a:rPr lang="vi-VN" sz="2000" b="0" i="1" dirty="0" smtClean="0">
                                  <a:solidFill>
                                    <a:schemeClr val="tx1"/>
                                  </a:solidFill>
                                  <a:latin typeface="Cambria Math" panose="02040503050406030204" pitchFamily="18" charset="0"/>
                                </a:rPr>
                                <m:t>]</m:t>
                              </m:r>
                            </m:sup>
                          </m:sSup>
                        </m:den>
                      </m:f>
                    </m:oMath>
                  </m:oMathPara>
                </a14:m>
                <a:endParaRPr lang="en-US" sz="2000"/>
              </a:p>
            </p:txBody>
          </p:sp>
        </mc:Choice>
        <mc:Fallback xmlns="">
          <p:sp>
            <p:nvSpPr>
              <p:cNvPr id="8" name="TextBox 7">
                <a:extLst>
                  <a:ext uri="{FF2B5EF4-FFF2-40B4-BE49-F238E27FC236}">
                    <a16:creationId xmlns:a16="http://schemas.microsoft.com/office/drawing/2014/main" id="{D3CCAEE8-7D6D-8ED7-2523-10F0D1E72ED7}"/>
                  </a:ext>
                </a:extLst>
              </p:cNvPr>
              <p:cNvSpPr txBox="1">
                <a:spLocks noRot="1" noChangeAspect="1" noMove="1" noResize="1" noEditPoints="1" noAdjustHandles="1" noChangeArrowheads="1" noChangeShapeType="1" noTextEdit="1"/>
              </p:cNvSpPr>
              <p:nvPr/>
            </p:nvSpPr>
            <p:spPr>
              <a:xfrm>
                <a:off x="4241606" y="5315780"/>
                <a:ext cx="7069392" cy="683072"/>
              </a:xfrm>
              <a:prstGeom prst="rect">
                <a:avLst/>
              </a:prstGeom>
              <a:blipFill>
                <a:blip r:embed="rId8"/>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6893B49-8665-7370-3BBE-594AB6760A0E}"/>
              </a:ext>
            </a:extLst>
          </p:cNvPr>
          <p:cNvSpPr txBox="1"/>
          <p:nvPr/>
        </p:nvSpPr>
        <p:spPr>
          <a:xfrm>
            <a:off x="442452" y="6190882"/>
            <a:ext cx="501446" cy="369332"/>
          </a:xfrm>
          <a:prstGeom prst="rect">
            <a:avLst/>
          </a:prstGeom>
          <a:noFill/>
        </p:spPr>
        <p:txBody>
          <a:bodyPr wrap="square" rtlCol="0">
            <a:spAutoFit/>
          </a:bodyPr>
          <a:lstStyle/>
          <a:p>
            <a:r>
              <a:rPr lang="en-US">
                <a:latin typeface="number"/>
              </a:rPr>
              <a:t>32</a:t>
            </a:r>
          </a:p>
        </p:txBody>
      </p:sp>
    </p:spTree>
    <p:extLst>
      <p:ext uri="{BB962C8B-B14F-4D97-AF65-F5344CB8AC3E}">
        <p14:creationId xmlns:p14="http://schemas.microsoft.com/office/powerpoint/2010/main" val="116735921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DD8551F-B957-0828-C121-F02E7ED533E2}"/>
                  </a:ext>
                </a:extLst>
              </p:cNvPr>
              <p:cNvSpPr txBox="1"/>
              <p:nvPr/>
            </p:nvSpPr>
            <p:spPr>
              <a:xfrm>
                <a:off x="748161" y="4037065"/>
                <a:ext cx="3308253" cy="4460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𝑧</m:t>
                          </m:r>
                        </m:e>
                        <m:sup>
                          <m:d>
                            <m:dPr>
                              <m:begChr m:val="["/>
                              <m:endChr m:val="]"/>
                              <m:ctrlPr>
                                <a:rPr lang="en-US" sz="2000" i="1" smtClean="0">
                                  <a:solidFill>
                                    <a:schemeClr val="tx1"/>
                                  </a:solidFill>
                                  <a:latin typeface="Cambria Math" panose="02040503050406030204" pitchFamily="18" charset="0"/>
                                </a:rPr>
                              </m:ctrlPr>
                            </m:dPr>
                            <m:e>
                              <m:r>
                                <a:rPr lang="en-US" sz="2000" i="1" smtClean="0">
                                  <a:solidFill>
                                    <a:schemeClr val="tx1"/>
                                  </a:solidFill>
                                  <a:latin typeface="Cambria Math" panose="02040503050406030204" pitchFamily="18" charset="0"/>
                                </a:rPr>
                                <m:t>1</m:t>
                              </m:r>
                            </m:e>
                          </m:d>
                        </m:sup>
                      </m:sSup>
                      <m:r>
                        <a:rPr lang="en-US" sz="2000" i="1" smtClean="0">
                          <a:solidFill>
                            <a:schemeClr val="tx1"/>
                          </a:solidFill>
                          <a:latin typeface="Cambria Math" panose="02040503050406030204" pitchFamily="18" charset="0"/>
                        </a:rPr>
                        <m:t>=</m:t>
                      </m:r>
                      <m:r>
                        <m:rPr>
                          <m:sty m:val="p"/>
                        </m:rPr>
                        <a:rPr lang="vi-VN" sz="2000" i="1">
                          <a:solidFill>
                            <a:schemeClr val="tx1"/>
                          </a:solidFill>
                          <a:latin typeface="Cambria Math" panose="02040503050406030204" pitchFamily="18" charset="0"/>
                        </a:rPr>
                        <m:t>co</m:t>
                      </m:r>
                      <m:r>
                        <a:rPr lang="en-US" sz="2000" i="1" smtClean="0">
                          <a:solidFill>
                            <a:schemeClr val="tx1"/>
                          </a:solidFill>
                          <a:latin typeface="Cambria Math" panose="02040503050406030204" pitchFamily="18" charset="0"/>
                        </a:rPr>
                        <m:t>𝑛𝑣</m:t>
                      </m:r>
                      <m:d>
                        <m:dPr>
                          <m:ctrlPr>
                            <a:rPr lang="en-US" sz="2000" i="1" smtClean="0">
                              <a:solidFill>
                                <a:schemeClr val="tx1"/>
                              </a:solidFill>
                              <a:latin typeface="Cambria Math" panose="02040503050406030204" pitchFamily="18" charset="0"/>
                            </a:rPr>
                          </m:ctrlPr>
                        </m:dPr>
                        <m:e>
                          <m:r>
                            <a:rPr lang="en-US" sz="2000" i="1" smtClean="0">
                              <a:solidFill>
                                <a:schemeClr val="tx1"/>
                              </a:solidFill>
                              <a:latin typeface="Cambria Math" panose="02040503050406030204" pitchFamily="18" charset="0"/>
                            </a:rPr>
                            <m:t>𝑥</m:t>
                          </m:r>
                          <m:r>
                            <a:rPr lang="en-US" sz="2000" i="1" smtClean="0">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𝜔</m:t>
                              </m:r>
                            </m:e>
                            <m:sup>
                              <m:r>
                                <a:rPr lang="vi-VN" sz="2000" b="0" i="1" smtClean="0">
                                  <a:solidFill>
                                    <a:schemeClr val="tx1"/>
                                  </a:solidFill>
                                  <a:latin typeface="Cambria Math" panose="02040503050406030204" pitchFamily="18" charset="0"/>
                                </a:rPr>
                                <m:t>[</m:t>
                              </m:r>
                              <m:r>
                                <a:rPr lang="vi-VN" sz="2000" i="1">
                                  <a:solidFill>
                                    <a:schemeClr val="tx1"/>
                                  </a:solidFill>
                                  <a:latin typeface="Cambria Math" panose="02040503050406030204" pitchFamily="18" charset="0"/>
                                </a:rPr>
                                <m:t>1</m:t>
                              </m:r>
                              <m:r>
                                <a:rPr lang="vi-VN" sz="2000" b="0" i="1" smtClean="0">
                                  <a:solidFill>
                                    <a:schemeClr val="tx1"/>
                                  </a:solidFill>
                                  <a:latin typeface="Cambria Math" panose="02040503050406030204" pitchFamily="18" charset="0"/>
                                </a:rPr>
                                <m:t>]</m:t>
                              </m:r>
                            </m:sup>
                          </m:sSup>
                        </m:e>
                      </m:d>
                      <m:r>
                        <a:rPr lang="en-US" sz="2000" i="1" smtClean="0">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𝑏</m:t>
                          </m:r>
                        </m:e>
                        <m:sup>
                          <m:r>
                            <a:rPr lang="vi-VN" sz="2000" b="0" i="1" smtClean="0">
                              <a:solidFill>
                                <a:schemeClr val="tx1"/>
                              </a:solidFill>
                              <a:latin typeface="Cambria Math" panose="02040503050406030204" pitchFamily="18" charset="0"/>
                            </a:rPr>
                            <m:t>[</m:t>
                          </m:r>
                          <m:r>
                            <a:rPr lang="vi-VN" sz="2000" i="1">
                              <a:solidFill>
                                <a:schemeClr val="tx1"/>
                              </a:solidFill>
                              <a:latin typeface="Cambria Math" panose="02040503050406030204" pitchFamily="18" charset="0"/>
                            </a:rPr>
                            <m:t>1</m:t>
                          </m:r>
                          <m:r>
                            <a:rPr lang="vi-VN" sz="2000" b="0" i="1" smtClean="0">
                              <a:solidFill>
                                <a:schemeClr val="tx1"/>
                              </a:solidFill>
                              <a:latin typeface="Cambria Math" panose="02040503050406030204" pitchFamily="18" charset="0"/>
                            </a:rPr>
                            <m:t>]</m:t>
                          </m:r>
                        </m:sup>
                      </m:sSup>
                    </m:oMath>
                  </m:oMathPara>
                </a14:m>
                <a:endParaRPr lang="en-US" sz="2000">
                  <a:solidFill>
                    <a:schemeClr val="tx1"/>
                  </a:solidFill>
                </a:endParaRPr>
              </a:p>
            </p:txBody>
          </p:sp>
        </mc:Choice>
        <mc:Fallback xmlns="">
          <p:sp>
            <p:nvSpPr>
              <p:cNvPr id="3" name="TextBox 2">
                <a:extLst>
                  <a:ext uri="{FF2B5EF4-FFF2-40B4-BE49-F238E27FC236}">
                    <a16:creationId xmlns:a16="http://schemas.microsoft.com/office/drawing/2014/main" id="{4DD8551F-B957-0828-C121-F02E7ED533E2}"/>
                  </a:ext>
                </a:extLst>
              </p:cNvPr>
              <p:cNvSpPr txBox="1">
                <a:spLocks noRot="1" noChangeAspect="1" noMove="1" noResize="1" noEditPoints="1" noAdjustHandles="1" noChangeArrowheads="1" noChangeShapeType="1" noTextEdit="1"/>
              </p:cNvSpPr>
              <p:nvPr/>
            </p:nvSpPr>
            <p:spPr>
              <a:xfrm>
                <a:off x="748161" y="4037065"/>
                <a:ext cx="3308253" cy="44608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E83943-2480-C805-B94D-2E61C985222B}"/>
                  </a:ext>
                </a:extLst>
              </p:cNvPr>
              <p:cNvSpPr txBox="1"/>
              <p:nvPr/>
            </p:nvSpPr>
            <p:spPr>
              <a:xfrm>
                <a:off x="856841" y="4576944"/>
                <a:ext cx="2529588" cy="421462"/>
              </a:xfrm>
              <a:prstGeom prst="rect">
                <a:avLst/>
              </a:prstGeom>
              <a:noFill/>
            </p:spPr>
            <p:txBody>
              <a:bodyPr wrap="square" rtlCol="0">
                <a:spAutoFit/>
              </a:bodyPr>
              <a:lstStyle/>
              <a:p>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𝑎</m:t>
                        </m:r>
                      </m:e>
                      <m:sup>
                        <m:d>
                          <m:dPr>
                            <m:begChr m:val="["/>
                            <m:endChr m:val="]"/>
                            <m:ctrlPr>
                              <a:rPr lang="en-US" sz="2000" i="1">
                                <a:solidFill>
                                  <a:schemeClr val="tx1"/>
                                </a:solidFill>
                                <a:latin typeface="Cambria Math" panose="02040503050406030204" pitchFamily="18" charset="0"/>
                              </a:rPr>
                            </m:ctrlPr>
                          </m:dPr>
                          <m:e>
                            <m:r>
                              <a:rPr lang="en-US" sz="2000" i="0">
                                <a:solidFill>
                                  <a:schemeClr val="tx1"/>
                                </a:solidFill>
                                <a:latin typeface="Cambria Math" panose="02040503050406030204" pitchFamily="18" charset="0"/>
                              </a:rPr>
                              <m:t>1</m:t>
                            </m:r>
                          </m:e>
                        </m:d>
                      </m:sup>
                    </m:sSup>
                    <m:r>
                      <a:rPr lang="en-US" sz="2000" i="0">
                        <a:solidFill>
                          <a:schemeClr val="tx1"/>
                        </a:solidFill>
                        <a:latin typeface="Cambria Math" panose="02040503050406030204" pitchFamily="18" charset="0"/>
                      </a:rPr>
                      <m:t>=</m:t>
                    </m:r>
                    <m:r>
                      <a:rPr lang="vi-VN" sz="2000" b="0" i="0" smtClean="0">
                        <a:solidFill>
                          <a:schemeClr val="tx1"/>
                        </a:solidFill>
                        <a:latin typeface="Cambria Math" panose="02040503050406030204" pitchFamily="18" charset="0"/>
                      </a:rPr>
                      <m:t> </m:t>
                    </m:r>
                    <m:r>
                      <m:rPr>
                        <m:sty m:val="p"/>
                      </m:rPr>
                      <a:rPr lang="vi-VN" sz="2000" i="1">
                        <a:solidFill>
                          <a:schemeClr val="tx1"/>
                        </a:solidFill>
                        <a:latin typeface="Cambria Math" panose="02040503050406030204" pitchFamily="18" charset="0"/>
                      </a:rPr>
                      <m:t>ReLu</m:t>
                    </m:r>
                  </m:oMath>
                </a14:m>
                <a:r>
                  <a:rPr lang="vi-VN" sz="2000">
                    <a:solidFill>
                      <a:schemeClr val="tx1"/>
                    </a:solidFill>
                  </a:rPr>
                  <a:t>(</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𝑧</m:t>
                        </m:r>
                      </m:e>
                      <m:sup>
                        <m:d>
                          <m:dPr>
                            <m:begChr m:val="["/>
                            <m:endChr m:val="]"/>
                            <m:ctrlPr>
                              <a:rPr lang="en-US" sz="200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1</m:t>
                            </m:r>
                          </m:e>
                        </m:d>
                      </m:sup>
                    </m:sSup>
                  </m:oMath>
                </a14:m>
                <a:r>
                  <a:rPr lang="vi-VN" sz="2000">
                    <a:solidFill>
                      <a:schemeClr val="tx1"/>
                    </a:solidFill>
                  </a:rPr>
                  <a:t>)</a:t>
                </a:r>
                <a:endParaRPr lang="en-US" sz="2000">
                  <a:solidFill>
                    <a:schemeClr val="tx1"/>
                  </a:solidFill>
                </a:endParaRPr>
              </a:p>
            </p:txBody>
          </p:sp>
        </mc:Choice>
        <mc:Fallback xmlns="">
          <p:sp>
            <p:nvSpPr>
              <p:cNvPr id="4" name="TextBox 3">
                <a:extLst>
                  <a:ext uri="{FF2B5EF4-FFF2-40B4-BE49-F238E27FC236}">
                    <a16:creationId xmlns:a16="http://schemas.microsoft.com/office/drawing/2014/main" id="{7FE83943-2480-C805-B94D-2E61C985222B}"/>
                  </a:ext>
                </a:extLst>
              </p:cNvPr>
              <p:cNvSpPr txBox="1">
                <a:spLocks noRot="1" noChangeAspect="1" noMove="1" noResize="1" noEditPoints="1" noAdjustHandles="1" noChangeArrowheads="1" noChangeShapeType="1" noTextEdit="1"/>
              </p:cNvSpPr>
              <p:nvPr/>
            </p:nvSpPr>
            <p:spPr>
              <a:xfrm>
                <a:off x="856841" y="4576944"/>
                <a:ext cx="2529588" cy="421462"/>
              </a:xfrm>
              <a:prstGeom prst="rect">
                <a:avLst/>
              </a:prstGeom>
              <a:blipFill>
                <a:blip r:embed="rId3"/>
                <a:stretch>
                  <a:fillRect t="-4348" b="-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CE8F0B4-272A-B051-3B25-4CA8D58BEB16}"/>
                  </a:ext>
                </a:extLst>
              </p:cNvPr>
              <p:cNvSpPr txBox="1"/>
              <p:nvPr/>
            </p:nvSpPr>
            <p:spPr>
              <a:xfrm>
                <a:off x="870117" y="5144032"/>
                <a:ext cx="3081540" cy="421462"/>
              </a:xfrm>
              <a:prstGeom prst="rect">
                <a:avLst/>
              </a:prstGeom>
              <a:noFill/>
            </p:spPr>
            <p:txBody>
              <a:bodyPr wrap="square">
                <a:spAutoFit/>
              </a:bodyPr>
              <a:lstStyle/>
              <a:p>
                <a14:m>
                  <m:oMath xmlns:m="http://schemas.openxmlformats.org/officeDocument/2006/math">
                    <m:sSup>
                      <m:sSupPr>
                        <m:ctrlPr>
                          <a:rPr lang="en-US" sz="2000" i="1" smtClean="0">
                            <a:solidFill>
                              <a:schemeClr val="tx1"/>
                            </a:solidFill>
                            <a:latin typeface="Cambria Math" panose="02040503050406030204" pitchFamily="18" charset="0"/>
                            <a:ea typeface="Cambria Math" panose="02040503050406030204" pitchFamily="18" charset="0"/>
                          </a:rPr>
                        </m:ctrlPr>
                      </m:sSupPr>
                      <m:e>
                        <m:r>
                          <m:rPr>
                            <m:sty m:val="p"/>
                          </m:rPr>
                          <a:rPr lang="vi-VN" sz="2000" i="1">
                            <a:solidFill>
                              <a:schemeClr val="tx1"/>
                            </a:solidFill>
                            <a:latin typeface="Cambria Math" panose="02040503050406030204" pitchFamily="18" charset="0"/>
                            <a:ea typeface="Cambria Math" panose="02040503050406030204" pitchFamily="18" charset="0"/>
                          </a:rPr>
                          <m:t>p</m:t>
                        </m:r>
                      </m:e>
                      <m:sup>
                        <m:d>
                          <m:dPr>
                            <m:begChr m:val="["/>
                            <m:endChr m:val="]"/>
                            <m:ctrlPr>
                              <a:rPr lang="en-US" sz="2000" i="1" smtClean="0">
                                <a:solidFill>
                                  <a:schemeClr val="tx1"/>
                                </a:solidFill>
                                <a:latin typeface="Cambria Math" panose="02040503050406030204" pitchFamily="18" charset="0"/>
                                <a:ea typeface="Cambria Math" panose="02040503050406030204" pitchFamily="18" charset="0"/>
                              </a:rPr>
                            </m:ctrlPr>
                          </m:dPr>
                          <m:e>
                            <m:r>
                              <a:rPr lang="en-US" sz="2000" i="1" smtClean="0">
                                <a:solidFill>
                                  <a:schemeClr val="tx1"/>
                                </a:solidFill>
                                <a:latin typeface="Cambria Math" panose="02040503050406030204" pitchFamily="18" charset="0"/>
                                <a:ea typeface="Cambria Math" panose="02040503050406030204" pitchFamily="18" charset="0"/>
                              </a:rPr>
                              <m:t>1</m:t>
                            </m:r>
                          </m:e>
                        </m:d>
                      </m:sup>
                    </m:sSup>
                    <m:r>
                      <a:rPr lang="en-US" sz="2000" i="1" smtClean="0">
                        <a:solidFill>
                          <a:schemeClr val="tx1"/>
                        </a:solidFill>
                        <a:latin typeface="Cambria Math" panose="02040503050406030204" pitchFamily="18" charset="0"/>
                        <a:ea typeface="Cambria Math" panose="02040503050406030204" pitchFamily="18" charset="0"/>
                      </a:rPr>
                      <m:t>=</m:t>
                    </m:r>
                  </m:oMath>
                </a14:m>
                <a:r>
                  <a:rPr lang="vi-VN" sz="2000">
                    <a:solidFill>
                      <a:schemeClr val="tx1"/>
                    </a:solidFill>
                    <a:latin typeface="Cambria Math" panose="02040503050406030204" pitchFamily="18" charset="0"/>
                    <a:ea typeface="Cambria Math" panose="02040503050406030204" pitchFamily="18" charset="0"/>
                  </a:rPr>
                  <a:t> maxpooling(</a:t>
                </a:r>
                <a14:m>
                  <m:oMath xmlns:m="http://schemas.openxmlformats.org/officeDocument/2006/math">
                    <m:sSup>
                      <m:sSupPr>
                        <m:ctrlPr>
                          <a:rPr lang="en-US" sz="2000" i="1">
                            <a:solidFill>
                              <a:schemeClr val="tx1"/>
                            </a:solidFill>
                            <a:latin typeface="Cambria Math" panose="02040503050406030204" pitchFamily="18" charset="0"/>
                            <a:ea typeface="Cambria Math" panose="02040503050406030204" pitchFamily="18" charset="0"/>
                          </a:rPr>
                        </m:ctrlPr>
                      </m:sSupPr>
                      <m:e>
                        <m:r>
                          <a:rPr lang="en-US" sz="2000" i="1">
                            <a:solidFill>
                              <a:schemeClr val="tx1"/>
                            </a:solidFill>
                            <a:latin typeface="Cambria Math" panose="02040503050406030204" pitchFamily="18" charset="0"/>
                            <a:ea typeface="Cambria Math" panose="02040503050406030204" pitchFamily="18" charset="0"/>
                          </a:rPr>
                          <m:t>𝑎</m:t>
                        </m:r>
                      </m:e>
                      <m:sup>
                        <m:d>
                          <m:dPr>
                            <m:begChr m:val="["/>
                            <m:endChr m:val="]"/>
                            <m:ctrlPr>
                              <a:rPr lang="en-US" sz="2000" i="1">
                                <a:solidFill>
                                  <a:schemeClr val="tx1"/>
                                </a:solidFill>
                                <a:latin typeface="Cambria Math" panose="02040503050406030204" pitchFamily="18" charset="0"/>
                                <a:ea typeface="Cambria Math" panose="02040503050406030204" pitchFamily="18" charset="0"/>
                              </a:rPr>
                            </m:ctrlPr>
                          </m:dPr>
                          <m:e>
                            <m:r>
                              <a:rPr lang="en-US" sz="2000">
                                <a:solidFill>
                                  <a:schemeClr val="tx1"/>
                                </a:solidFill>
                                <a:latin typeface="Cambria Math" panose="02040503050406030204" pitchFamily="18" charset="0"/>
                                <a:ea typeface="Cambria Math" panose="02040503050406030204" pitchFamily="18" charset="0"/>
                              </a:rPr>
                              <m:t>1</m:t>
                            </m:r>
                          </m:e>
                        </m:d>
                      </m:sup>
                    </m:sSup>
                  </m:oMath>
                </a14:m>
                <a:r>
                  <a:rPr lang="vi-VN" sz="2000">
                    <a:solidFill>
                      <a:schemeClr val="tx1"/>
                    </a:solidFill>
                    <a:latin typeface="Cambria Math" panose="02040503050406030204" pitchFamily="18" charset="0"/>
                    <a:ea typeface="Cambria Math" panose="02040503050406030204" pitchFamily="18" charset="0"/>
                  </a:rPr>
                  <a:t>)</a:t>
                </a:r>
                <a:endParaRPr lang="en-US" sz="2000">
                  <a:solidFill>
                    <a:schemeClr val="tx1"/>
                  </a:solidFill>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CE8F0B4-272A-B051-3B25-4CA8D58BEB16}"/>
                  </a:ext>
                </a:extLst>
              </p:cNvPr>
              <p:cNvSpPr txBox="1">
                <a:spLocks noRot="1" noChangeAspect="1" noMove="1" noResize="1" noEditPoints="1" noAdjustHandles="1" noChangeArrowheads="1" noChangeShapeType="1" noTextEdit="1"/>
              </p:cNvSpPr>
              <p:nvPr/>
            </p:nvSpPr>
            <p:spPr>
              <a:xfrm>
                <a:off x="870117" y="5144032"/>
                <a:ext cx="3081540" cy="421462"/>
              </a:xfrm>
              <a:prstGeom prst="rect">
                <a:avLst/>
              </a:prstGeom>
              <a:blipFill>
                <a:blip r:embed="rId4"/>
                <a:stretch>
                  <a:fillRect t="-4348" b="-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8C4DA4-4189-D3F1-58D9-9E5BDFABBDE2}"/>
                  </a:ext>
                </a:extLst>
              </p:cNvPr>
              <p:cNvSpPr txBox="1"/>
              <p:nvPr/>
            </p:nvSpPr>
            <p:spPr>
              <a:xfrm>
                <a:off x="4520842" y="3973546"/>
                <a:ext cx="3491756" cy="4460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𝑧</m:t>
                          </m:r>
                        </m:e>
                        <m:sup>
                          <m:d>
                            <m:dPr>
                              <m:begChr m:val="["/>
                              <m:endChr m:val="]"/>
                              <m:ctrlPr>
                                <a:rPr lang="en-US" sz="2000" i="1" smtClean="0">
                                  <a:solidFill>
                                    <a:schemeClr val="tx1"/>
                                  </a:solidFill>
                                  <a:latin typeface="Cambria Math" panose="02040503050406030204" pitchFamily="18" charset="0"/>
                                </a:rPr>
                              </m:ctrlPr>
                            </m:dPr>
                            <m:e>
                              <m:r>
                                <a:rPr lang="vi-VN" sz="2000" i="1">
                                  <a:solidFill>
                                    <a:schemeClr val="tx1"/>
                                  </a:solidFill>
                                  <a:latin typeface="Cambria Math" panose="02040503050406030204" pitchFamily="18" charset="0"/>
                                </a:rPr>
                                <m:t>2</m:t>
                              </m:r>
                            </m:e>
                          </m:d>
                        </m:sup>
                      </m:sSup>
                      <m:r>
                        <a:rPr lang="en-US" sz="2000" i="1" smtClean="0">
                          <a:solidFill>
                            <a:schemeClr val="tx1"/>
                          </a:solidFill>
                          <a:latin typeface="Cambria Math" panose="02040503050406030204" pitchFamily="18" charset="0"/>
                        </a:rPr>
                        <m:t>=</m:t>
                      </m:r>
                      <m:r>
                        <m:rPr>
                          <m:sty m:val="p"/>
                        </m:rPr>
                        <a:rPr lang="vi-VN" sz="2000" i="1">
                          <a:solidFill>
                            <a:schemeClr val="tx1"/>
                          </a:solidFill>
                          <a:latin typeface="Cambria Math" panose="02040503050406030204" pitchFamily="18" charset="0"/>
                        </a:rPr>
                        <m:t>co</m:t>
                      </m:r>
                      <m:r>
                        <a:rPr lang="en-US" sz="2000" i="1" smtClean="0">
                          <a:solidFill>
                            <a:schemeClr val="tx1"/>
                          </a:solidFill>
                          <a:latin typeface="Cambria Math" panose="02040503050406030204" pitchFamily="18" charset="0"/>
                        </a:rPr>
                        <m:t>𝑛𝑣</m:t>
                      </m:r>
                      <m:d>
                        <m:dPr>
                          <m:ctrlPr>
                            <a:rPr lang="en-US" sz="2000" i="1" smtClean="0">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ea typeface="Cambria Math" panose="02040503050406030204" pitchFamily="18" charset="0"/>
                                </a:rPr>
                              </m:ctrlPr>
                            </m:sSupPr>
                            <m:e>
                              <m:r>
                                <m:rPr>
                                  <m:sty m:val="p"/>
                                </m:rPr>
                                <a:rPr lang="vi-VN" sz="2000" i="1">
                                  <a:solidFill>
                                    <a:schemeClr val="tx1"/>
                                  </a:solidFill>
                                  <a:latin typeface="Cambria Math" panose="02040503050406030204" pitchFamily="18" charset="0"/>
                                  <a:ea typeface="Cambria Math" panose="02040503050406030204" pitchFamily="18" charset="0"/>
                                </a:rPr>
                                <m:t>p</m:t>
                              </m:r>
                            </m:e>
                            <m:sup>
                              <m:d>
                                <m:dPr>
                                  <m:begChr m:val="["/>
                                  <m:endChr m:val="]"/>
                                  <m:ctrlPr>
                                    <a:rPr lang="en-US" sz="2000" i="1">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ea typeface="Cambria Math" panose="02040503050406030204" pitchFamily="18" charset="0"/>
                                    </a:rPr>
                                    <m:t>1</m:t>
                                  </m:r>
                                </m:e>
                              </m:d>
                            </m:sup>
                          </m:sSup>
                          <m:r>
                            <a:rPr lang="en-US" sz="2000" i="1" smtClean="0">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𝜔</m:t>
                              </m:r>
                            </m:e>
                            <m:sup>
                              <m:r>
                                <a:rPr lang="vi-VN" sz="2000" b="0" i="1" smtClean="0">
                                  <a:solidFill>
                                    <a:schemeClr val="tx1"/>
                                  </a:solidFill>
                                  <a:latin typeface="Cambria Math" panose="02040503050406030204" pitchFamily="18" charset="0"/>
                                </a:rPr>
                                <m:t>[</m:t>
                              </m:r>
                              <m:r>
                                <a:rPr lang="vi-VN" sz="2000" i="1">
                                  <a:solidFill>
                                    <a:schemeClr val="tx1"/>
                                  </a:solidFill>
                                  <a:latin typeface="Cambria Math" panose="02040503050406030204" pitchFamily="18" charset="0"/>
                                </a:rPr>
                                <m:t>2</m:t>
                              </m:r>
                              <m:r>
                                <a:rPr lang="vi-VN" sz="2000" b="0" i="1" smtClean="0">
                                  <a:solidFill>
                                    <a:schemeClr val="tx1"/>
                                  </a:solidFill>
                                  <a:latin typeface="Cambria Math" panose="02040503050406030204" pitchFamily="18" charset="0"/>
                                </a:rPr>
                                <m:t>]</m:t>
                              </m:r>
                            </m:sup>
                          </m:sSup>
                        </m:e>
                      </m:d>
                      <m:r>
                        <a:rPr lang="en-US" sz="2000" i="1" smtClean="0">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𝑏</m:t>
                          </m:r>
                        </m:e>
                        <m:sup>
                          <m:r>
                            <a:rPr lang="vi-VN" sz="2000" b="0" i="1" smtClean="0">
                              <a:solidFill>
                                <a:schemeClr val="tx1"/>
                              </a:solidFill>
                              <a:latin typeface="Cambria Math" panose="02040503050406030204" pitchFamily="18" charset="0"/>
                            </a:rPr>
                            <m:t>[</m:t>
                          </m:r>
                          <m:r>
                            <a:rPr lang="vi-VN" sz="2000" i="1">
                              <a:solidFill>
                                <a:schemeClr val="tx1"/>
                              </a:solidFill>
                              <a:latin typeface="Cambria Math" panose="02040503050406030204" pitchFamily="18" charset="0"/>
                            </a:rPr>
                            <m:t>2</m:t>
                          </m:r>
                          <m:r>
                            <a:rPr lang="vi-VN" sz="2000" b="0" i="1" smtClean="0">
                              <a:solidFill>
                                <a:schemeClr val="tx1"/>
                              </a:solidFill>
                              <a:latin typeface="Cambria Math" panose="02040503050406030204" pitchFamily="18" charset="0"/>
                            </a:rPr>
                            <m:t>]</m:t>
                          </m:r>
                        </m:sup>
                      </m:sSup>
                    </m:oMath>
                  </m:oMathPara>
                </a14:m>
                <a:endParaRPr lang="en-US" sz="2000">
                  <a:solidFill>
                    <a:schemeClr val="tx1"/>
                  </a:solidFill>
                </a:endParaRPr>
              </a:p>
            </p:txBody>
          </p:sp>
        </mc:Choice>
        <mc:Fallback xmlns="">
          <p:sp>
            <p:nvSpPr>
              <p:cNvPr id="6" name="TextBox 5">
                <a:extLst>
                  <a:ext uri="{FF2B5EF4-FFF2-40B4-BE49-F238E27FC236}">
                    <a16:creationId xmlns:a16="http://schemas.microsoft.com/office/drawing/2014/main" id="{E88C4DA4-4189-D3F1-58D9-9E5BDFABBDE2}"/>
                  </a:ext>
                </a:extLst>
              </p:cNvPr>
              <p:cNvSpPr txBox="1">
                <a:spLocks noRot="1" noChangeAspect="1" noMove="1" noResize="1" noEditPoints="1" noAdjustHandles="1" noChangeArrowheads="1" noChangeShapeType="1" noTextEdit="1"/>
              </p:cNvSpPr>
              <p:nvPr/>
            </p:nvSpPr>
            <p:spPr>
              <a:xfrm>
                <a:off x="4520842" y="3973546"/>
                <a:ext cx="3491756" cy="446084"/>
              </a:xfrm>
              <a:prstGeom prst="rect">
                <a:avLst/>
              </a:prstGeom>
              <a:blipFill>
                <a:blip r:embed="rId5"/>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17C41B-CDEF-D9F8-F313-A1A7DB599CE4}"/>
                  </a:ext>
                </a:extLst>
              </p:cNvPr>
              <p:cNvSpPr txBox="1"/>
              <p:nvPr/>
            </p:nvSpPr>
            <p:spPr>
              <a:xfrm>
                <a:off x="4642637" y="4580645"/>
                <a:ext cx="2222801" cy="421462"/>
              </a:xfrm>
              <a:prstGeom prst="rect">
                <a:avLst/>
              </a:prstGeom>
              <a:noFill/>
            </p:spPr>
            <p:txBody>
              <a:bodyPr wrap="square">
                <a:spAutoFit/>
              </a:bodyPr>
              <a:lstStyle/>
              <a:p>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𝑎</m:t>
                        </m:r>
                      </m:e>
                      <m:sup>
                        <m:d>
                          <m:dPr>
                            <m:begChr m:val="["/>
                            <m:endChr m:val="]"/>
                            <m:ctrlPr>
                              <a:rPr lang="en-US" sz="2000" i="1">
                                <a:solidFill>
                                  <a:schemeClr val="tx1"/>
                                </a:solidFill>
                                <a:latin typeface="Cambria Math" panose="02040503050406030204" pitchFamily="18" charset="0"/>
                              </a:rPr>
                            </m:ctrlPr>
                          </m:dPr>
                          <m:e>
                            <m:r>
                              <a:rPr lang="vi-VN" sz="2000" i="1">
                                <a:solidFill>
                                  <a:schemeClr val="tx1"/>
                                </a:solidFill>
                                <a:latin typeface="Cambria Math" panose="02040503050406030204" pitchFamily="18" charset="0"/>
                              </a:rPr>
                              <m:t>2</m:t>
                            </m:r>
                          </m:e>
                        </m:d>
                      </m:sup>
                    </m:sSup>
                    <m:r>
                      <a:rPr lang="en-US" sz="2000" i="0">
                        <a:solidFill>
                          <a:schemeClr val="tx1"/>
                        </a:solidFill>
                        <a:latin typeface="Cambria Math" panose="02040503050406030204" pitchFamily="18" charset="0"/>
                      </a:rPr>
                      <m:t>=</m:t>
                    </m:r>
                    <m:r>
                      <a:rPr lang="vi-VN" sz="2000" b="0" i="0" smtClean="0">
                        <a:solidFill>
                          <a:schemeClr val="tx1"/>
                        </a:solidFill>
                        <a:latin typeface="Cambria Math" panose="02040503050406030204" pitchFamily="18" charset="0"/>
                      </a:rPr>
                      <m:t> </m:t>
                    </m:r>
                    <m:r>
                      <m:rPr>
                        <m:sty m:val="p"/>
                      </m:rPr>
                      <a:rPr lang="vi-VN" sz="2000" i="1">
                        <a:solidFill>
                          <a:schemeClr val="tx1"/>
                        </a:solidFill>
                        <a:latin typeface="Cambria Math" panose="02040503050406030204" pitchFamily="18" charset="0"/>
                      </a:rPr>
                      <m:t>ReLu</m:t>
                    </m:r>
                  </m:oMath>
                </a14:m>
                <a:r>
                  <a:rPr lang="vi-VN" sz="2000">
                    <a:solidFill>
                      <a:schemeClr val="tx1"/>
                    </a:solidFill>
                  </a:rPr>
                  <a:t>(</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𝑧</m:t>
                        </m:r>
                      </m:e>
                      <m:sup>
                        <m:d>
                          <m:dPr>
                            <m:begChr m:val="["/>
                            <m:endChr m:val="]"/>
                            <m:ctrlPr>
                              <a:rPr lang="en-US" sz="2000" i="1" smtClean="0">
                                <a:solidFill>
                                  <a:schemeClr val="tx1"/>
                                </a:solidFill>
                                <a:latin typeface="Cambria Math" panose="02040503050406030204" pitchFamily="18" charset="0"/>
                              </a:rPr>
                            </m:ctrlPr>
                          </m:dPr>
                          <m:e>
                            <m:r>
                              <a:rPr lang="vi-VN" sz="2000" i="1">
                                <a:solidFill>
                                  <a:schemeClr val="tx1"/>
                                </a:solidFill>
                                <a:latin typeface="Cambria Math" panose="02040503050406030204" pitchFamily="18" charset="0"/>
                              </a:rPr>
                              <m:t>2</m:t>
                            </m:r>
                          </m:e>
                        </m:d>
                      </m:sup>
                    </m:sSup>
                  </m:oMath>
                </a14:m>
                <a:r>
                  <a:rPr lang="vi-VN" sz="2000">
                    <a:solidFill>
                      <a:schemeClr val="tx1"/>
                    </a:solidFill>
                  </a:rPr>
                  <a:t>)</a:t>
                </a:r>
                <a:endParaRPr lang="en-US" sz="2000">
                  <a:solidFill>
                    <a:schemeClr val="tx1"/>
                  </a:solidFill>
                </a:endParaRPr>
              </a:p>
            </p:txBody>
          </p:sp>
        </mc:Choice>
        <mc:Fallback xmlns="">
          <p:sp>
            <p:nvSpPr>
              <p:cNvPr id="7" name="TextBox 6">
                <a:extLst>
                  <a:ext uri="{FF2B5EF4-FFF2-40B4-BE49-F238E27FC236}">
                    <a16:creationId xmlns:a16="http://schemas.microsoft.com/office/drawing/2014/main" id="{E717C41B-CDEF-D9F8-F313-A1A7DB599CE4}"/>
                  </a:ext>
                </a:extLst>
              </p:cNvPr>
              <p:cNvSpPr txBox="1">
                <a:spLocks noRot="1" noChangeAspect="1" noMove="1" noResize="1" noEditPoints="1" noAdjustHandles="1" noChangeArrowheads="1" noChangeShapeType="1" noTextEdit="1"/>
              </p:cNvSpPr>
              <p:nvPr/>
            </p:nvSpPr>
            <p:spPr>
              <a:xfrm>
                <a:off x="4642637" y="4580645"/>
                <a:ext cx="2222801" cy="421462"/>
              </a:xfrm>
              <a:prstGeom prst="rect">
                <a:avLst/>
              </a:prstGeom>
              <a:blipFill>
                <a:blip r:embed="rId6"/>
                <a:stretch>
                  <a:fillRect t="-2857"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9C3564-194F-F572-F9AA-EA81570FBF50}"/>
                  </a:ext>
                </a:extLst>
              </p:cNvPr>
              <p:cNvSpPr txBox="1"/>
              <p:nvPr/>
            </p:nvSpPr>
            <p:spPr>
              <a:xfrm>
                <a:off x="4652248" y="5147422"/>
                <a:ext cx="2887503" cy="421462"/>
              </a:xfrm>
              <a:prstGeom prst="rect">
                <a:avLst/>
              </a:prstGeom>
              <a:noFill/>
            </p:spPr>
            <p:txBody>
              <a:bodyPr wrap="square">
                <a:spAutoFit/>
              </a:bodyPr>
              <a:lstStyle/>
              <a:p>
                <a14:m>
                  <m:oMath xmlns:m="http://schemas.openxmlformats.org/officeDocument/2006/math">
                    <m:sSup>
                      <m:sSupPr>
                        <m:ctrlPr>
                          <a:rPr lang="en-US" sz="2000" i="1" smtClean="0">
                            <a:solidFill>
                              <a:schemeClr val="tx1"/>
                            </a:solidFill>
                            <a:latin typeface="Cambria Math" panose="02040503050406030204" pitchFamily="18" charset="0"/>
                            <a:ea typeface="Cambria Math" panose="02040503050406030204" pitchFamily="18" charset="0"/>
                          </a:rPr>
                        </m:ctrlPr>
                      </m:sSupPr>
                      <m:e>
                        <m:r>
                          <m:rPr>
                            <m:sty m:val="p"/>
                          </m:rPr>
                          <a:rPr lang="vi-VN" sz="2000" i="1">
                            <a:solidFill>
                              <a:schemeClr val="tx1"/>
                            </a:solidFill>
                            <a:latin typeface="Cambria Math" panose="02040503050406030204" pitchFamily="18" charset="0"/>
                            <a:ea typeface="Cambria Math" panose="02040503050406030204" pitchFamily="18" charset="0"/>
                          </a:rPr>
                          <m:t>p</m:t>
                        </m:r>
                      </m:e>
                      <m:sup>
                        <m:d>
                          <m:dPr>
                            <m:begChr m:val="["/>
                            <m:endChr m:val="]"/>
                            <m:ctrlPr>
                              <a:rPr lang="en-US" sz="2000" i="1" smtClean="0">
                                <a:solidFill>
                                  <a:schemeClr val="tx1"/>
                                </a:solidFill>
                                <a:latin typeface="Cambria Math" panose="02040503050406030204" pitchFamily="18" charset="0"/>
                                <a:ea typeface="Cambria Math" panose="02040503050406030204" pitchFamily="18" charset="0"/>
                              </a:rPr>
                            </m:ctrlPr>
                          </m:dPr>
                          <m:e>
                            <m:r>
                              <a:rPr lang="vi-VN" sz="2000" i="1">
                                <a:solidFill>
                                  <a:schemeClr val="tx1"/>
                                </a:solidFill>
                                <a:latin typeface="Cambria Math" panose="02040503050406030204" pitchFamily="18" charset="0"/>
                                <a:ea typeface="Cambria Math" panose="02040503050406030204" pitchFamily="18" charset="0"/>
                              </a:rPr>
                              <m:t>2</m:t>
                            </m:r>
                          </m:e>
                        </m:d>
                      </m:sup>
                    </m:sSup>
                    <m:r>
                      <a:rPr lang="en-US" sz="2000" i="1" smtClean="0">
                        <a:solidFill>
                          <a:schemeClr val="tx1"/>
                        </a:solidFill>
                        <a:latin typeface="Cambria Math" panose="02040503050406030204" pitchFamily="18" charset="0"/>
                        <a:ea typeface="Cambria Math" panose="02040503050406030204" pitchFamily="18" charset="0"/>
                      </a:rPr>
                      <m:t>=</m:t>
                    </m:r>
                  </m:oMath>
                </a14:m>
                <a:r>
                  <a:rPr lang="vi-VN" sz="2000">
                    <a:solidFill>
                      <a:schemeClr val="tx1"/>
                    </a:solidFill>
                    <a:latin typeface="Cambria Math" panose="02040503050406030204" pitchFamily="18" charset="0"/>
                    <a:ea typeface="Cambria Math" panose="02040503050406030204" pitchFamily="18" charset="0"/>
                  </a:rPr>
                  <a:t> maxpooling(</a:t>
                </a:r>
                <a14:m>
                  <m:oMath xmlns:m="http://schemas.openxmlformats.org/officeDocument/2006/math">
                    <m:sSup>
                      <m:sSupPr>
                        <m:ctrlPr>
                          <a:rPr lang="en-US" sz="2000" i="1">
                            <a:solidFill>
                              <a:schemeClr val="tx1"/>
                            </a:solidFill>
                            <a:latin typeface="Cambria Math" panose="02040503050406030204" pitchFamily="18" charset="0"/>
                            <a:ea typeface="Cambria Math" panose="02040503050406030204" pitchFamily="18" charset="0"/>
                          </a:rPr>
                        </m:ctrlPr>
                      </m:sSupPr>
                      <m:e>
                        <m:r>
                          <a:rPr lang="en-US" sz="2000" i="1">
                            <a:solidFill>
                              <a:schemeClr val="tx1"/>
                            </a:solidFill>
                            <a:latin typeface="Cambria Math" panose="02040503050406030204" pitchFamily="18" charset="0"/>
                            <a:ea typeface="Cambria Math" panose="02040503050406030204" pitchFamily="18" charset="0"/>
                          </a:rPr>
                          <m:t>𝑎</m:t>
                        </m:r>
                      </m:e>
                      <m:sup>
                        <m:d>
                          <m:dPr>
                            <m:begChr m:val="["/>
                            <m:endChr m:val="]"/>
                            <m:ctrlPr>
                              <a:rPr lang="en-US" sz="2000" i="1">
                                <a:solidFill>
                                  <a:schemeClr val="tx1"/>
                                </a:solidFill>
                                <a:latin typeface="Cambria Math" panose="02040503050406030204" pitchFamily="18" charset="0"/>
                                <a:ea typeface="Cambria Math" panose="02040503050406030204" pitchFamily="18" charset="0"/>
                              </a:rPr>
                            </m:ctrlPr>
                          </m:dPr>
                          <m:e>
                            <m:r>
                              <a:rPr lang="vi-VN" sz="2000" i="1">
                                <a:solidFill>
                                  <a:schemeClr val="tx1"/>
                                </a:solidFill>
                                <a:latin typeface="Cambria Math" panose="02040503050406030204" pitchFamily="18" charset="0"/>
                                <a:ea typeface="Cambria Math" panose="02040503050406030204" pitchFamily="18" charset="0"/>
                              </a:rPr>
                              <m:t>2</m:t>
                            </m:r>
                          </m:e>
                        </m:d>
                      </m:sup>
                    </m:sSup>
                  </m:oMath>
                </a14:m>
                <a:r>
                  <a:rPr lang="vi-VN" sz="2000">
                    <a:solidFill>
                      <a:schemeClr val="tx1"/>
                    </a:solidFill>
                    <a:latin typeface="Cambria Math" panose="02040503050406030204" pitchFamily="18" charset="0"/>
                    <a:ea typeface="Cambria Math" panose="02040503050406030204" pitchFamily="18" charset="0"/>
                  </a:rPr>
                  <a:t>)</a:t>
                </a:r>
                <a:endParaRPr lang="en-US" sz="2000">
                  <a:solidFill>
                    <a:schemeClr val="tx1"/>
                  </a:solidFill>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6E9C3564-194F-F572-F9AA-EA81570FBF50}"/>
                  </a:ext>
                </a:extLst>
              </p:cNvPr>
              <p:cNvSpPr txBox="1">
                <a:spLocks noRot="1" noChangeAspect="1" noMove="1" noResize="1" noEditPoints="1" noAdjustHandles="1" noChangeArrowheads="1" noChangeShapeType="1" noTextEdit="1"/>
              </p:cNvSpPr>
              <p:nvPr/>
            </p:nvSpPr>
            <p:spPr>
              <a:xfrm>
                <a:off x="4652248" y="5147422"/>
                <a:ext cx="2887503" cy="421462"/>
              </a:xfrm>
              <a:prstGeom prst="rect">
                <a:avLst/>
              </a:prstGeom>
              <a:blipFill>
                <a:blip r:embed="rId7"/>
                <a:stretch>
                  <a:fillRect t="-2857" b="-2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F5D5334-C1EF-2379-3704-70ACD58EE91A}"/>
                  </a:ext>
                </a:extLst>
              </p:cNvPr>
              <p:cNvSpPr txBox="1"/>
              <p:nvPr/>
            </p:nvSpPr>
            <p:spPr>
              <a:xfrm>
                <a:off x="8430279" y="3973546"/>
                <a:ext cx="2213583" cy="421462"/>
              </a:xfrm>
              <a:prstGeom prst="rect">
                <a:avLst/>
              </a:prstGeom>
              <a:noFill/>
            </p:spPr>
            <p:txBody>
              <a:bodyPr wrap="square">
                <a:spAutoFit/>
              </a:bodyPr>
              <a:lstStyle/>
              <a:p>
                <a:r>
                  <a:rPr lang="en-US" sz="2000">
                    <a:latin typeface="Cambria Math" panose="02040503050406030204" pitchFamily="18" charset="0"/>
                    <a:ea typeface="Cambria Math" panose="02040503050406030204" pitchFamily="18" charset="0"/>
                  </a:rPr>
                  <a:t>F</a:t>
                </a:r>
                <a:r>
                  <a:rPr lang="vi-VN" sz="2000">
                    <a:solidFill>
                      <a:schemeClr val="tx1"/>
                    </a:solidFill>
                    <a:latin typeface="Cambria Math" panose="02040503050406030204" pitchFamily="18" charset="0"/>
                    <a:ea typeface="Cambria Math" panose="02040503050406030204" pitchFamily="18" charset="0"/>
                  </a:rPr>
                  <a:t> = flatten(</a:t>
                </a:r>
                <a14:m>
                  <m:oMath xmlns:m="http://schemas.openxmlformats.org/officeDocument/2006/math">
                    <m:sSup>
                      <m:sSupPr>
                        <m:ctrlPr>
                          <a:rPr lang="en-US" sz="2000" i="1" smtClean="0">
                            <a:solidFill>
                              <a:schemeClr val="tx1"/>
                            </a:solidFill>
                            <a:latin typeface="Cambria Math" panose="02040503050406030204" pitchFamily="18" charset="0"/>
                            <a:ea typeface="Cambria Math" panose="02040503050406030204" pitchFamily="18" charset="0"/>
                          </a:rPr>
                        </m:ctrlPr>
                      </m:sSupPr>
                      <m:e>
                        <m:r>
                          <m:rPr>
                            <m:sty m:val="p"/>
                          </m:rPr>
                          <a:rPr lang="vi-VN" sz="2000" i="1">
                            <a:solidFill>
                              <a:schemeClr val="tx1"/>
                            </a:solidFill>
                            <a:latin typeface="Cambria Math" panose="02040503050406030204" pitchFamily="18" charset="0"/>
                            <a:ea typeface="Cambria Math" panose="02040503050406030204" pitchFamily="18" charset="0"/>
                          </a:rPr>
                          <m:t>p</m:t>
                        </m:r>
                      </m:e>
                      <m:sup>
                        <m:d>
                          <m:dPr>
                            <m:begChr m:val="["/>
                            <m:endChr m:val="]"/>
                            <m:ctrlPr>
                              <a:rPr lang="en-US" sz="2000" i="1" smtClean="0">
                                <a:solidFill>
                                  <a:schemeClr val="tx1"/>
                                </a:solidFill>
                                <a:latin typeface="Cambria Math" panose="02040503050406030204" pitchFamily="18" charset="0"/>
                                <a:ea typeface="Cambria Math" panose="02040503050406030204" pitchFamily="18" charset="0"/>
                              </a:rPr>
                            </m:ctrlPr>
                          </m:dPr>
                          <m:e>
                            <m:r>
                              <a:rPr lang="vi-VN" sz="2000" i="1">
                                <a:solidFill>
                                  <a:schemeClr val="tx1"/>
                                </a:solidFill>
                                <a:latin typeface="Cambria Math" panose="02040503050406030204" pitchFamily="18" charset="0"/>
                                <a:ea typeface="Cambria Math" panose="02040503050406030204" pitchFamily="18" charset="0"/>
                              </a:rPr>
                              <m:t>2</m:t>
                            </m:r>
                          </m:e>
                        </m:d>
                      </m:sup>
                    </m:sSup>
                  </m:oMath>
                </a14:m>
                <a:r>
                  <a:rPr lang="vi-VN" sz="2000">
                    <a:solidFill>
                      <a:schemeClr val="tx1"/>
                    </a:solidFill>
                    <a:latin typeface="Cambria Math" panose="02040503050406030204" pitchFamily="18" charset="0"/>
                    <a:ea typeface="Cambria Math" panose="02040503050406030204" pitchFamily="18" charset="0"/>
                  </a:rPr>
                  <a:t>)</a:t>
                </a:r>
                <a:endParaRPr lang="en-US" sz="2000">
                  <a:solidFill>
                    <a:schemeClr val="tx1"/>
                  </a:solidFill>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7F5D5334-C1EF-2379-3704-70ACD58EE91A}"/>
                  </a:ext>
                </a:extLst>
              </p:cNvPr>
              <p:cNvSpPr txBox="1">
                <a:spLocks noRot="1" noChangeAspect="1" noMove="1" noResize="1" noEditPoints="1" noAdjustHandles="1" noChangeArrowheads="1" noChangeShapeType="1" noTextEdit="1"/>
              </p:cNvSpPr>
              <p:nvPr/>
            </p:nvSpPr>
            <p:spPr>
              <a:xfrm>
                <a:off x="8430279" y="3973546"/>
                <a:ext cx="2213583" cy="421462"/>
              </a:xfrm>
              <a:prstGeom prst="rect">
                <a:avLst/>
              </a:prstGeom>
              <a:blipFill>
                <a:blip r:embed="rId8"/>
                <a:stretch>
                  <a:fillRect l="-3030" t="-4348" b="-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7E10AEB-229B-739D-D482-BCC5DE40BB5C}"/>
                  </a:ext>
                </a:extLst>
              </p:cNvPr>
              <p:cNvSpPr txBox="1"/>
              <p:nvPr/>
            </p:nvSpPr>
            <p:spPr>
              <a:xfrm>
                <a:off x="7848712" y="4532071"/>
                <a:ext cx="3486447" cy="4264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𝑧</m:t>
                          </m:r>
                        </m:e>
                        <m:sup>
                          <m:d>
                            <m:dPr>
                              <m:begChr m:val="["/>
                              <m:endChr m:val="]"/>
                              <m:ctrlPr>
                                <a:rPr lang="en-US" sz="2000" i="1" smtClean="0">
                                  <a:solidFill>
                                    <a:schemeClr val="tx1"/>
                                  </a:solidFill>
                                  <a:latin typeface="Cambria Math" panose="02040503050406030204" pitchFamily="18" charset="0"/>
                                </a:rPr>
                              </m:ctrlPr>
                            </m:dPr>
                            <m:e>
                              <m:r>
                                <a:rPr lang="vi-VN" sz="2000" i="1">
                                  <a:solidFill>
                                    <a:schemeClr val="tx1"/>
                                  </a:solidFill>
                                  <a:latin typeface="Cambria Math" panose="02040503050406030204" pitchFamily="18" charset="0"/>
                                </a:rPr>
                                <m:t>3</m:t>
                              </m:r>
                            </m:e>
                          </m:d>
                        </m:sup>
                      </m:sSup>
                      <m:r>
                        <a:rPr lang="en-US" sz="200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m:rPr>
                              <m:sty m:val="p"/>
                            </m:rPr>
                            <a:rPr lang="en-US" sz="2000" b="0" i="0" smtClean="0">
                              <a:solidFill>
                                <a:schemeClr val="tx1"/>
                              </a:solidFill>
                              <a:latin typeface="Cambria Math" panose="02040503050406030204" pitchFamily="18" charset="0"/>
                            </a:rPr>
                            <m:t>F</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𝜔</m:t>
                          </m:r>
                        </m:e>
                        <m:sup>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m:t>
                              </m:r>
                            </m:e>
                          </m:d>
                        </m:sup>
                      </m:sSup>
                      <m:r>
                        <a:rPr lang="en-US" sz="2000" i="1" smtClean="0">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i="1" smtClean="0">
                              <a:solidFill>
                                <a:schemeClr val="tx1"/>
                              </a:solidFill>
                              <a:latin typeface="Cambria Math" panose="02040503050406030204" pitchFamily="18" charset="0"/>
                            </a:rPr>
                            <m:t>𝑏</m:t>
                          </m:r>
                        </m:e>
                        <m:sup>
                          <m:r>
                            <a:rPr lang="vi-VN" sz="2000" b="0" i="1" smtClean="0">
                              <a:solidFill>
                                <a:schemeClr val="tx1"/>
                              </a:solidFill>
                              <a:latin typeface="Cambria Math" panose="02040503050406030204" pitchFamily="18" charset="0"/>
                            </a:rPr>
                            <m:t>[</m:t>
                          </m:r>
                          <m:r>
                            <a:rPr lang="vi-VN" sz="2000" i="1">
                              <a:solidFill>
                                <a:schemeClr val="tx1"/>
                              </a:solidFill>
                              <a:latin typeface="Cambria Math" panose="02040503050406030204" pitchFamily="18" charset="0"/>
                            </a:rPr>
                            <m:t>3</m:t>
                          </m:r>
                          <m:r>
                            <a:rPr lang="vi-VN" sz="2000" b="0" i="1" smtClean="0">
                              <a:solidFill>
                                <a:schemeClr val="tx1"/>
                              </a:solidFill>
                              <a:latin typeface="Cambria Math" panose="02040503050406030204" pitchFamily="18" charset="0"/>
                            </a:rPr>
                            <m:t>]</m:t>
                          </m:r>
                        </m:sup>
                      </m:sSup>
                    </m:oMath>
                  </m:oMathPara>
                </a14:m>
                <a:endParaRPr lang="en-US" sz="2000">
                  <a:solidFill>
                    <a:schemeClr val="tx1"/>
                  </a:solidFill>
                </a:endParaRPr>
              </a:p>
            </p:txBody>
          </p:sp>
        </mc:Choice>
        <mc:Fallback xmlns="">
          <p:sp>
            <p:nvSpPr>
              <p:cNvPr id="10" name="TextBox 9">
                <a:extLst>
                  <a:ext uri="{FF2B5EF4-FFF2-40B4-BE49-F238E27FC236}">
                    <a16:creationId xmlns:a16="http://schemas.microsoft.com/office/drawing/2014/main" id="{47E10AEB-229B-739D-D482-BCC5DE40BB5C}"/>
                  </a:ext>
                </a:extLst>
              </p:cNvPr>
              <p:cNvSpPr txBox="1">
                <a:spLocks noRot="1" noChangeAspect="1" noMove="1" noResize="1" noEditPoints="1" noAdjustHandles="1" noChangeArrowheads="1" noChangeShapeType="1" noTextEdit="1"/>
              </p:cNvSpPr>
              <p:nvPr/>
            </p:nvSpPr>
            <p:spPr>
              <a:xfrm>
                <a:off x="7848712" y="4532071"/>
                <a:ext cx="3486447" cy="4264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29BE674-23A5-10B6-0182-4EDA25C63498}"/>
                  </a:ext>
                </a:extLst>
              </p:cNvPr>
              <p:cNvSpPr txBox="1"/>
              <p:nvPr/>
            </p:nvSpPr>
            <p:spPr>
              <a:xfrm>
                <a:off x="8402904" y="5095597"/>
                <a:ext cx="2526080" cy="426463"/>
              </a:xfrm>
              <a:prstGeom prst="rect">
                <a:avLst/>
              </a:prstGeom>
              <a:noFill/>
            </p:spPr>
            <p:txBody>
              <a:bodyPr wrap="square">
                <a:spAutoFit/>
              </a:bodyPr>
              <a:lstStyle/>
              <a:p>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𝑎</m:t>
                        </m:r>
                      </m:e>
                      <m:sup>
                        <m:d>
                          <m:dPr>
                            <m:begChr m:val="["/>
                            <m:endChr m:val="]"/>
                            <m:ctrlPr>
                              <a:rPr lang="en-US" sz="2000" i="1">
                                <a:solidFill>
                                  <a:schemeClr val="tx1"/>
                                </a:solidFill>
                                <a:latin typeface="Cambria Math" panose="02040503050406030204" pitchFamily="18" charset="0"/>
                              </a:rPr>
                            </m:ctrlPr>
                          </m:dPr>
                          <m:e>
                            <m:r>
                              <a:rPr lang="vi-VN" sz="2000" i="1">
                                <a:solidFill>
                                  <a:schemeClr val="tx1"/>
                                </a:solidFill>
                                <a:latin typeface="Cambria Math" panose="02040503050406030204" pitchFamily="18" charset="0"/>
                              </a:rPr>
                              <m:t>3</m:t>
                            </m:r>
                          </m:e>
                        </m:d>
                      </m:sup>
                    </m:sSup>
                    <m:r>
                      <a:rPr lang="en-US" sz="2000" i="0">
                        <a:solidFill>
                          <a:schemeClr val="tx1"/>
                        </a:solidFill>
                        <a:latin typeface="Cambria Math" panose="02040503050406030204" pitchFamily="18" charset="0"/>
                      </a:rPr>
                      <m:t>=</m:t>
                    </m:r>
                    <m:r>
                      <a:rPr lang="vi-VN" sz="2000" b="0" i="0" smtClean="0">
                        <a:solidFill>
                          <a:schemeClr val="tx1"/>
                        </a:solidFill>
                        <a:latin typeface="Cambria Math" panose="02040503050406030204" pitchFamily="18" charset="0"/>
                      </a:rPr>
                      <m:t> </m:t>
                    </m:r>
                    <m:r>
                      <m:rPr>
                        <m:sty m:val="p"/>
                      </m:rPr>
                      <a:rPr lang="vi-VN" sz="2000" i="1">
                        <a:solidFill>
                          <a:schemeClr val="tx1"/>
                        </a:solidFill>
                        <a:latin typeface="Cambria Math" panose="02040503050406030204" pitchFamily="18" charset="0"/>
                      </a:rPr>
                      <m:t>Softmax</m:t>
                    </m:r>
                  </m:oMath>
                </a14:m>
                <a:r>
                  <a:rPr lang="vi-VN" sz="2000">
                    <a:solidFill>
                      <a:schemeClr val="tx1"/>
                    </a:solidFill>
                  </a:rPr>
                  <a:t>(</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𝑧</m:t>
                        </m:r>
                      </m:e>
                      <m:sup>
                        <m:d>
                          <m:dPr>
                            <m:begChr m:val="["/>
                            <m:endChr m:val="]"/>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3</m:t>
                            </m:r>
                          </m:e>
                        </m:d>
                      </m:sup>
                    </m:sSup>
                  </m:oMath>
                </a14:m>
                <a:r>
                  <a:rPr lang="vi-VN" sz="2000">
                    <a:solidFill>
                      <a:schemeClr val="tx1"/>
                    </a:solidFill>
                  </a:rPr>
                  <a:t>)</a:t>
                </a:r>
                <a:endParaRPr lang="en-US" sz="2000">
                  <a:solidFill>
                    <a:schemeClr val="tx1"/>
                  </a:solidFill>
                </a:endParaRPr>
              </a:p>
            </p:txBody>
          </p:sp>
        </mc:Choice>
        <mc:Fallback xmlns="">
          <p:sp>
            <p:nvSpPr>
              <p:cNvPr id="11" name="TextBox 10">
                <a:extLst>
                  <a:ext uri="{FF2B5EF4-FFF2-40B4-BE49-F238E27FC236}">
                    <a16:creationId xmlns:a16="http://schemas.microsoft.com/office/drawing/2014/main" id="{229BE674-23A5-10B6-0182-4EDA25C63498}"/>
                  </a:ext>
                </a:extLst>
              </p:cNvPr>
              <p:cNvSpPr txBox="1">
                <a:spLocks noRot="1" noChangeAspect="1" noMove="1" noResize="1" noEditPoints="1" noAdjustHandles="1" noChangeArrowheads="1" noChangeShapeType="1" noTextEdit="1"/>
              </p:cNvSpPr>
              <p:nvPr/>
            </p:nvSpPr>
            <p:spPr>
              <a:xfrm>
                <a:off x="8402904" y="5095597"/>
                <a:ext cx="2526080" cy="426463"/>
              </a:xfrm>
              <a:prstGeom prst="rect">
                <a:avLst/>
              </a:prstGeom>
              <a:blipFill>
                <a:blip r:embed="rId10"/>
                <a:stretch>
                  <a:fillRect t="-4286" b="-22857"/>
                </a:stretch>
              </a:blipFill>
            </p:spPr>
            <p:txBody>
              <a:bodyPr/>
              <a:lstStyle/>
              <a:p>
                <a:r>
                  <a:rPr lang="en-US">
                    <a:noFill/>
                  </a:rPr>
                  <a:t> </a:t>
                </a:r>
              </a:p>
            </p:txBody>
          </p:sp>
        </mc:Fallback>
      </mc:AlternateContent>
      <p:pic>
        <p:nvPicPr>
          <p:cNvPr id="12" name="Picture 2" descr="Basic architecture of CNN.">
            <a:extLst>
              <a:ext uri="{FF2B5EF4-FFF2-40B4-BE49-F238E27FC236}">
                <a16:creationId xmlns:a16="http://schemas.microsoft.com/office/drawing/2014/main" id="{CBFFF648-F5E4-2408-7F0E-60ECD9477E7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7505" y="1198880"/>
            <a:ext cx="8873135" cy="23250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ADB4BA8-5ECD-3FD7-6D8E-3609DD4844DD}"/>
              </a:ext>
            </a:extLst>
          </p:cNvPr>
          <p:cNvSpPr txBox="1"/>
          <p:nvPr/>
        </p:nvSpPr>
        <p:spPr>
          <a:xfrm>
            <a:off x="442452" y="6190882"/>
            <a:ext cx="501446" cy="369332"/>
          </a:xfrm>
          <a:prstGeom prst="rect">
            <a:avLst/>
          </a:prstGeom>
          <a:noFill/>
        </p:spPr>
        <p:txBody>
          <a:bodyPr wrap="square" rtlCol="0">
            <a:spAutoFit/>
          </a:bodyPr>
          <a:lstStyle/>
          <a:p>
            <a:r>
              <a:rPr lang="en-US">
                <a:latin typeface="number"/>
              </a:rPr>
              <a:t>33</a:t>
            </a:r>
          </a:p>
        </p:txBody>
      </p:sp>
    </p:spTree>
    <p:extLst>
      <p:ext uri="{BB962C8B-B14F-4D97-AF65-F5344CB8AC3E}">
        <p14:creationId xmlns:p14="http://schemas.microsoft.com/office/powerpoint/2010/main" val="342936080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EDEDA6B-3DC2-832D-1028-182591DB75F8}"/>
                  </a:ext>
                </a:extLst>
              </p:cNvPr>
              <p:cNvSpPr txBox="1"/>
              <p:nvPr/>
            </p:nvSpPr>
            <p:spPr>
              <a:xfrm>
                <a:off x="381000" y="754611"/>
                <a:ext cx="3789680" cy="5825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1.    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d>
                        <m:dPr>
                          <m:ctrlPr>
                            <a:rPr lang="en-US" sz="1500" i="1" smtClean="0">
                              <a:solidFill>
                                <a:schemeClr val="tx1"/>
                              </a:solidFill>
                              <a:latin typeface="Cambria Math" panose="02040503050406030204" pitchFamily="18" charset="0"/>
                            </a:rPr>
                          </m:ctrlPr>
                        </m:dPr>
                        <m:e>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3</m:t>
                              </m:r>
                              <m:r>
                                <a:rPr lang="vi-VN" sz="1500" b="0" i="1" smtClean="0">
                                  <a:solidFill>
                                    <a:schemeClr val="tx1"/>
                                  </a:solidFill>
                                  <a:latin typeface="Cambria Math" panose="02040503050406030204" pitchFamily="18" charset="0"/>
                                </a:rPr>
                                <m:t>]</m:t>
                              </m:r>
                            </m:sup>
                          </m:sSup>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𝑦</m:t>
                          </m:r>
                        </m:e>
                      </m:d>
                    </m:oMath>
                  </m:oMathPara>
                </a14:m>
                <a:endParaRPr lang="en-US" sz="1500">
                  <a:solidFill>
                    <a:schemeClr val="tx1"/>
                  </a:solidFill>
                </a:endParaRPr>
              </a:p>
            </p:txBody>
          </p:sp>
        </mc:Choice>
        <mc:Fallback xmlns="">
          <p:sp>
            <p:nvSpPr>
              <p:cNvPr id="2" name="TextBox 1">
                <a:extLst>
                  <a:ext uri="{FF2B5EF4-FFF2-40B4-BE49-F238E27FC236}">
                    <a16:creationId xmlns:a16="http://schemas.microsoft.com/office/drawing/2014/main" id="{0EDEDA6B-3DC2-832D-1028-182591DB75F8}"/>
                  </a:ext>
                </a:extLst>
              </p:cNvPr>
              <p:cNvSpPr txBox="1">
                <a:spLocks noRot="1" noChangeAspect="1" noMove="1" noResize="1" noEditPoints="1" noAdjustHandles="1" noChangeArrowheads="1" noChangeShapeType="1" noTextEdit="1"/>
              </p:cNvSpPr>
              <p:nvPr/>
            </p:nvSpPr>
            <p:spPr>
              <a:xfrm>
                <a:off x="381000" y="754611"/>
                <a:ext cx="3789680" cy="58259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0704A5-CE6A-9A1A-E69E-E370155F9915}"/>
                  </a:ext>
                </a:extLst>
              </p:cNvPr>
              <p:cNvSpPr txBox="1"/>
              <p:nvPr/>
            </p:nvSpPr>
            <p:spPr>
              <a:xfrm>
                <a:off x="299720" y="1532696"/>
                <a:ext cx="4287520" cy="582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2.    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d>
                        <m:dPr>
                          <m:ctrlPr>
                            <a:rPr lang="en-US" sz="1500" i="1" smtClean="0">
                              <a:solidFill>
                                <a:schemeClr val="tx1"/>
                              </a:solidFill>
                              <a:latin typeface="Cambria Math" panose="02040503050406030204" pitchFamily="18" charset="0"/>
                            </a:rPr>
                          </m:ctrlPr>
                        </m:dPr>
                        <m:e>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vi-VN" sz="1500" b="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3</m:t>
                                  </m:r>
                                </m:e>
                              </m:d>
                            </m:sup>
                          </m:sSup>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𝑦</m:t>
                          </m:r>
                        </m:e>
                      </m:d>
                      <m:r>
                        <a:rPr lang="vi-VN" sz="1500" b="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F</m:t>
                          </m:r>
                        </m:e>
                        <m:sup>
                          <m:r>
                            <m:rPr>
                              <m:sty m:val="p"/>
                            </m:rPr>
                            <a:rPr lang="vi-VN" sz="1500" i="1">
                              <a:solidFill>
                                <a:schemeClr val="tx1"/>
                              </a:solidFill>
                              <a:latin typeface="Cambria Math" panose="02040503050406030204" pitchFamily="18" charset="0"/>
                            </a:rPr>
                            <m:t>T</m:t>
                          </m:r>
                        </m:sup>
                      </m:sSup>
                    </m:oMath>
                  </m:oMathPara>
                </a14:m>
                <a:endParaRPr lang="en-US" sz="1500">
                  <a:solidFill>
                    <a:schemeClr val="tx1"/>
                  </a:solidFill>
                </a:endParaRPr>
              </a:p>
            </p:txBody>
          </p:sp>
        </mc:Choice>
        <mc:Fallback xmlns="">
          <p:sp>
            <p:nvSpPr>
              <p:cNvPr id="3" name="TextBox 2">
                <a:extLst>
                  <a:ext uri="{FF2B5EF4-FFF2-40B4-BE49-F238E27FC236}">
                    <a16:creationId xmlns:a16="http://schemas.microsoft.com/office/drawing/2014/main" id="{180704A5-CE6A-9A1A-E69E-E370155F9915}"/>
                  </a:ext>
                </a:extLst>
              </p:cNvPr>
              <p:cNvSpPr txBox="1">
                <a:spLocks noRot="1" noChangeAspect="1" noMove="1" noResize="1" noEditPoints="1" noAdjustHandles="1" noChangeArrowheads="1" noChangeShapeType="1" noTextEdit="1"/>
              </p:cNvSpPr>
              <p:nvPr/>
            </p:nvSpPr>
            <p:spPr>
              <a:xfrm>
                <a:off x="299720" y="1532696"/>
                <a:ext cx="4287520" cy="5825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618627-EBD9-A5D5-7680-8C3BD9A97C5F}"/>
                  </a:ext>
                </a:extLst>
              </p:cNvPr>
              <p:cNvSpPr txBox="1"/>
              <p:nvPr/>
            </p:nvSpPr>
            <p:spPr>
              <a:xfrm>
                <a:off x="441960" y="2329794"/>
                <a:ext cx="3667760" cy="5825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3.    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b</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b</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d>
                        <m:dPr>
                          <m:ctrlPr>
                            <a:rPr lang="en-US" sz="1500" i="1" smtClean="0">
                              <a:solidFill>
                                <a:schemeClr val="tx1"/>
                              </a:solidFill>
                              <a:latin typeface="Cambria Math" panose="02040503050406030204" pitchFamily="18" charset="0"/>
                            </a:rPr>
                          </m:ctrlPr>
                        </m:dPr>
                        <m:e>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3</m:t>
                              </m:r>
                              <m:r>
                                <a:rPr lang="vi-VN" sz="1500" b="0" i="1" smtClean="0">
                                  <a:solidFill>
                                    <a:schemeClr val="tx1"/>
                                  </a:solidFill>
                                  <a:latin typeface="Cambria Math" panose="02040503050406030204" pitchFamily="18" charset="0"/>
                                </a:rPr>
                                <m:t>]</m:t>
                              </m:r>
                            </m:sup>
                          </m:sSup>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𝑦</m:t>
                          </m:r>
                        </m:e>
                      </m:d>
                    </m:oMath>
                  </m:oMathPara>
                </a14:m>
                <a:endParaRPr lang="en-US" sz="1500">
                  <a:solidFill>
                    <a:schemeClr val="tx1"/>
                  </a:solidFill>
                </a:endParaRPr>
              </a:p>
            </p:txBody>
          </p:sp>
        </mc:Choice>
        <mc:Fallback xmlns="">
          <p:sp>
            <p:nvSpPr>
              <p:cNvPr id="4" name="TextBox 3">
                <a:extLst>
                  <a:ext uri="{FF2B5EF4-FFF2-40B4-BE49-F238E27FC236}">
                    <a16:creationId xmlns:a16="http://schemas.microsoft.com/office/drawing/2014/main" id="{7E618627-EBD9-A5D5-7680-8C3BD9A97C5F}"/>
                  </a:ext>
                </a:extLst>
              </p:cNvPr>
              <p:cNvSpPr txBox="1">
                <a:spLocks noRot="1" noChangeAspect="1" noMove="1" noResize="1" noEditPoints="1" noAdjustHandles="1" noChangeArrowheads="1" noChangeShapeType="1" noTextEdit="1"/>
              </p:cNvSpPr>
              <p:nvPr/>
            </p:nvSpPr>
            <p:spPr>
              <a:xfrm>
                <a:off x="441960" y="2329794"/>
                <a:ext cx="3667760" cy="5825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677A92-9652-4475-8D83-A3C9CC9473C4}"/>
                  </a:ext>
                </a:extLst>
              </p:cNvPr>
              <p:cNvSpPr txBox="1"/>
              <p:nvPr/>
            </p:nvSpPr>
            <p:spPr>
              <a:xfrm>
                <a:off x="441960" y="3166982"/>
                <a:ext cx="3926840" cy="582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4.    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r>
                            <m:rPr>
                              <m:sty m:val="p"/>
                            </m:rPr>
                            <a:rPr lang="vi-VN" sz="1500" i="1">
                              <a:solidFill>
                                <a:schemeClr val="tx1"/>
                              </a:solidFill>
                              <a:latin typeface="Cambria Math" panose="02040503050406030204" pitchFamily="18" charset="0"/>
                            </a:rPr>
                            <m:t>F</m:t>
                          </m:r>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r>
                            <m:rPr>
                              <m:sty m:val="p"/>
                            </m:rPr>
                            <a:rPr lang="vi-VN" sz="1500" i="1">
                              <a:solidFill>
                                <a:schemeClr val="tx1"/>
                              </a:solidFill>
                              <a:latin typeface="Cambria Math" panose="02040503050406030204" pitchFamily="18" charset="0"/>
                            </a:rPr>
                            <m:t>F</m:t>
                          </m:r>
                        </m:den>
                      </m:f>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sSup>
                            <m:sSupPr>
                              <m:ctrlPr>
                                <a:rPr lang="en-US" sz="1500" i="1" smtClean="0">
                                  <a:solidFill>
                                    <a:schemeClr val="tx1"/>
                                  </a:solidFill>
                                  <a:latin typeface="Cambria Math" panose="02040503050406030204" pitchFamily="18" charset="0"/>
                                </a:rPr>
                              </m:ctrlPr>
                            </m:sSupPr>
                            <m:e>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3</m:t>
                              </m:r>
                              <m:r>
                                <a:rPr lang="vi-VN" sz="1500" b="0" i="1" smtClean="0">
                                  <a:solidFill>
                                    <a:schemeClr val="tx1"/>
                                  </a:solidFill>
                                  <a:latin typeface="Cambria Math" panose="02040503050406030204" pitchFamily="18" charset="0"/>
                                </a:rPr>
                                <m:t>]</m:t>
                              </m:r>
                            </m:e>
                            <m:sup>
                              <m:r>
                                <m:rPr>
                                  <m:sty m:val="p"/>
                                </m:rPr>
                                <a:rPr lang="vi-VN" sz="1500" i="1">
                                  <a:solidFill>
                                    <a:schemeClr val="tx1"/>
                                  </a:solidFill>
                                  <a:latin typeface="Cambria Math" panose="02040503050406030204" pitchFamily="18" charset="0"/>
                                </a:rPr>
                                <m:t>T</m:t>
                              </m:r>
                            </m:sup>
                          </m:sSup>
                        </m:sup>
                      </m:sSup>
                      <m:d>
                        <m:dPr>
                          <m:ctrlPr>
                            <a:rPr lang="en-US" sz="1500" i="1" smtClean="0">
                              <a:solidFill>
                                <a:schemeClr val="tx1"/>
                              </a:solidFill>
                              <a:latin typeface="Cambria Math" panose="02040503050406030204" pitchFamily="18" charset="0"/>
                            </a:rPr>
                          </m:ctrlPr>
                        </m:dPr>
                        <m:e>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3</m:t>
                              </m:r>
                              <m:r>
                                <a:rPr lang="vi-VN" sz="1500" b="0" i="1" smtClean="0">
                                  <a:solidFill>
                                    <a:schemeClr val="tx1"/>
                                  </a:solidFill>
                                  <a:latin typeface="Cambria Math" panose="02040503050406030204" pitchFamily="18" charset="0"/>
                                </a:rPr>
                                <m:t>]</m:t>
                              </m:r>
                            </m:sup>
                          </m:sSup>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𝑦</m:t>
                          </m:r>
                        </m:e>
                      </m:d>
                    </m:oMath>
                  </m:oMathPara>
                </a14:m>
                <a:endParaRPr lang="en-US" sz="1500">
                  <a:solidFill>
                    <a:schemeClr val="tx1"/>
                  </a:solidFill>
                </a:endParaRPr>
              </a:p>
            </p:txBody>
          </p:sp>
        </mc:Choice>
        <mc:Fallback xmlns="">
          <p:sp>
            <p:nvSpPr>
              <p:cNvPr id="6" name="TextBox 5">
                <a:extLst>
                  <a:ext uri="{FF2B5EF4-FFF2-40B4-BE49-F238E27FC236}">
                    <a16:creationId xmlns:a16="http://schemas.microsoft.com/office/drawing/2014/main" id="{95677A92-9652-4475-8D83-A3C9CC9473C4}"/>
                  </a:ext>
                </a:extLst>
              </p:cNvPr>
              <p:cNvSpPr txBox="1">
                <a:spLocks noRot="1" noChangeAspect="1" noMove="1" noResize="1" noEditPoints="1" noAdjustHandles="1" noChangeArrowheads="1" noChangeShapeType="1" noTextEdit="1"/>
              </p:cNvSpPr>
              <p:nvPr/>
            </p:nvSpPr>
            <p:spPr>
              <a:xfrm>
                <a:off x="441960" y="3166982"/>
                <a:ext cx="3926840" cy="5825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097991-1F49-958D-B4C1-DB556745ADB4}"/>
                  </a:ext>
                </a:extLst>
              </p:cNvPr>
              <p:cNvSpPr txBox="1"/>
              <p:nvPr/>
            </p:nvSpPr>
            <p:spPr>
              <a:xfrm>
                <a:off x="299720" y="3957928"/>
                <a:ext cx="5085080" cy="5763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5.    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2</m:t>
                              </m:r>
                              <m:r>
                                <a:rPr lang="vi-VN" sz="1500" b="0" i="1" smtClean="0">
                                  <a:solidFill>
                                    <a:schemeClr val="tx1"/>
                                  </a:solidFill>
                                  <a:latin typeface="Cambria Math" panose="02040503050406030204" pitchFamily="18" charset="0"/>
                                </a:rPr>
                                <m:t>]</m:t>
                              </m:r>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r>
                            <m:rPr>
                              <m:sty m:val="p"/>
                            </m:rPr>
                            <a:rPr lang="vi-VN" sz="1500" i="1" smtClean="0">
                              <a:solidFill>
                                <a:schemeClr val="tx1"/>
                              </a:solidFill>
                              <a:latin typeface="Cambria Math" panose="02040503050406030204" pitchFamily="18" charset="0"/>
                            </a:rPr>
                            <m:t>F</m:t>
                          </m:r>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2</m:t>
                              </m:r>
                              <m:r>
                                <a:rPr lang="vi-VN" sz="1500" b="0" i="1" smtClean="0">
                                  <a:solidFill>
                                    <a:schemeClr val="tx1"/>
                                  </a:solidFill>
                                  <a:latin typeface="Cambria Math" panose="02040503050406030204" pitchFamily="18" charset="0"/>
                                </a:rPr>
                                <m:t>]</m:t>
                              </m:r>
                            </m:sup>
                          </m:sSup>
                        </m:den>
                      </m:f>
                      <m:r>
                        <a:rPr lang="en-US" sz="1500" i="1" smtClean="0">
                          <a:solidFill>
                            <a:schemeClr val="tx1"/>
                          </a:solidFill>
                          <a:latin typeface="Cambria Math" panose="02040503050406030204" pitchFamily="18" charset="0"/>
                        </a:rPr>
                        <m:t>=</m:t>
                      </m:r>
                      <m:d>
                        <m:dPr>
                          <m:ctrlPr>
                            <a:rPr lang="en-US" sz="1500" i="1" dirty="0" smtClean="0">
                              <a:solidFill>
                                <a:schemeClr val="tx1"/>
                              </a:solidFill>
                              <a:latin typeface="Cambria Math" panose="02040503050406030204" pitchFamily="18" charset="0"/>
                            </a:rPr>
                          </m:ctrlPr>
                        </m:dPr>
                        <m:e>
                          <m:r>
                            <a:rPr lang="en-US" sz="1500" dirty="0">
                              <a:solidFill>
                                <a:schemeClr val="tx1"/>
                              </a:solidFill>
                              <a:latin typeface="Cambria Math" panose="02040503050406030204" pitchFamily="18" charset="0"/>
                            </a:rPr>
                            <m:t>4</m:t>
                          </m:r>
                        </m:e>
                      </m:d>
                      <m:r>
                        <a:rPr lang="en-US" sz="1500" i="0" dirty="0">
                          <a:solidFill>
                            <a:schemeClr val="tx1"/>
                          </a:solidFill>
                          <a:latin typeface="Cambria Math" panose="02040503050406030204" pitchFamily="18" charset="0"/>
                        </a:rPr>
                        <m:t>⋅</m:t>
                      </m:r>
                      <m:func>
                        <m:funcPr>
                          <m:ctrlPr>
                            <a:rPr lang="en-US" sz="1500" i="1" dirty="0">
                              <a:solidFill>
                                <a:schemeClr val="tx1"/>
                              </a:solidFill>
                              <a:latin typeface="Cambria Math" panose="02040503050406030204" pitchFamily="18" charset="0"/>
                            </a:rPr>
                          </m:ctrlPr>
                        </m:funcPr>
                        <m:fName>
                          <m:r>
                            <m:rPr>
                              <m:sty m:val="p"/>
                            </m:rPr>
                            <a:rPr lang="vi-VN" sz="1500" i="1" dirty="0" smtClean="0">
                              <a:solidFill>
                                <a:schemeClr val="tx1"/>
                              </a:solidFill>
                              <a:latin typeface="Cambria Math" panose="02040503050406030204" pitchFamily="18" charset="0"/>
                            </a:rPr>
                            <m:t>reshape</m:t>
                          </m:r>
                        </m:fName>
                        <m:e>
                          <m:d>
                            <m:dPr>
                              <m:ctrlPr>
                                <a:rPr lang="en-US" sz="1500" i="1" dirty="0">
                                  <a:solidFill>
                                    <a:schemeClr val="tx1"/>
                                  </a:solidFill>
                                  <a:latin typeface="Cambria Math" panose="02040503050406030204" pitchFamily="18" charset="0"/>
                                </a:rPr>
                              </m:ctrlPr>
                            </m:dPr>
                            <m:e>
                              <m:sSup>
                                <m:sSupPr>
                                  <m:ctrlPr>
                                    <a:rPr lang="en-US" sz="1500" i="1" dirty="0">
                                      <a:solidFill>
                                        <a:schemeClr val="tx1"/>
                                      </a:solidFill>
                                      <a:latin typeface="Cambria Math" panose="02040503050406030204" pitchFamily="18" charset="0"/>
                                    </a:rPr>
                                  </m:ctrlPr>
                                </m:sSupPr>
                                <m:e>
                                  <m:r>
                                    <a:rPr lang="en-US" sz="1500" i="1" dirty="0">
                                      <a:solidFill>
                                        <a:schemeClr val="tx1"/>
                                      </a:solidFill>
                                      <a:latin typeface="Cambria Math" panose="02040503050406030204" pitchFamily="18" charset="0"/>
                                    </a:rPr>
                                    <m:t>𝑝</m:t>
                                  </m:r>
                                </m:e>
                                <m:sup>
                                  <m:d>
                                    <m:dPr>
                                      <m:begChr m:val="["/>
                                      <m:endChr m:val="]"/>
                                      <m:ctrlPr>
                                        <a:rPr lang="en-US" sz="1500" i="1" dirty="0">
                                          <a:solidFill>
                                            <a:schemeClr val="tx1"/>
                                          </a:solidFill>
                                          <a:latin typeface="Cambria Math" panose="02040503050406030204" pitchFamily="18" charset="0"/>
                                        </a:rPr>
                                      </m:ctrlPr>
                                    </m:dPr>
                                    <m:e>
                                      <m:r>
                                        <a:rPr lang="en-US" sz="1500" i="0" dirty="0">
                                          <a:solidFill>
                                            <a:schemeClr val="tx1"/>
                                          </a:solidFill>
                                          <a:latin typeface="Cambria Math" panose="02040503050406030204" pitchFamily="18" charset="0"/>
                                        </a:rPr>
                                        <m:t>2</m:t>
                                      </m:r>
                                    </m:e>
                                  </m:d>
                                </m:sup>
                              </m:sSup>
                              <m:r>
                                <a:rPr lang="en-US" sz="1500" i="0" dirty="0">
                                  <a:solidFill>
                                    <a:schemeClr val="tx1"/>
                                  </a:solidFill>
                                  <a:latin typeface="Cambria Math" panose="02040503050406030204" pitchFamily="18" charset="0"/>
                                </a:rPr>
                                <m:t>⋅</m:t>
                              </m:r>
                              <m:r>
                                <m:rPr>
                                  <m:sty m:val="p"/>
                                </m:rPr>
                                <a:rPr lang="vi-VN" sz="1500" i="1" dirty="0" smtClean="0">
                                  <a:solidFill>
                                    <a:schemeClr val="tx1"/>
                                  </a:solidFill>
                                  <a:latin typeface="Cambria Math" panose="02040503050406030204" pitchFamily="18" charset="0"/>
                                </a:rPr>
                                <m:t>shape</m:t>
                              </m:r>
                            </m:e>
                          </m:d>
                        </m:e>
                      </m:func>
                    </m:oMath>
                  </m:oMathPara>
                </a14:m>
                <a:endParaRPr lang="en-US" sz="1500">
                  <a:solidFill>
                    <a:schemeClr val="tx1"/>
                  </a:solidFill>
                </a:endParaRPr>
              </a:p>
            </p:txBody>
          </p:sp>
        </mc:Choice>
        <mc:Fallback xmlns="">
          <p:sp>
            <p:nvSpPr>
              <p:cNvPr id="7" name="TextBox 6">
                <a:extLst>
                  <a:ext uri="{FF2B5EF4-FFF2-40B4-BE49-F238E27FC236}">
                    <a16:creationId xmlns:a16="http://schemas.microsoft.com/office/drawing/2014/main" id="{00097991-1F49-958D-B4C1-DB556745ADB4}"/>
                  </a:ext>
                </a:extLst>
              </p:cNvPr>
              <p:cNvSpPr txBox="1">
                <a:spLocks noRot="1" noChangeAspect="1" noMove="1" noResize="1" noEditPoints="1" noAdjustHandles="1" noChangeArrowheads="1" noChangeShapeType="1" noTextEdit="1"/>
              </p:cNvSpPr>
              <p:nvPr/>
            </p:nvSpPr>
            <p:spPr>
              <a:xfrm>
                <a:off x="299720" y="3957928"/>
                <a:ext cx="5085080" cy="576376"/>
              </a:xfrm>
              <a:prstGeom prst="rect">
                <a:avLst/>
              </a:prstGeom>
              <a:blipFill>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A8FCD1DE-E559-6E6C-8691-73C6650C729E}"/>
              </a:ext>
            </a:extLst>
          </p:cNvPr>
          <p:cNvGrpSpPr/>
          <p:nvPr/>
        </p:nvGrpSpPr>
        <p:grpSpPr>
          <a:xfrm>
            <a:off x="544829" y="4534304"/>
            <a:ext cx="5275580" cy="947054"/>
            <a:chOff x="464820" y="4544948"/>
            <a:chExt cx="5275580" cy="947054"/>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5540D7-37FB-1D47-30D1-220D103A2C44}"/>
                    </a:ext>
                  </a:extLst>
                </p:cNvPr>
                <p:cNvSpPr txBox="1"/>
                <p:nvPr/>
              </p:nvSpPr>
              <p:spPr>
                <a:xfrm>
                  <a:off x="464820" y="4544948"/>
                  <a:ext cx="3172460" cy="94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6.    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bSup>
                              <m:sSubSupPr>
                                <m:ctrlPr>
                                  <a:rPr lang="en-US" sz="1500" i="1" smtClean="0">
                                    <a:solidFill>
                                      <a:schemeClr val="tx1"/>
                                    </a:solidFill>
                                    <a:latin typeface="Cambria Math" panose="02040503050406030204" pitchFamily="18" charset="0"/>
                                  </a:rPr>
                                </m:ctrlPr>
                              </m:sSubSupPr>
                              <m:e>
                                <m:r>
                                  <m:rPr>
                                    <m:sty m:val="p"/>
                                  </m:rPr>
                                  <a:rPr lang="vi-VN" sz="1500" i="1" smtClean="0">
                                    <a:solidFill>
                                      <a:schemeClr val="tx1"/>
                                    </a:solidFill>
                                    <a:latin typeface="Cambria Math" panose="02040503050406030204" pitchFamily="18" charset="0"/>
                                  </a:rPr>
                                  <m:t>a</m:t>
                                </m:r>
                              </m:e>
                              <m:sub>
                                <m:r>
                                  <m:rPr>
                                    <m:sty m:val="p"/>
                                  </m:rPr>
                                  <a:rPr lang="vi-VN" sz="1500" i="1">
                                    <a:solidFill>
                                      <a:schemeClr val="tx1"/>
                                    </a:solidFill>
                                    <a:latin typeface="Cambria Math" panose="02040503050406030204" pitchFamily="18" charset="0"/>
                                  </a:rPr>
                                  <m:t>ij</m:t>
                                </m:r>
                              </m:sub>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2</m:t>
                                </m:r>
                                <m:r>
                                  <a:rPr lang="vi-VN" sz="1500" b="0" i="1" smtClean="0">
                                    <a:solidFill>
                                      <a:schemeClr val="tx1"/>
                                    </a:solidFill>
                                    <a:latin typeface="Cambria Math" panose="02040503050406030204" pitchFamily="18" charset="0"/>
                                  </a:rPr>
                                  <m:t>]</m:t>
                                </m:r>
                              </m:sup>
                            </m:sSub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2</m:t>
                                </m:r>
                                <m:r>
                                  <a:rPr lang="vi-VN" sz="1500" b="0" i="1" smtClean="0">
                                    <a:solidFill>
                                      <a:schemeClr val="tx1"/>
                                    </a:solidFill>
                                    <a:latin typeface="Cambria Math" panose="02040503050406030204" pitchFamily="18" charset="0"/>
                                  </a:rPr>
                                  <m:t>]</m:t>
                                </m:r>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2</m:t>
                                </m:r>
                                <m:r>
                                  <a:rPr lang="vi-VN" sz="1500" b="0" i="1" smtClean="0">
                                    <a:solidFill>
                                      <a:schemeClr val="tx1"/>
                                    </a:solidFill>
                                    <a:latin typeface="Cambria Math" panose="02040503050406030204" pitchFamily="18" charset="0"/>
                                  </a:rPr>
                                  <m:t>]</m:t>
                                </m:r>
                              </m:sup>
                            </m:sSup>
                          </m:num>
                          <m:den>
                            <m:r>
                              <a:rPr lang="en-US" sz="1500" i="1" smtClean="0">
                                <a:solidFill>
                                  <a:schemeClr val="tx1"/>
                                </a:solidFill>
                                <a:latin typeface="Cambria Math" panose="02040503050406030204" pitchFamily="18" charset="0"/>
                              </a:rPr>
                              <m:t>𝜕</m:t>
                            </m:r>
                            <m:sSubSup>
                              <m:sSubSupPr>
                                <m:ctrlPr>
                                  <a:rPr lang="en-US" sz="1500" i="1" smtClean="0">
                                    <a:solidFill>
                                      <a:schemeClr val="tx1"/>
                                    </a:solidFill>
                                    <a:latin typeface="Cambria Math" panose="02040503050406030204" pitchFamily="18" charset="0"/>
                                  </a:rPr>
                                </m:ctrlPr>
                              </m:sSubSupPr>
                              <m:e>
                                <m:r>
                                  <m:rPr>
                                    <m:sty m:val="p"/>
                                  </m:rPr>
                                  <a:rPr lang="vi-VN" sz="1500" i="1" smtClean="0">
                                    <a:solidFill>
                                      <a:schemeClr val="tx1"/>
                                    </a:solidFill>
                                    <a:latin typeface="Cambria Math" panose="02040503050406030204" pitchFamily="18" charset="0"/>
                                  </a:rPr>
                                  <m:t>a</m:t>
                                </m:r>
                              </m:e>
                              <m:sub>
                                <m:r>
                                  <m:rPr>
                                    <m:sty m:val="p"/>
                                  </m:rPr>
                                  <a:rPr lang="vi-VN" sz="1500" i="1">
                                    <a:solidFill>
                                      <a:schemeClr val="tx1"/>
                                    </a:solidFill>
                                    <a:latin typeface="Cambria Math" panose="02040503050406030204" pitchFamily="18" charset="0"/>
                                  </a:rPr>
                                  <m:t>ij</m:t>
                                </m:r>
                              </m:sub>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2</m:t>
                                </m:r>
                                <m:r>
                                  <a:rPr lang="vi-VN" sz="1500" b="0" i="1" smtClean="0">
                                    <a:solidFill>
                                      <a:schemeClr val="tx1"/>
                                    </a:solidFill>
                                    <a:latin typeface="Cambria Math" panose="02040503050406030204" pitchFamily="18" charset="0"/>
                                  </a:rPr>
                                  <m:t>]</m:t>
                                </m:r>
                              </m:sup>
                            </m:sSubSup>
                          </m:den>
                        </m:f>
                        <m:r>
                          <a:rPr lang="en-US" sz="1500" i="1" smtClean="0">
                            <a:solidFill>
                              <a:schemeClr val="tx1"/>
                            </a:solidFill>
                            <a:latin typeface="Cambria Math" panose="02040503050406030204" pitchFamily="18" charset="0"/>
                          </a:rPr>
                          <m:t>=</m:t>
                        </m:r>
                        <m:d>
                          <m:dPr>
                            <m:begChr m:val="{"/>
                            <m:endChr m:val=""/>
                            <m:ctrlPr>
                              <a:rPr lang="vi-VN" sz="1500" i="1" smtClean="0">
                                <a:solidFill>
                                  <a:schemeClr val="tx1"/>
                                </a:solidFill>
                                <a:latin typeface="Cambria Math" panose="02040503050406030204" pitchFamily="18" charset="0"/>
                                <a:ea typeface="Cambria Math" panose="02040503050406030204" pitchFamily="18" charset="0"/>
                              </a:rPr>
                            </m:ctrlPr>
                          </m:dPr>
                          <m:e>
                            <m:eqArr>
                              <m:eqArrPr>
                                <m:ctrlPr>
                                  <a:rPr lang="vi-VN" sz="1500" i="1" smtClean="0">
                                    <a:solidFill>
                                      <a:schemeClr val="tx1"/>
                                    </a:solidFill>
                                    <a:latin typeface="Cambria Math" panose="02040503050406030204" pitchFamily="18" charset="0"/>
                                    <a:ea typeface="Cambria Math" panose="02040503050406030204" pitchFamily="18" charset="0"/>
                                  </a:rPr>
                                </m:ctrlPr>
                              </m:eqArrPr>
                              <m:e>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bSup>
                                      <m:sSubSupPr>
                                        <m:ctrlPr>
                                          <a:rPr lang="en-US" sz="1500" i="1" smtClean="0">
                                            <a:solidFill>
                                              <a:schemeClr val="tx1"/>
                                            </a:solidFill>
                                            <a:latin typeface="Cambria Math" panose="02040503050406030204" pitchFamily="18" charset="0"/>
                                          </a:rPr>
                                        </m:ctrlPr>
                                      </m:sSubSupPr>
                                      <m:e>
                                        <m:r>
                                          <m:rPr>
                                            <m:sty m:val="p"/>
                                          </m:rPr>
                                          <a:rPr lang="vi-VN" sz="1500" i="1">
                                            <a:solidFill>
                                              <a:schemeClr val="tx1"/>
                                            </a:solidFill>
                                            <a:latin typeface="Cambria Math" panose="02040503050406030204" pitchFamily="18" charset="0"/>
                                          </a:rPr>
                                          <m:t>P</m:t>
                                        </m:r>
                                      </m:e>
                                      <m:sub>
                                        <m:r>
                                          <m:rPr>
                                            <m:sty m:val="p"/>
                                          </m:rPr>
                                          <a:rPr lang="vi-VN" sz="1500" i="1">
                                            <a:solidFill>
                                              <a:schemeClr val="tx1"/>
                                            </a:solidFill>
                                            <a:latin typeface="Cambria Math" panose="02040503050406030204" pitchFamily="18" charset="0"/>
                                          </a:rPr>
                                          <m:t>ij</m:t>
                                        </m:r>
                                      </m:sub>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2</m:t>
                                        </m:r>
                                        <m:r>
                                          <a:rPr lang="vi-VN" sz="1500" b="0" i="1" smtClean="0">
                                            <a:solidFill>
                                              <a:schemeClr val="tx1"/>
                                            </a:solidFill>
                                            <a:latin typeface="Cambria Math" panose="02040503050406030204" pitchFamily="18" charset="0"/>
                                          </a:rPr>
                                          <m:t>]</m:t>
                                        </m:r>
                                      </m:sup>
                                    </m:sSubSup>
                                  </m:den>
                                </m:f>
                              </m:e>
                              <m:e>
                                <m:r>
                                  <a:rPr lang="vi-VN" sz="1500" i="1">
                                    <a:solidFill>
                                      <a:schemeClr val="tx1"/>
                                    </a:solidFill>
                                    <a:latin typeface="Cambria Math" panose="02040503050406030204" pitchFamily="18" charset="0"/>
                                    <a:ea typeface="Cambria Math" panose="02040503050406030204" pitchFamily="18" charset="0"/>
                                  </a:rPr>
                                  <m:t>0</m:t>
                                </m:r>
                              </m:e>
                            </m:eqArr>
                          </m:e>
                        </m:d>
                      </m:oMath>
                    </m:oMathPara>
                  </a14:m>
                  <a:endParaRPr lang="en-US" sz="1500">
                    <a:solidFill>
                      <a:schemeClr val="tx1"/>
                    </a:solidFill>
                  </a:endParaRPr>
                </a:p>
              </p:txBody>
            </p:sp>
          </mc:Choice>
          <mc:Fallback xmlns="">
            <p:sp>
              <p:nvSpPr>
                <p:cNvPr id="8" name="TextBox 7">
                  <a:extLst>
                    <a:ext uri="{FF2B5EF4-FFF2-40B4-BE49-F238E27FC236}">
                      <a16:creationId xmlns:a16="http://schemas.microsoft.com/office/drawing/2014/main" id="{675540D7-37FB-1D47-30D1-220D103A2C44}"/>
                    </a:ext>
                  </a:extLst>
                </p:cNvPr>
                <p:cNvSpPr txBox="1">
                  <a:spLocks noRot="1" noChangeAspect="1" noMove="1" noResize="1" noEditPoints="1" noAdjustHandles="1" noChangeArrowheads="1" noChangeShapeType="1" noTextEdit="1"/>
                </p:cNvSpPr>
                <p:nvPr/>
              </p:nvSpPr>
              <p:spPr>
                <a:xfrm>
                  <a:off x="464820" y="4544948"/>
                  <a:ext cx="3172460" cy="94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A375B13-903F-E17C-2FB8-B551E7F3763F}"/>
                    </a:ext>
                  </a:extLst>
                </p:cNvPr>
                <p:cNvSpPr txBox="1"/>
                <p:nvPr/>
              </p:nvSpPr>
              <p:spPr>
                <a:xfrm>
                  <a:off x="3281680" y="4735597"/>
                  <a:ext cx="2458720"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sz="1500" i="1" smtClean="0">
                            <a:solidFill>
                              <a:schemeClr val="tx1"/>
                            </a:solidFill>
                            <a:latin typeface="Cambria Math" panose="02040503050406030204" pitchFamily="18" charset="0"/>
                          </a:rPr>
                          <m:t>if</m:t>
                        </m:r>
                        <m:r>
                          <a:rPr lang="vi-VN" sz="1500" b="0" i="1" smtClean="0">
                            <a:solidFill>
                              <a:schemeClr val="tx1"/>
                            </a:solidFill>
                            <a:latin typeface="Cambria Math" panose="02040503050406030204" pitchFamily="18" charset="0"/>
                          </a:rPr>
                          <m:t> </m:t>
                        </m:r>
                        <m:r>
                          <m:rPr>
                            <m:sty m:val="p"/>
                          </m:rPr>
                          <a:rPr lang="vi-VN" sz="1500" i="1">
                            <a:solidFill>
                              <a:schemeClr val="tx1"/>
                            </a:solidFill>
                            <a:latin typeface="Cambria Math" panose="02040503050406030204" pitchFamily="18" charset="0"/>
                          </a:rPr>
                          <m:t>max</m:t>
                        </m:r>
                        <m:r>
                          <a:rPr lang="vi-VN" sz="1500" b="0" i="1" smtClean="0">
                            <a:solidFill>
                              <a:schemeClr val="tx1"/>
                            </a:solidFill>
                            <a:latin typeface="Cambria Math" panose="02040503050406030204" pitchFamily="18" charset="0"/>
                          </a:rPr>
                          <m:t> </m:t>
                        </m:r>
                        <m:r>
                          <m:rPr>
                            <m:sty m:val="p"/>
                          </m:rPr>
                          <a:rPr lang="vi-VN" sz="1500" i="1">
                            <a:solidFill>
                              <a:schemeClr val="tx1"/>
                            </a:solidFill>
                            <a:latin typeface="Cambria Math" panose="02040503050406030204" pitchFamily="18" charset="0"/>
                          </a:rPr>
                          <m:t>pooling</m:t>
                        </m:r>
                        <m:r>
                          <a:rPr lang="vi-VN" sz="1500" b="0" i="1" smtClean="0">
                            <a:solidFill>
                              <a:schemeClr val="tx1"/>
                            </a:solidFill>
                            <a:latin typeface="Cambria Math" panose="02040503050406030204" pitchFamily="18" charset="0"/>
                          </a:rPr>
                          <m:t> </m:t>
                        </m:r>
                        <m:r>
                          <m:rPr>
                            <m:sty m:val="p"/>
                          </m:rPr>
                          <a:rPr lang="vi-VN" sz="1500" i="1">
                            <a:solidFill>
                              <a:schemeClr val="tx1"/>
                            </a:solidFill>
                            <a:latin typeface="Cambria Math" panose="02040503050406030204" pitchFamily="18" charset="0"/>
                          </a:rPr>
                          <m:t>position</m:t>
                        </m:r>
                      </m:oMath>
                    </m:oMathPara>
                  </a14:m>
                  <a:endParaRPr lang="en-US" sz="1500">
                    <a:solidFill>
                      <a:schemeClr val="tx1"/>
                    </a:solidFill>
                  </a:endParaRPr>
                </a:p>
              </p:txBody>
            </p:sp>
          </mc:Choice>
          <mc:Fallback xmlns="">
            <p:sp>
              <p:nvSpPr>
                <p:cNvPr id="9" name="TextBox 8">
                  <a:extLst>
                    <a:ext uri="{FF2B5EF4-FFF2-40B4-BE49-F238E27FC236}">
                      <a16:creationId xmlns:a16="http://schemas.microsoft.com/office/drawing/2014/main" id="{3A375B13-903F-E17C-2FB8-B551E7F3763F}"/>
                    </a:ext>
                  </a:extLst>
                </p:cNvPr>
                <p:cNvSpPr txBox="1">
                  <a:spLocks noRot="1" noChangeAspect="1" noMove="1" noResize="1" noEditPoints="1" noAdjustHandles="1" noChangeArrowheads="1" noChangeShapeType="1" noTextEdit="1"/>
                </p:cNvSpPr>
                <p:nvPr/>
              </p:nvSpPr>
              <p:spPr>
                <a:xfrm>
                  <a:off x="3281680" y="4735597"/>
                  <a:ext cx="2458720" cy="323165"/>
                </a:xfrm>
                <a:prstGeom prst="rect">
                  <a:avLst/>
                </a:prstGeom>
                <a:blipFill>
                  <a:blip r:embed="rId8"/>
                  <a:stretch>
                    <a:fillRect b="-1132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B39FAC6-CDC9-D9B6-FFCE-9EE89860D989}"/>
                </a:ext>
              </a:extLst>
            </p:cNvPr>
            <p:cNvSpPr txBox="1"/>
            <p:nvPr/>
          </p:nvSpPr>
          <p:spPr>
            <a:xfrm>
              <a:off x="3464560" y="5129261"/>
              <a:ext cx="1224280" cy="323165"/>
            </a:xfrm>
            <a:prstGeom prst="rect">
              <a:avLst/>
            </a:prstGeom>
            <a:noFill/>
          </p:spPr>
          <p:txBody>
            <a:bodyPr wrap="square" rtlCol="0">
              <a:spAutoFit/>
            </a:bodyPr>
            <a:lstStyle/>
            <a:p>
              <a:r>
                <a:rPr lang="vi-VN" sz="1500">
                  <a:latin typeface="Cambria Math" panose="02040503050406030204" pitchFamily="18" charset="0"/>
                  <a:ea typeface="Cambria Math" panose="02040503050406030204" pitchFamily="18" charset="0"/>
                </a:rPr>
                <a:t>otherwise</a:t>
              </a:r>
              <a:endParaRPr lang="en-US" sz="1500">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AEAE520-9C8F-40F0-0D59-FF1F80DD4DE7}"/>
                  </a:ext>
                </a:extLst>
              </p:cNvPr>
              <p:cNvSpPr txBox="1"/>
              <p:nvPr/>
            </p:nvSpPr>
            <p:spPr>
              <a:xfrm>
                <a:off x="381000" y="5672007"/>
                <a:ext cx="4457700" cy="5825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tx1"/>
                          </a:solidFill>
                          <a:latin typeface="Cambria Math" panose="02040503050406030204" pitchFamily="18" charset="0"/>
                        </a:rPr>
                        <m:t>7.    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d>
                        <m:dPr>
                          <m:ctrlPr>
                            <a:rPr lang="vi-VN" sz="1500" b="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6</m:t>
                          </m:r>
                        </m:e>
                      </m:d>
                      <m:r>
                        <a:rPr lang="vi-VN" sz="1500" b="0" i="1" smtClean="0">
                          <a:solidFill>
                            <a:schemeClr val="tx1"/>
                          </a:solidFill>
                          <a:latin typeface="Cambria Math" panose="02040503050406030204" pitchFamily="18" charset="0"/>
                        </a:rPr>
                        <m:t>.(</m:t>
                      </m:r>
                      <m:sSup>
                        <m:sSupPr>
                          <m:ctrlPr>
                            <a:rPr lang="vi-VN" sz="1500" b="0" i="1" smtClean="0">
                              <a:solidFill>
                                <a:schemeClr val="tx1"/>
                              </a:solidFill>
                              <a:latin typeface="Cambria Math" panose="02040503050406030204" pitchFamily="18" charset="0"/>
                            </a:rPr>
                          </m:ctrlPr>
                        </m:sSupPr>
                        <m:e>
                          <m:d>
                            <m:dPr>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e>
                          </m:d>
                        </m:e>
                        <m:sup>
                          <m:r>
                            <a:rPr lang="vi-VN" sz="1500" i="1">
                              <a:solidFill>
                                <a:schemeClr val="tx1"/>
                              </a:solidFill>
                              <a:latin typeface="Cambria Math" panose="02040503050406030204" pitchFamily="18" charset="0"/>
                            </a:rPr>
                            <m:t>2</m:t>
                          </m:r>
                        </m:sup>
                      </m:sSup>
                      <m:r>
                        <a:rPr lang="vi-VN" sz="1500" b="0" i="1" smtClean="0">
                          <a:solidFill>
                            <a:schemeClr val="tx1"/>
                          </a:solidFill>
                          <a:latin typeface="Cambria Math" panose="02040503050406030204" pitchFamily="18" charset="0"/>
                        </a:rPr>
                        <m:t>)</m:t>
                      </m:r>
                    </m:oMath>
                  </m:oMathPara>
                </a14:m>
                <a:endParaRPr lang="en-US" sz="1500">
                  <a:solidFill>
                    <a:schemeClr val="tx1"/>
                  </a:solidFill>
                </a:endParaRPr>
              </a:p>
            </p:txBody>
          </p:sp>
        </mc:Choice>
        <mc:Fallback xmlns="">
          <p:sp>
            <p:nvSpPr>
              <p:cNvPr id="12" name="TextBox 11">
                <a:extLst>
                  <a:ext uri="{FF2B5EF4-FFF2-40B4-BE49-F238E27FC236}">
                    <a16:creationId xmlns:a16="http://schemas.microsoft.com/office/drawing/2014/main" id="{6AEAE520-9C8F-40F0-0D59-FF1F80DD4DE7}"/>
                  </a:ext>
                </a:extLst>
              </p:cNvPr>
              <p:cNvSpPr txBox="1">
                <a:spLocks noRot="1" noChangeAspect="1" noMove="1" noResize="1" noEditPoints="1" noAdjustHandles="1" noChangeArrowheads="1" noChangeShapeType="1" noTextEdit="1"/>
              </p:cNvSpPr>
              <p:nvPr/>
            </p:nvSpPr>
            <p:spPr>
              <a:xfrm>
                <a:off x="381000" y="5672007"/>
                <a:ext cx="4457700" cy="58259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95DA2D-E8C8-DDDE-CC12-AD604D790CB9}"/>
                  </a:ext>
                </a:extLst>
              </p:cNvPr>
              <p:cNvSpPr txBox="1"/>
              <p:nvPr/>
            </p:nvSpPr>
            <p:spPr>
              <a:xfrm>
                <a:off x="6550662" y="673663"/>
                <a:ext cx="4287520" cy="5825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solidFill>
                            <a:schemeClr val="tx1"/>
                          </a:solidFill>
                          <a:latin typeface="Cambria Math" panose="02040503050406030204" pitchFamily="18" charset="0"/>
                        </a:rPr>
                        <m:t>8.    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r>
                        <m:rPr>
                          <m:sty m:val="p"/>
                        </m:rPr>
                        <a:rPr lang="vi-VN" sz="1500" i="1">
                          <a:solidFill>
                            <a:schemeClr val="tx1"/>
                          </a:solidFill>
                          <a:latin typeface="Cambria Math" panose="02040503050406030204" pitchFamily="18" charset="0"/>
                        </a:rPr>
                        <m:t>conv</m:t>
                      </m:r>
                      <m:d>
                        <m:dPr>
                          <m:ctrlPr>
                            <a:rPr lang="vi-VN" sz="1500" i="1" smtClean="0">
                              <a:solidFill>
                                <a:schemeClr val="tx1"/>
                              </a:solidFill>
                              <a:latin typeface="Cambria Math" panose="02040503050406030204" pitchFamily="18" charset="0"/>
                            </a:rPr>
                          </m:ctrlPr>
                        </m:dPr>
                        <m:e>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d>
                                <m:dPr>
                                  <m:begChr m:val="["/>
                                  <m:endChr m:val="]"/>
                                  <m:ctrlPr>
                                    <a:rPr lang="vi-VN" sz="1500" b="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1</m:t>
                                  </m:r>
                                </m:e>
                              </m:d>
                            </m:sup>
                          </m:s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7</m:t>
                          </m:r>
                          <m:r>
                            <a:rPr lang="vi-VN" sz="1500" b="0" i="1" smtClean="0">
                              <a:solidFill>
                                <a:schemeClr val="tx1"/>
                              </a:solidFill>
                              <a:latin typeface="Cambria Math" panose="02040503050406030204" pitchFamily="18" charset="0"/>
                            </a:rPr>
                            <m:t>)</m:t>
                          </m:r>
                        </m:e>
                      </m:d>
                    </m:oMath>
                  </m:oMathPara>
                </a14:m>
                <a:endParaRPr lang="en-US" sz="1500">
                  <a:solidFill>
                    <a:schemeClr val="tx1"/>
                  </a:solidFill>
                </a:endParaRPr>
              </a:p>
            </p:txBody>
          </p:sp>
        </mc:Choice>
        <mc:Fallback xmlns="">
          <p:sp>
            <p:nvSpPr>
              <p:cNvPr id="15" name="TextBox 14">
                <a:extLst>
                  <a:ext uri="{FF2B5EF4-FFF2-40B4-BE49-F238E27FC236}">
                    <a16:creationId xmlns:a16="http://schemas.microsoft.com/office/drawing/2014/main" id="{FB95DA2D-E8C8-DDDE-CC12-AD604D790CB9}"/>
                  </a:ext>
                </a:extLst>
              </p:cNvPr>
              <p:cNvSpPr txBox="1">
                <a:spLocks noRot="1" noChangeAspect="1" noMove="1" noResize="1" noEditPoints="1" noAdjustHandles="1" noChangeArrowheads="1" noChangeShapeType="1" noTextEdit="1"/>
              </p:cNvSpPr>
              <p:nvPr/>
            </p:nvSpPr>
            <p:spPr>
              <a:xfrm>
                <a:off x="6550662" y="673663"/>
                <a:ext cx="4287520" cy="5825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97FE639-BBA2-2190-D1D7-5BA7A23FCB97}"/>
                  </a:ext>
                </a:extLst>
              </p:cNvPr>
              <p:cNvSpPr txBox="1"/>
              <p:nvPr/>
            </p:nvSpPr>
            <p:spPr>
              <a:xfrm>
                <a:off x="6550662" y="1460668"/>
                <a:ext cx="3667760" cy="58259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solidFill>
                            <a:schemeClr val="tx1"/>
                          </a:solidFill>
                          <a:latin typeface="Cambria Math" panose="02040503050406030204" pitchFamily="18" charset="0"/>
                        </a:rPr>
                        <m:t>9.    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b</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b</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d>
                        <m:dPr>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7</m:t>
                          </m:r>
                        </m:e>
                      </m:d>
                    </m:oMath>
                  </m:oMathPara>
                </a14:m>
                <a:endParaRPr lang="en-US" sz="1500">
                  <a:solidFill>
                    <a:schemeClr val="tx1"/>
                  </a:solidFill>
                </a:endParaRPr>
              </a:p>
            </p:txBody>
          </p:sp>
        </mc:Choice>
        <mc:Fallback xmlns="">
          <p:sp>
            <p:nvSpPr>
              <p:cNvPr id="18" name="TextBox 17">
                <a:extLst>
                  <a:ext uri="{FF2B5EF4-FFF2-40B4-BE49-F238E27FC236}">
                    <a16:creationId xmlns:a16="http://schemas.microsoft.com/office/drawing/2014/main" id="{E97FE639-BBA2-2190-D1D7-5BA7A23FCB97}"/>
                  </a:ext>
                </a:extLst>
              </p:cNvPr>
              <p:cNvSpPr txBox="1">
                <a:spLocks noRot="1" noChangeAspect="1" noMove="1" noResize="1" noEditPoints="1" noAdjustHandles="1" noChangeArrowheads="1" noChangeShapeType="1" noTextEdit="1"/>
              </p:cNvSpPr>
              <p:nvPr/>
            </p:nvSpPr>
            <p:spPr>
              <a:xfrm>
                <a:off x="6550662" y="1460668"/>
                <a:ext cx="3667760" cy="58259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54B0D80-2314-9F3F-DBE6-43EE620F0208}"/>
                  </a:ext>
                </a:extLst>
              </p:cNvPr>
              <p:cNvSpPr txBox="1"/>
              <p:nvPr/>
            </p:nvSpPr>
            <p:spPr>
              <a:xfrm>
                <a:off x="6484620" y="2231310"/>
                <a:ext cx="4287520" cy="5825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solidFill>
                            <a:schemeClr val="tx1"/>
                          </a:solidFill>
                          <a:latin typeface="Cambria Math" panose="02040503050406030204" pitchFamily="18" charset="0"/>
                        </a:rPr>
                        <m:t>10.    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r>
                        <m:rPr>
                          <m:sty m:val="p"/>
                        </m:rPr>
                        <a:rPr lang="vi-VN" sz="1500" i="1">
                          <a:solidFill>
                            <a:schemeClr val="tx1"/>
                          </a:solidFill>
                          <a:latin typeface="Cambria Math" panose="02040503050406030204" pitchFamily="18" charset="0"/>
                        </a:rPr>
                        <m:t>conv</m:t>
                      </m:r>
                      <m:d>
                        <m:dPr>
                          <m:ctrlPr>
                            <a:rPr lang="vi-VN" sz="1500" i="1" smtClean="0">
                              <a:solidFill>
                                <a:schemeClr val="tx1"/>
                              </a:solidFill>
                              <a:latin typeface="Cambria Math" panose="02040503050406030204" pitchFamily="18" charset="0"/>
                            </a:rPr>
                          </m:ctrlPr>
                        </m:dPr>
                        <m:e>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d>
                                <m:dPr>
                                  <m:begChr m:val="["/>
                                  <m:endChr m:val="]"/>
                                  <m:ctrlPr>
                                    <a:rPr lang="vi-VN" sz="1500" b="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1</m:t>
                                  </m:r>
                                </m:e>
                              </m:d>
                            </m:sup>
                          </m:s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7</m:t>
                          </m:r>
                          <m:r>
                            <a:rPr lang="vi-VN" sz="1500" b="0" i="1" smtClean="0">
                              <a:solidFill>
                                <a:schemeClr val="tx1"/>
                              </a:solidFill>
                              <a:latin typeface="Cambria Math" panose="02040503050406030204" pitchFamily="18" charset="0"/>
                            </a:rPr>
                            <m:t>)</m:t>
                          </m:r>
                        </m:e>
                      </m:d>
                    </m:oMath>
                  </m:oMathPara>
                </a14:m>
                <a:endParaRPr lang="en-US" sz="1500">
                  <a:solidFill>
                    <a:schemeClr val="tx1"/>
                  </a:solidFill>
                </a:endParaRPr>
              </a:p>
            </p:txBody>
          </p:sp>
        </mc:Choice>
        <mc:Fallback xmlns="">
          <p:sp>
            <p:nvSpPr>
              <p:cNvPr id="19" name="TextBox 18">
                <a:extLst>
                  <a:ext uri="{FF2B5EF4-FFF2-40B4-BE49-F238E27FC236}">
                    <a16:creationId xmlns:a16="http://schemas.microsoft.com/office/drawing/2014/main" id="{B54B0D80-2314-9F3F-DBE6-43EE620F0208}"/>
                  </a:ext>
                </a:extLst>
              </p:cNvPr>
              <p:cNvSpPr txBox="1">
                <a:spLocks noRot="1" noChangeAspect="1" noMove="1" noResize="1" noEditPoints="1" noAdjustHandles="1" noChangeArrowheads="1" noChangeShapeType="1" noTextEdit="1"/>
              </p:cNvSpPr>
              <p:nvPr/>
            </p:nvSpPr>
            <p:spPr>
              <a:xfrm>
                <a:off x="6484620" y="2231310"/>
                <a:ext cx="4287520" cy="582532"/>
              </a:xfrm>
              <a:prstGeom prst="rect">
                <a:avLst/>
              </a:prstGeom>
              <a:blipFill>
                <a:blip r:embed="rId12"/>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2735040A-2DF6-289E-11C2-C9E8FAFA530B}"/>
              </a:ext>
            </a:extLst>
          </p:cNvPr>
          <p:cNvGrpSpPr/>
          <p:nvPr/>
        </p:nvGrpSpPr>
        <p:grpSpPr>
          <a:xfrm>
            <a:off x="6484620" y="3009980"/>
            <a:ext cx="5349240" cy="947054"/>
            <a:chOff x="6484620" y="3009980"/>
            <a:chExt cx="5349240" cy="94705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73B594D-7C93-5525-FC39-C564F582DA17}"/>
                    </a:ext>
                  </a:extLst>
                </p:cNvPr>
                <p:cNvSpPr txBox="1"/>
                <p:nvPr/>
              </p:nvSpPr>
              <p:spPr>
                <a:xfrm>
                  <a:off x="6484620" y="3009980"/>
                  <a:ext cx="3172460" cy="9470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solidFill>
                              <a:schemeClr val="tx1"/>
                            </a:solidFill>
                            <a:latin typeface="Cambria Math" panose="02040503050406030204" pitchFamily="18" charset="0"/>
                          </a:rPr>
                          <m:t>11.    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bSup>
                              <m:sSubSupPr>
                                <m:ctrlPr>
                                  <a:rPr lang="en-US" sz="1500" i="1" smtClean="0">
                                    <a:solidFill>
                                      <a:schemeClr val="tx1"/>
                                    </a:solidFill>
                                    <a:latin typeface="Cambria Math" panose="02040503050406030204" pitchFamily="18" charset="0"/>
                                  </a:rPr>
                                </m:ctrlPr>
                              </m:sSubSupPr>
                              <m:e>
                                <m:r>
                                  <m:rPr>
                                    <m:sty m:val="p"/>
                                  </m:rPr>
                                  <a:rPr lang="vi-VN" sz="1500" i="1" smtClean="0">
                                    <a:solidFill>
                                      <a:schemeClr val="tx1"/>
                                    </a:solidFill>
                                    <a:latin typeface="Cambria Math" panose="02040503050406030204" pitchFamily="18" charset="0"/>
                                  </a:rPr>
                                  <m:t>a</m:t>
                                </m:r>
                              </m:e>
                              <m:sub>
                                <m:r>
                                  <m:rPr>
                                    <m:sty m:val="p"/>
                                  </m:rPr>
                                  <a:rPr lang="vi-VN" sz="1500" i="1">
                                    <a:solidFill>
                                      <a:schemeClr val="tx1"/>
                                    </a:solidFill>
                                    <a:latin typeface="Cambria Math" panose="02040503050406030204" pitchFamily="18" charset="0"/>
                                  </a:rPr>
                                  <m:t>ij</m:t>
                                </m:r>
                              </m:sub>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up>
                            </m:sSub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P</m:t>
                                </m:r>
                              </m:e>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up>
                            </m:sSup>
                          </m:num>
                          <m:den>
                            <m:r>
                              <a:rPr lang="en-US" sz="1500" i="1" smtClean="0">
                                <a:solidFill>
                                  <a:schemeClr val="tx1"/>
                                </a:solidFill>
                                <a:latin typeface="Cambria Math" panose="02040503050406030204" pitchFamily="18" charset="0"/>
                              </a:rPr>
                              <m:t>𝜕</m:t>
                            </m:r>
                            <m:sSubSup>
                              <m:sSubSupPr>
                                <m:ctrlPr>
                                  <a:rPr lang="en-US" sz="1500" i="1" smtClean="0">
                                    <a:solidFill>
                                      <a:schemeClr val="tx1"/>
                                    </a:solidFill>
                                    <a:latin typeface="Cambria Math" panose="02040503050406030204" pitchFamily="18" charset="0"/>
                                  </a:rPr>
                                </m:ctrlPr>
                              </m:sSubSupPr>
                              <m:e>
                                <m:r>
                                  <m:rPr>
                                    <m:sty m:val="p"/>
                                  </m:rPr>
                                  <a:rPr lang="vi-VN" sz="1500" i="1" smtClean="0">
                                    <a:solidFill>
                                      <a:schemeClr val="tx1"/>
                                    </a:solidFill>
                                    <a:latin typeface="Cambria Math" panose="02040503050406030204" pitchFamily="18" charset="0"/>
                                  </a:rPr>
                                  <m:t>a</m:t>
                                </m:r>
                              </m:e>
                              <m:sub>
                                <m:r>
                                  <m:rPr>
                                    <m:sty m:val="p"/>
                                  </m:rPr>
                                  <a:rPr lang="vi-VN" sz="1500" i="1">
                                    <a:solidFill>
                                      <a:schemeClr val="tx1"/>
                                    </a:solidFill>
                                    <a:latin typeface="Cambria Math" panose="02040503050406030204" pitchFamily="18" charset="0"/>
                                  </a:rPr>
                                  <m:t>ij</m:t>
                                </m:r>
                              </m:sub>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up>
                            </m:sSubSup>
                          </m:den>
                        </m:f>
                        <m:r>
                          <a:rPr lang="en-US" sz="1500" i="1" smtClean="0">
                            <a:solidFill>
                              <a:schemeClr val="tx1"/>
                            </a:solidFill>
                            <a:latin typeface="Cambria Math" panose="02040503050406030204" pitchFamily="18" charset="0"/>
                          </a:rPr>
                          <m:t>=</m:t>
                        </m:r>
                        <m:d>
                          <m:dPr>
                            <m:begChr m:val="{"/>
                            <m:endChr m:val=""/>
                            <m:ctrlPr>
                              <a:rPr lang="vi-VN" sz="1500" i="1" smtClean="0">
                                <a:solidFill>
                                  <a:schemeClr val="tx1"/>
                                </a:solidFill>
                                <a:latin typeface="Cambria Math" panose="02040503050406030204" pitchFamily="18" charset="0"/>
                                <a:ea typeface="Cambria Math" panose="02040503050406030204" pitchFamily="18" charset="0"/>
                              </a:rPr>
                            </m:ctrlPr>
                          </m:dPr>
                          <m:e>
                            <m:eqArr>
                              <m:eqArrPr>
                                <m:ctrlPr>
                                  <a:rPr lang="vi-VN" sz="1500" i="1" smtClean="0">
                                    <a:solidFill>
                                      <a:schemeClr val="tx1"/>
                                    </a:solidFill>
                                    <a:latin typeface="Cambria Math" panose="02040503050406030204" pitchFamily="18" charset="0"/>
                                    <a:ea typeface="Cambria Math" panose="02040503050406030204" pitchFamily="18" charset="0"/>
                                  </a:rPr>
                                </m:ctrlPr>
                              </m:eqArrPr>
                              <m:e>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bSup>
                                      <m:sSubSupPr>
                                        <m:ctrlPr>
                                          <a:rPr lang="en-US" sz="1500" i="1" smtClean="0">
                                            <a:solidFill>
                                              <a:schemeClr val="tx1"/>
                                            </a:solidFill>
                                            <a:latin typeface="Cambria Math" panose="02040503050406030204" pitchFamily="18" charset="0"/>
                                          </a:rPr>
                                        </m:ctrlPr>
                                      </m:sSubSupPr>
                                      <m:e>
                                        <m:r>
                                          <m:rPr>
                                            <m:sty m:val="p"/>
                                          </m:rPr>
                                          <a:rPr lang="vi-VN" sz="1500" i="1">
                                            <a:solidFill>
                                              <a:schemeClr val="tx1"/>
                                            </a:solidFill>
                                            <a:latin typeface="Cambria Math" panose="02040503050406030204" pitchFamily="18" charset="0"/>
                                          </a:rPr>
                                          <m:t>P</m:t>
                                        </m:r>
                                      </m:e>
                                      <m:sub>
                                        <m:r>
                                          <m:rPr>
                                            <m:sty m:val="p"/>
                                          </m:rPr>
                                          <a:rPr lang="vi-VN" sz="1500" i="1">
                                            <a:solidFill>
                                              <a:schemeClr val="tx1"/>
                                            </a:solidFill>
                                            <a:latin typeface="Cambria Math" panose="02040503050406030204" pitchFamily="18" charset="0"/>
                                          </a:rPr>
                                          <m:t>ij</m:t>
                                        </m:r>
                                      </m:sub>
                                      <m:sup>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up>
                                    </m:sSubSup>
                                  </m:den>
                                </m:f>
                              </m:e>
                              <m:e>
                                <m:r>
                                  <a:rPr lang="vi-VN" sz="1500" i="1">
                                    <a:solidFill>
                                      <a:schemeClr val="tx1"/>
                                    </a:solidFill>
                                    <a:latin typeface="Cambria Math" panose="02040503050406030204" pitchFamily="18" charset="0"/>
                                    <a:ea typeface="Cambria Math" panose="02040503050406030204" pitchFamily="18" charset="0"/>
                                  </a:rPr>
                                  <m:t>0</m:t>
                                </m:r>
                              </m:e>
                            </m:eqArr>
                          </m:e>
                        </m:d>
                      </m:oMath>
                    </m:oMathPara>
                  </a14:m>
                  <a:endParaRPr lang="en-US" sz="1500">
                    <a:solidFill>
                      <a:schemeClr val="tx1"/>
                    </a:solidFill>
                  </a:endParaRPr>
                </a:p>
              </p:txBody>
            </p:sp>
          </mc:Choice>
          <mc:Fallback xmlns="">
            <p:sp>
              <p:nvSpPr>
                <p:cNvPr id="20" name="TextBox 19">
                  <a:extLst>
                    <a:ext uri="{FF2B5EF4-FFF2-40B4-BE49-F238E27FC236}">
                      <a16:creationId xmlns:a16="http://schemas.microsoft.com/office/drawing/2014/main" id="{273B594D-7C93-5525-FC39-C564F582DA17}"/>
                    </a:ext>
                  </a:extLst>
                </p:cNvPr>
                <p:cNvSpPr txBox="1">
                  <a:spLocks noRot="1" noChangeAspect="1" noMove="1" noResize="1" noEditPoints="1" noAdjustHandles="1" noChangeArrowheads="1" noChangeShapeType="1" noTextEdit="1"/>
                </p:cNvSpPr>
                <p:nvPr/>
              </p:nvSpPr>
              <p:spPr>
                <a:xfrm>
                  <a:off x="6484620" y="3009980"/>
                  <a:ext cx="3172460" cy="94705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3CFCFD-A2DA-FFC8-F13A-F084A97B877F}"/>
                    </a:ext>
                  </a:extLst>
                </p:cNvPr>
                <p:cNvSpPr txBox="1"/>
                <p:nvPr/>
              </p:nvSpPr>
              <p:spPr>
                <a:xfrm>
                  <a:off x="9375140" y="3183894"/>
                  <a:ext cx="2458720"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vi-VN" sz="1500" i="1" smtClean="0">
                            <a:solidFill>
                              <a:schemeClr val="tx1"/>
                            </a:solidFill>
                            <a:latin typeface="Cambria Math" panose="02040503050406030204" pitchFamily="18" charset="0"/>
                          </a:rPr>
                          <m:t>if</m:t>
                        </m:r>
                        <m:r>
                          <a:rPr lang="vi-VN" sz="1500" b="0" i="1" smtClean="0">
                            <a:solidFill>
                              <a:schemeClr val="tx1"/>
                            </a:solidFill>
                            <a:latin typeface="Cambria Math" panose="02040503050406030204" pitchFamily="18" charset="0"/>
                          </a:rPr>
                          <m:t> </m:t>
                        </m:r>
                        <m:r>
                          <m:rPr>
                            <m:sty m:val="p"/>
                          </m:rPr>
                          <a:rPr lang="vi-VN" sz="1500" i="1">
                            <a:solidFill>
                              <a:schemeClr val="tx1"/>
                            </a:solidFill>
                            <a:latin typeface="Cambria Math" panose="02040503050406030204" pitchFamily="18" charset="0"/>
                          </a:rPr>
                          <m:t>max</m:t>
                        </m:r>
                        <m:r>
                          <a:rPr lang="vi-VN" sz="1500" b="0" i="1" smtClean="0">
                            <a:solidFill>
                              <a:schemeClr val="tx1"/>
                            </a:solidFill>
                            <a:latin typeface="Cambria Math" panose="02040503050406030204" pitchFamily="18" charset="0"/>
                          </a:rPr>
                          <m:t> </m:t>
                        </m:r>
                        <m:r>
                          <m:rPr>
                            <m:sty m:val="p"/>
                          </m:rPr>
                          <a:rPr lang="vi-VN" sz="1500" i="1">
                            <a:solidFill>
                              <a:schemeClr val="tx1"/>
                            </a:solidFill>
                            <a:latin typeface="Cambria Math" panose="02040503050406030204" pitchFamily="18" charset="0"/>
                          </a:rPr>
                          <m:t>pooling</m:t>
                        </m:r>
                        <m:r>
                          <a:rPr lang="vi-VN" sz="1500" b="0" i="1" smtClean="0">
                            <a:solidFill>
                              <a:schemeClr val="tx1"/>
                            </a:solidFill>
                            <a:latin typeface="Cambria Math" panose="02040503050406030204" pitchFamily="18" charset="0"/>
                          </a:rPr>
                          <m:t> </m:t>
                        </m:r>
                        <m:r>
                          <m:rPr>
                            <m:sty m:val="p"/>
                          </m:rPr>
                          <a:rPr lang="vi-VN" sz="1500" i="1">
                            <a:solidFill>
                              <a:schemeClr val="tx1"/>
                            </a:solidFill>
                            <a:latin typeface="Cambria Math" panose="02040503050406030204" pitchFamily="18" charset="0"/>
                          </a:rPr>
                          <m:t>position</m:t>
                        </m:r>
                      </m:oMath>
                    </m:oMathPara>
                  </a14:m>
                  <a:endParaRPr lang="en-US" sz="1500">
                    <a:solidFill>
                      <a:schemeClr val="tx1"/>
                    </a:solidFill>
                  </a:endParaRPr>
                </a:p>
              </p:txBody>
            </p:sp>
          </mc:Choice>
          <mc:Fallback xmlns="">
            <p:sp>
              <p:nvSpPr>
                <p:cNvPr id="21" name="TextBox 20">
                  <a:extLst>
                    <a:ext uri="{FF2B5EF4-FFF2-40B4-BE49-F238E27FC236}">
                      <a16:creationId xmlns:a16="http://schemas.microsoft.com/office/drawing/2014/main" id="{2E3CFCFD-A2DA-FFC8-F13A-F084A97B877F}"/>
                    </a:ext>
                  </a:extLst>
                </p:cNvPr>
                <p:cNvSpPr txBox="1">
                  <a:spLocks noRot="1" noChangeAspect="1" noMove="1" noResize="1" noEditPoints="1" noAdjustHandles="1" noChangeArrowheads="1" noChangeShapeType="1" noTextEdit="1"/>
                </p:cNvSpPr>
                <p:nvPr/>
              </p:nvSpPr>
              <p:spPr>
                <a:xfrm>
                  <a:off x="9375140" y="3183894"/>
                  <a:ext cx="2458720" cy="323165"/>
                </a:xfrm>
                <a:prstGeom prst="rect">
                  <a:avLst/>
                </a:prstGeom>
                <a:blipFill>
                  <a:blip r:embed="rId14"/>
                  <a:stretch>
                    <a:fillRect b="-11321"/>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ABCF7FC9-280B-117C-A821-12C6BBF071BA}"/>
                </a:ext>
              </a:extLst>
            </p:cNvPr>
            <p:cNvSpPr txBox="1"/>
            <p:nvPr/>
          </p:nvSpPr>
          <p:spPr>
            <a:xfrm>
              <a:off x="9590385" y="3605517"/>
              <a:ext cx="1224280" cy="323165"/>
            </a:xfrm>
            <a:prstGeom prst="rect">
              <a:avLst/>
            </a:prstGeom>
            <a:noFill/>
          </p:spPr>
          <p:txBody>
            <a:bodyPr wrap="square" rtlCol="0">
              <a:spAutoFit/>
            </a:bodyPr>
            <a:lstStyle/>
            <a:p>
              <a:r>
                <a:rPr lang="vi-VN" sz="1500">
                  <a:latin typeface="Cambria Math" panose="02040503050406030204" pitchFamily="18" charset="0"/>
                  <a:ea typeface="Cambria Math" panose="02040503050406030204" pitchFamily="18" charset="0"/>
                </a:rPr>
                <a:t>otherwise</a:t>
              </a:r>
              <a:endParaRPr lang="en-US" sz="1500">
                <a:latin typeface="Cambria Math" panose="02040503050406030204" pitchFamily="18" charset="0"/>
                <a:ea typeface="Cambria Math" panose="02040503050406030204" pitchFamily="18" charset="0"/>
              </a:endParaRP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9DE394-89B2-1990-79AB-7B72E5A6867B}"/>
                  </a:ext>
                </a:extLst>
              </p:cNvPr>
              <p:cNvSpPr txBox="1"/>
              <p:nvPr/>
            </p:nvSpPr>
            <p:spPr>
              <a:xfrm>
                <a:off x="6484620" y="4084950"/>
                <a:ext cx="4457700" cy="58259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solidFill>
                            <a:schemeClr val="tx1"/>
                          </a:solidFill>
                          <a:latin typeface="Cambria Math" panose="02040503050406030204" pitchFamily="18" charset="0"/>
                        </a:rPr>
                        <m:t>12.    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d>
                        <m:dPr>
                          <m:ctrlPr>
                            <a:rPr lang="vi-VN" sz="1500" b="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11</m:t>
                          </m:r>
                        </m:e>
                      </m:d>
                      <m:r>
                        <a:rPr lang="vi-VN" sz="1500" b="0" i="1" smtClean="0">
                          <a:solidFill>
                            <a:schemeClr val="tx1"/>
                          </a:solidFill>
                          <a:latin typeface="Cambria Math" panose="02040503050406030204" pitchFamily="18" charset="0"/>
                        </a:rPr>
                        <m:t>.</m:t>
                      </m:r>
                      <m:sSup>
                        <m:sSupPr>
                          <m:ctrlPr>
                            <a:rPr lang="en-US" sz="1500" i="1" dirty="0" smtClean="0">
                              <a:solidFill>
                                <a:schemeClr val="tx1"/>
                              </a:solidFill>
                              <a:latin typeface="Cambria Math" panose="02040503050406030204" pitchFamily="18" charset="0"/>
                            </a:rPr>
                          </m:ctrlPr>
                        </m:sSupPr>
                        <m:e>
                          <m:r>
                            <m:rPr>
                              <m:sty m:val="p"/>
                            </m:rPr>
                            <a:rPr lang="vi-VN" sz="1500" i="1" dirty="0">
                              <a:solidFill>
                                <a:schemeClr val="tx1"/>
                              </a:solidFill>
                              <a:latin typeface="Cambria Math" panose="02040503050406030204" pitchFamily="18" charset="0"/>
                            </a:rPr>
                            <m:t>a</m:t>
                          </m:r>
                        </m:e>
                        <m:sup>
                          <m:r>
                            <a:rPr lang="vi-VN" sz="1500" b="0" i="1" dirty="0" smtClean="0">
                              <a:solidFill>
                                <a:schemeClr val="tx1"/>
                              </a:solidFill>
                              <a:latin typeface="Cambria Math" panose="02040503050406030204" pitchFamily="18" charset="0"/>
                            </a:rPr>
                            <m:t>[</m:t>
                          </m:r>
                          <m:r>
                            <a:rPr lang="vi-VN" sz="1500" i="1" dirty="0">
                              <a:solidFill>
                                <a:schemeClr val="tx1"/>
                              </a:solidFill>
                              <a:latin typeface="Cambria Math" panose="02040503050406030204" pitchFamily="18" charset="0"/>
                            </a:rPr>
                            <m:t>1</m:t>
                          </m:r>
                          <m:r>
                            <a:rPr lang="vi-VN" sz="1500" b="0" i="1" dirty="0" smtClean="0">
                              <a:solidFill>
                                <a:schemeClr val="tx1"/>
                              </a:solidFill>
                              <a:latin typeface="Cambria Math" panose="02040503050406030204" pitchFamily="18" charset="0"/>
                            </a:rPr>
                            <m:t>]</m:t>
                          </m:r>
                        </m:sup>
                      </m:sSup>
                      <m:d>
                        <m:dPr>
                          <m:ctrlPr>
                            <a:rPr lang="en-US" sz="1500" i="1" dirty="0" smtClean="0">
                              <a:solidFill>
                                <a:schemeClr val="tx1"/>
                              </a:solidFill>
                              <a:latin typeface="Cambria Math" panose="02040503050406030204" pitchFamily="18" charset="0"/>
                            </a:rPr>
                          </m:ctrlPr>
                        </m:dPr>
                        <m:e>
                          <m:r>
                            <a:rPr lang="vi-VN" sz="1500" i="1" smtClean="0">
                              <a:solidFill>
                                <a:schemeClr val="tx1"/>
                              </a:solidFill>
                              <a:latin typeface="Cambria Math" panose="02040503050406030204" pitchFamily="18" charset="0"/>
                            </a:rPr>
                            <m:t>1</m:t>
                          </m:r>
                          <m:r>
                            <a:rPr lang="vi-VN" sz="1500" b="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1</m:t>
                                  </m:r>
                                </m:e>
                              </m:d>
                            </m:sup>
                          </m:sSup>
                        </m:e>
                      </m:d>
                    </m:oMath>
                  </m:oMathPara>
                </a14:m>
                <a:endParaRPr lang="en-US" sz="1500">
                  <a:solidFill>
                    <a:schemeClr val="tx1"/>
                  </a:solidFill>
                </a:endParaRPr>
              </a:p>
            </p:txBody>
          </p:sp>
        </mc:Choice>
        <mc:Fallback xmlns="">
          <p:sp>
            <p:nvSpPr>
              <p:cNvPr id="23" name="TextBox 22">
                <a:extLst>
                  <a:ext uri="{FF2B5EF4-FFF2-40B4-BE49-F238E27FC236}">
                    <a16:creationId xmlns:a16="http://schemas.microsoft.com/office/drawing/2014/main" id="{E69DE394-89B2-1990-79AB-7B72E5A6867B}"/>
                  </a:ext>
                </a:extLst>
              </p:cNvPr>
              <p:cNvSpPr txBox="1">
                <a:spLocks noRot="1" noChangeAspect="1" noMove="1" noResize="1" noEditPoints="1" noAdjustHandles="1" noChangeArrowheads="1" noChangeShapeType="1" noTextEdit="1"/>
              </p:cNvSpPr>
              <p:nvPr/>
            </p:nvSpPr>
            <p:spPr>
              <a:xfrm>
                <a:off x="6484620" y="4084950"/>
                <a:ext cx="4457700" cy="58259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FE4D1BC-482B-B434-DB3C-9C5532A3F256}"/>
                  </a:ext>
                </a:extLst>
              </p:cNvPr>
              <p:cNvSpPr txBox="1"/>
              <p:nvPr/>
            </p:nvSpPr>
            <p:spPr>
              <a:xfrm>
                <a:off x="6480277" y="4898826"/>
                <a:ext cx="4287520" cy="5825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solidFill>
                            <a:schemeClr val="tx1"/>
                          </a:solidFill>
                          <a:latin typeface="Cambria Math" panose="02040503050406030204" pitchFamily="18" charset="0"/>
                        </a:rPr>
                        <m:t>13.    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w</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den>
                      </m:f>
                      <m:r>
                        <a:rPr lang="en-US" sz="1500" i="1" smtClean="0">
                          <a:solidFill>
                            <a:schemeClr val="tx1"/>
                          </a:solidFill>
                          <a:latin typeface="Cambria Math" panose="02040503050406030204" pitchFamily="18" charset="0"/>
                        </a:rPr>
                        <m:t>=</m:t>
                      </m:r>
                      <m:r>
                        <m:rPr>
                          <m:sty m:val="p"/>
                        </m:rPr>
                        <a:rPr lang="vi-VN" sz="1500" i="1">
                          <a:solidFill>
                            <a:schemeClr val="tx1"/>
                          </a:solidFill>
                          <a:latin typeface="Cambria Math" panose="02040503050406030204" pitchFamily="18" charset="0"/>
                        </a:rPr>
                        <m:t>conv</m:t>
                      </m:r>
                      <m:d>
                        <m:dPr>
                          <m:ctrlPr>
                            <a:rPr lang="vi-VN" sz="1500" i="1" smtClean="0">
                              <a:solidFill>
                                <a:schemeClr val="tx1"/>
                              </a:solidFill>
                              <a:latin typeface="Cambria Math" panose="02040503050406030204" pitchFamily="18" charset="0"/>
                            </a:rPr>
                          </m:ctrlPr>
                        </m:dPr>
                        <m:e>
                          <m:r>
                            <m:rPr>
                              <m:sty m:val="p"/>
                            </m:rPr>
                            <a:rPr lang="vi-VN" sz="1500" i="1">
                              <a:solidFill>
                                <a:schemeClr val="tx1"/>
                              </a:solidFill>
                              <a:latin typeface="Cambria Math" panose="02040503050406030204" pitchFamily="18" charset="0"/>
                            </a:rPr>
                            <m:t>X</m:t>
                          </m:r>
                          <m:r>
                            <a:rPr lang="vi-VN" sz="1500" b="0" i="1" smtClean="0">
                              <a:solidFill>
                                <a:schemeClr val="tx1"/>
                              </a:solidFill>
                              <a:latin typeface="Cambria Math" panose="02040503050406030204" pitchFamily="18" charset="0"/>
                            </a:rPr>
                            <m:t>,(</m:t>
                          </m:r>
                          <m:r>
                            <a:rPr lang="vi-VN" sz="1500" i="1">
                              <a:solidFill>
                                <a:schemeClr val="tx1"/>
                              </a:solidFill>
                              <a:latin typeface="Cambria Math" panose="02040503050406030204" pitchFamily="18" charset="0"/>
                            </a:rPr>
                            <m:t>12</m:t>
                          </m:r>
                          <m:r>
                            <a:rPr lang="vi-VN" sz="1500" b="0" i="1" smtClean="0">
                              <a:solidFill>
                                <a:schemeClr val="tx1"/>
                              </a:solidFill>
                              <a:latin typeface="Cambria Math" panose="02040503050406030204" pitchFamily="18" charset="0"/>
                            </a:rPr>
                            <m:t>)</m:t>
                          </m:r>
                        </m:e>
                      </m:d>
                    </m:oMath>
                  </m:oMathPara>
                </a14:m>
                <a:endParaRPr lang="en-US" sz="1500">
                  <a:solidFill>
                    <a:schemeClr val="tx1"/>
                  </a:solidFill>
                </a:endParaRPr>
              </a:p>
            </p:txBody>
          </p:sp>
        </mc:Choice>
        <mc:Fallback xmlns="">
          <p:sp>
            <p:nvSpPr>
              <p:cNvPr id="24" name="TextBox 23">
                <a:extLst>
                  <a:ext uri="{FF2B5EF4-FFF2-40B4-BE49-F238E27FC236}">
                    <a16:creationId xmlns:a16="http://schemas.microsoft.com/office/drawing/2014/main" id="{7FE4D1BC-482B-B434-DB3C-9C5532A3F256}"/>
                  </a:ext>
                </a:extLst>
              </p:cNvPr>
              <p:cNvSpPr txBox="1">
                <a:spLocks noRot="1" noChangeAspect="1" noMove="1" noResize="1" noEditPoints="1" noAdjustHandles="1" noChangeArrowheads="1" noChangeShapeType="1" noTextEdit="1"/>
              </p:cNvSpPr>
              <p:nvPr/>
            </p:nvSpPr>
            <p:spPr>
              <a:xfrm>
                <a:off x="6480277" y="4898826"/>
                <a:ext cx="4287520" cy="5825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C34D731-F1FB-F1EF-1283-9A8D9A586177}"/>
                  </a:ext>
                </a:extLst>
              </p:cNvPr>
              <p:cNvSpPr txBox="1"/>
              <p:nvPr/>
            </p:nvSpPr>
            <p:spPr>
              <a:xfrm>
                <a:off x="6519605" y="5672006"/>
                <a:ext cx="3667760" cy="58259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solidFill>
                            <a:schemeClr val="tx1"/>
                          </a:solidFill>
                          <a:latin typeface="Cambria Math" panose="02040503050406030204" pitchFamily="18" charset="0"/>
                        </a:rPr>
                        <m:t>14.    </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b</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r>
                            <a:rPr lang="en-US" sz="1500" i="1" smtClean="0">
                              <a:solidFill>
                                <a:schemeClr val="tx1"/>
                              </a:solidFill>
                              <a:latin typeface="Cambria Math" panose="02040503050406030204" pitchFamily="18" charset="0"/>
                            </a:rPr>
                            <m:t>𝐿</m:t>
                          </m:r>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𝑧</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f>
                        <m:fPr>
                          <m:ctrlPr>
                            <a:rPr lang="en-US" sz="1500" i="1" smtClean="0">
                              <a:solidFill>
                                <a:schemeClr val="tx1"/>
                              </a:solidFill>
                              <a:latin typeface="Cambria Math" panose="02040503050406030204" pitchFamily="18" charset="0"/>
                            </a:rPr>
                          </m:ctrlPr>
                        </m:fPr>
                        <m:num>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a:rPr lang="en-US" sz="1500" i="1" smtClean="0">
                                  <a:solidFill>
                                    <a:schemeClr val="tx1"/>
                                  </a:solidFill>
                                  <a:latin typeface="Cambria Math" panose="02040503050406030204" pitchFamily="18" charset="0"/>
                                </a:rPr>
                                <m:t>𝑎</m:t>
                              </m:r>
                            </m:e>
                            <m:sup>
                              <m:d>
                                <m:dPr>
                                  <m:begChr m:val="["/>
                                  <m:endChr m:val="]"/>
                                  <m:ctrlPr>
                                    <a:rPr lang="en-US" sz="1500" i="1" smtClean="0">
                                      <a:solidFill>
                                        <a:schemeClr val="tx1"/>
                                      </a:solidFill>
                                      <a:latin typeface="Cambria Math" panose="02040503050406030204" pitchFamily="18" charset="0"/>
                                    </a:rPr>
                                  </m:ctrlPr>
                                </m:dPr>
                                <m:e>
                                  <m:r>
                                    <a:rPr lang="en-US" sz="1500" i="1" smtClean="0">
                                      <a:solidFill>
                                        <a:schemeClr val="tx1"/>
                                      </a:solidFill>
                                      <a:latin typeface="Cambria Math" panose="02040503050406030204" pitchFamily="18" charset="0"/>
                                    </a:rPr>
                                    <m:t>3</m:t>
                                  </m:r>
                                </m:e>
                              </m:d>
                            </m:sup>
                          </m:sSup>
                        </m:num>
                        <m:den>
                          <m:r>
                            <a:rPr lang="en-US" sz="1500" i="1" smtClean="0">
                              <a:solidFill>
                                <a:schemeClr val="tx1"/>
                              </a:solidFill>
                              <a:latin typeface="Cambria Math" panose="02040503050406030204" pitchFamily="18" charset="0"/>
                            </a:rPr>
                            <m:t>𝜕</m:t>
                          </m:r>
                          <m:sSup>
                            <m:sSupPr>
                              <m:ctrlPr>
                                <a:rPr lang="en-US" sz="1500" i="1" smtClean="0">
                                  <a:solidFill>
                                    <a:schemeClr val="tx1"/>
                                  </a:solidFill>
                                  <a:latin typeface="Cambria Math" panose="02040503050406030204" pitchFamily="18" charset="0"/>
                                </a:rPr>
                              </m:ctrlPr>
                            </m:sSupPr>
                            <m:e>
                              <m:r>
                                <m:rPr>
                                  <m:sty m:val="p"/>
                                </m:rPr>
                                <a:rPr lang="vi-VN" sz="1500" i="1">
                                  <a:solidFill>
                                    <a:schemeClr val="tx1"/>
                                  </a:solidFill>
                                  <a:latin typeface="Cambria Math" panose="02040503050406030204" pitchFamily="18" charset="0"/>
                                </a:rPr>
                                <m:t>b</m:t>
                              </m:r>
                            </m:e>
                            <m:sup>
                              <m:d>
                                <m:dPr>
                                  <m:begChr m:val="["/>
                                  <m:endChr m:val="]"/>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2</m:t>
                                  </m:r>
                                </m:e>
                              </m:d>
                            </m:sup>
                          </m:sSup>
                        </m:den>
                      </m:f>
                      <m:r>
                        <a:rPr lang="en-US" sz="1500" i="1" smtClean="0">
                          <a:solidFill>
                            <a:schemeClr val="tx1"/>
                          </a:solidFill>
                          <a:latin typeface="Cambria Math" panose="02040503050406030204" pitchFamily="18" charset="0"/>
                        </a:rPr>
                        <m:t>=</m:t>
                      </m:r>
                      <m:d>
                        <m:dPr>
                          <m:ctrlPr>
                            <a:rPr lang="en-US" sz="1500" i="1" smtClean="0">
                              <a:solidFill>
                                <a:schemeClr val="tx1"/>
                              </a:solidFill>
                              <a:latin typeface="Cambria Math" panose="02040503050406030204" pitchFamily="18" charset="0"/>
                            </a:rPr>
                          </m:ctrlPr>
                        </m:dPr>
                        <m:e>
                          <m:r>
                            <a:rPr lang="vi-VN" sz="1500" i="1">
                              <a:solidFill>
                                <a:schemeClr val="tx1"/>
                              </a:solidFill>
                              <a:latin typeface="Cambria Math" panose="02040503050406030204" pitchFamily="18" charset="0"/>
                            </a:rPr>
                            <m:t>12</m:t>
                          </m:r>
                        </m:e>
                      </m:d>
                    </m:oMath>
                  </m:oMathPara>
                </a14:m>
                <a:endParaRPr lang="en-US" sz="1500">
                  <a:solidFill>
                    <a:schemeClr val="tx1"/>
                  </a:solidFill>
                </a:endParaRPr>
              </a:p>
            </p:txBody>
          </p:sp>
        </mc:Choice>
        <mc:Fallback xmlns="">
          <p:sp>
            <p:nvSpPr>
              <p:cNvPr id="25" name="TextBox 24">
                <a:extLst>
                  <a:ext uri="{FF2B5EF4-FFF2-40B4-BE49-F238E27FC236}">
                    <a16:creationId xmlns:a16="http://schemas.microsoft.com/office/drawing/2014/main" id="{8C34D731-F1FB-F1EF-1283-9A8D9A586177}"/>
                  </a:ext>
                </a:extLst>
              </p:cNvPr>
              <p:cNvSpPr txBox="1">
                <a:spLocks noRot="1" noChangeAspect="1" noMove="1" noResize="1" noEditPoints="1" noAdjustHandles="1" noChangeArrowheads="1" noChangeShapeType="1" noTextEdit="1"/>
              </p:cNvSpPr>
              <p:nvPr/>
            </p:nvSpPr>
            <p:spPr>
              <a:xfrm>
                <a:off x="6519605" y="5672006"/>
                <a:ext cx="3667760" cy="582595"/>
              </a:xfrm>
              <a:prstGeom prst="rect">
                <a:avLst/>
              </a:prstGeom>
              <a:blipFill>
                <a:blip r:embed="rId17"/>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38F33CDF-6891-6C4E-AF36-E3FFE81C41FA}"/>
              </a:ext>
            </a:extLst>
          </p:cNvPr>
          <p:cNvSpPr txBox="1"/>
          <p:nvPr/>
        </p:nvSpPr>
        <p:spPr>
          <a:xfrm>
            <a:off x="442452" y="6190882"/>
            <a:ext cx="501446" cy="369332"/>
          </a:xfrm>
          <a:prstGeom prst="rect">
            <a:avLst/>
          </a:prstGeom>
          <a:noFill/>
        </p:spPr>
        <p:txBody>
          <a:bodyPr wrap="square" rtlCol="0">
            <a:spAutoFit/>
          </a:bodyPr>
          <a:lstStyle/>
          <a:p>
            <a:r>
              <a:rPr lang="en-US">
                <a:latin typeface="number"/>
              </a:rPr>
              <a:t>34</a:t>
            </a:r>
          </a:p>
        </p:txBody>
      </p:sp>
    </p:spTree>
    <p:extLst>
      <p:ext uri="{BB962C8B-B14F-4D97-AF65-F5344CB8AC3E}">
        <p14:creationId xmlns:p14="http://schemas.microsoft.com/office/powerpoint/2010/main" val="230133235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838925B-9656-F000-EC35-BA3B55BD9077}"/>
              </a:ext>
            </a:extLst>
          </p:cNvPr>
          <p:cNvSpPr txBox="1"/>
          <p:nvPr/>
        </p:nvSpPr>
        <p:spPr>
          <a:xfrm>
            <a:off x="4104640" y="2998113"/>
            <a:ext cx="3982720" cy="861774"/>
          </a:xfrm>
          <a:prstGeom prst="rect">
            <a:avLst/>
          </a:prstGeom>
          <a:noFill/>
        </p:spPr>
        <p:txBody>
          <a:bodyPr wrap="square" rtlCol="0">
            <a:spAutoFit/>
          </a:bodyPr>
          <a:lstStyle/>
          <a:p>
            <a:pPr algn="ctr"/>
            <a:r>
              <a:rPr lang="en-US" sz="5000">
                <a:latin typeface="Oswald Medium" panose="00000600000000000000" pitchFamily="2" charset="0"/>
              </a:rPr>
              <a:t>SOURCE CODE</a:t>
            </a:r>
          </a:p>
        </p:txBody>
      </p:sp>
      <p:pic>
        <p:nvPicPr>
          <p:cNvPr id="17" name="Graphic 16" descr="Programmer female with solid fill">
            <a:extLst>
              <a:ext uri="{FF2B5EF4-FFF2-40B4-BE49-F238E27FC236}">
                <a16:creationId xmlns:a16="http://schemas.microsoft.com/office/drawing/2014/main" id="{F7CD99B7-0AFC-FBFB-11E4-D5285D088A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83280" y="2864207"/>
            <a:ext cx="914400" cy="914400"/>
          </a:xfrm>
          <a:prstGeom prst="rect">
            <a:avLst/>
          </a:prstGeom>
        </p:spPr>
      </p:pic>
      <p:sp>
        <p:nvSpPr>
          <p:cNvPr id="26" name="TextBox 25">
            <a:extLst>
              <a:ext uri="{FF2B5EF4-FFF2-40B4-BE49-F238E27FC236}">
                <a16:creationId xmlns:a16="http://schemas.microsoft.com/office/drawing/2014/main" id="{FB3961C6-36F9-74B9-00F1-D0E086FC7989}"/>
              </a:ext>
            </a:extLst>
          </p:cNvPr>
          <p:cNvSpPr txBox="1"/>
          <p:nvPr/>
        </p:nvSpPr>
        <p:spPr>
          <a:xfrm>
            <a:off x="442452" y="6190882"/>
            <a:ext cx="501446" cy="369332"/>
          </a:xfrm>
          <a:prstGeom prst="rect">
            <a:avLst/>
          </a:prstGeom>
          <a:noFill/>
        </p:spPr>
        <p:txBody>
          <a:bodyPr wrap="square" rtlCol="0">
            <a:spAutoFit/>
          </a:bodyPr>
          <a:lstStyle/>
          <a:p>
            <a:r>
              <a:rPr lang="en-US">
                <a:latin typeface="number"/>
              </a:rPr>
              <a:t>35</a:t>
            </a:r>
          </a:p>
        </p:txBody>
      </p:sp>
    </p:spTree>
    <p:extLst>
      <p:ext uri="{BB962C8B-B14F-4D97-AF65-F5344CB8AC3E}">
        <p14:creationId xmlns:p14="http://schemas.microsoft.com/office/powerpoint/2010/main" val="157093228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useBgFill="1">
        <p:nvSpPr>
          <p:cNvPr id="1138" name="Rectangle 113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39" name="Freeform: Shape 113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40" name="Freeform: Shape 113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5C66E9D-BCFA-785B-2AFD-4D9552C28B41}"/>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vi-VN" sz="4800" kern="1200">
                <a:solidFill>
                  <a:schemeClr val="tx1"/>
                </a:solidFill>
                <a:latin typeface="Oswald Medium" panose="00000600000000000000" pitchFamily="2" charset="0"/>
                <a:ea typeface="+mj-ea"/>
                <a:cs typeface="Times New Roman" panose="02020603050405020304" pitchFamily="18" charset="0"/>
              </a:rPr>
              <a:t>THE</a:t>
            </a:r>
            <a:r>
              <a:rPr lang="en-US" sz="4800" kern="1200">
                <a:solidFill>
                  <a:schemeClr val="tx1"/>
                </a:solidFill>
                <a:latin typeface="Oswald Medium" panose="00000600000000000000" pitchFamily="2" charset="0"/>
                <a:ea typeface="+mj-ea"/>
                <a:cs typeface="Times New Roman" panose="02020603050405020304" pitchFamily="18" charset="0"/>
              </a:rPr>
              <a:t> END</a:t>
            </a:r>
          </a:p>
        </p:txBody>
      </p:sp>
      <p:sp>
        <p:nvSpPr>
          <p:cNvPr id="1141" name="Rectangle 11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42" name="Rectangle 11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14ECD8D-95A7-1B61-4BB3-BD6F05BF22A7}"/>
              </a:ext>
            </a:extLst>
          </p:cNvPr>
          <p:cNvSpPr txBox="1"/>
          <p:nvPr/>
        </p:nvSpPr>
        <p:spPr>
          <a:xfrm>
            <a:off x="442452" y="6190882"/>
            <a:ext cx="501446" cy="369332"/>
          </a:xfrm>
          <a:prstGeom prst="rect">
            <a:avLst/>
          </a:prstGeom>
          <a:noFill/>
        </p:spPr>
        <p:txBody>
          <a:bodyPr wrap="square" rtlCol="0">
            <a:spAutoFit/>
          </a:bodyPr>
          <a:lstStyle/>
          <a:p>
            <a:r>
              <a:rPr lang="en-US">
                <a:latin typeface="number"/>
              </a:rPr>
              <a:t>36</a:t>
            </a:r>
          </a:p>
        </p:txBody>
      </p:sp>
      <p:pic>
        <p:nvPicPr>
          <p:cNvPr id="5" name="Picture 4" descr="A robot holding a question mark&#10;&#10;Description automatically generated">
            <a:extLst>
              <a:ext uri="{FF2B5EF4-FFF2-40B4-BE49-F238E27FC236}">
                <a16:creationId xmlns:a16="http://schemas.microsoft.com/office/drawing/2014/main" id="{B026D493-30FB-1F13-5C94-7E1F11A35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351" y="0"/>
            <a:ext cx="4313039" cy="6858000"/>
          </a:xfrm>
          <a:prstGeom prst="rect">
            <a:avLst/>
          </a:prstGeom>
        </p:spPr>
      </p:pic>
    </p:spTree>
    <p:extLst>
      <p:ext uri="{BB962C8B-B14F-4D97-AF65-F5344CB8AC3E}">
        <p14:creationId xmlns:p14="http://schemas.microsoft.com/office/powerpoint/2010/main" val="39098252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A4012-EF45-87F5-391A-E111436B0263}"/>
              </a:ext>
            </a:extLst>
          </p:cNvPr>
          <p:cNvSpPr txBox="1"/>
          <p:nvPr/>
        </p:nvSpPr>
        <p:spPr>
          <a:xfrm>
            <a:off x="590550" y="1260652"/>
            <a:ext cx="9342814" cy="646331"/>
          </a:xfrm>
          <a:prstGeom prst="rect">
            <a:avLst/>
          </a:prstGeom>
          <a:noFill/>
        </p:spPr>
        <p:txBody>
          <a:bodyPr wrap="square">
            <a:spAutoFit/>
          </a:bodyPr>
          <a:lstStyle/>
          <a:p>
            <a:r>
              <a:rPr lang="en-US" b="1" i="0">
                <a:solidFill>
                  <a:srgbClr val="920404"/>
                </a:solidFill>
                <a:effectLst/>
                <a:latin typeface="Quire Sans" panose="020B0502040400020003" pitchFamily="34" charset="0"/>
                <a:cs typeface="Quire Sans" panose="020B0502040400020003" pitchFamily="34" charset="0"/>
              </a:rPr>
              <a:t>Architecture of a traditional CNN - </a:t>
            </a:r>
            <a:r>
              <a:rPr lang="en-US" b="0" i="0">
                <a:solidFill>
                  <a:srgbClr val="24292E"/>
                </a:solidFill>
                <a:effectLst/>
                <a:latin typeface="Quire Sans" panose="020B0502040400020003" pitchFamily="34" charset="0"/>
                <a:cs typeface="Quire Sans" panose="020B0502040400020003" pitchFamily="34" charset="0"/>
              </a:rPr>
              <a:t>Convolutional neural networks, also known as CNNs, are a specific type of neural networks that are generally composed of the following layers:</a:t>
            </a:r>
            <a:endParaRPr lang="en-US">
              <a:latin typeface="Quire Sans" panose="020B0502040400020003" pitchFamily="34" charset="0"/>
              <a:cs typeface="Quire Sans" panose="020B0502040400020003" pitchFamily="34" charset="0"/>
            </a:endParaRPr>
          </a:p>
        </p:txBody>
      </p:sp>
      <p:pic>
        <p:nvPicPr>
          <p:cNvPr id="4" name="Picture 3">
            <a:extLst>
              <a:ext uri="{FF2B5EF4-FFF2-40B4-BE49-F238E27FC236}">
                <a16:creationId xmlns:a16="http://schemas.microsoft.com/office/drawing/2014/main" id="{52711660-CE7D-03CD-65D9-FBE76EE5FE3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46560" y="2549284"/>
            <a:ext cx="8298880" cy="2803765"/>
          </a:xfrm>
          <a:prstGeom prst="rect">
            <a:avLst/>
          </a:prstGeom>
        </p:spPr>
      </p:pic>
      <p:sp>
        <p:nvSpPr>
          <p:cNvPr id="5" name="TextBox 4">
            <a:extLst>
              <a:ext uri="{FF2B5EF4-FFF2-40B4-BE49-F238E27FC236}">
                <a16:creationId xmlns:a16="http://schemas.microsoft.com/office/drawing/2014/main" id="{FBEB3DD7-B9CA-B97C-FC61-92EC15E7D70B}"/>
              </a:ext>
            </a:extLst>
          </p:cNvPr>
          <p:cNvSpPr txBox="1"/>
          <p:nvPr/>
        </p:nvSpPr>
        <p:spPr>
          <a:xfrm>
            <a:off x="590550" y="482084"/>
            <a:ext cx="3238500" cy="553998"/>
          </a:xfrm>
          <a:prstGeom prst="rect">
            <a:avLst/>
          </a:prstGeom>
          <a:noFill/>
        </p:spPr>
        <p:txBody>
          <a:bodyPr wrap="square">
            <a:spAutoFit/>
          </a:bodyPr>
          <a:lstStyle/>
          <a:p>
            <a:r>
              <a:rPr lang="vi-VN" sz="3000">
                <a:latin typeface="Oswald Medium" panose="00000600000000000000" pitchFamily="2" charset="0"/>
              </a:rPr>
              <a:t>CNN Architecture </a:t>
            </a:r>
            <a:endParaRPr lang="en-US" sz="3000">
              <a:latin typeface="Oswald Medium" panose="00000600000000000000" pitchFamily="2" charset="0"/>
            </a:endParaRPr>
          </a:p>
        </p:txBody>
      </p:sp>
      <p:sp>
        <p:nvSpPr>
          <p:cNvPr id="2" name="TextBox 1">
            <a:extLst>
              <a:ext uri="{FF2B5EF4-FFF2-40B4-BE49-F238E27FC236}">
                <a16:creationId xmlns:a16="http://schemas.microsoft.com/office/drawing/2014/main" id="{8E5519AB-BD64-9B9F-A68B-9FAAE14DFDD3}"/>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4</a:t>
            </a:r>
          </a:p>
        </p:txBody>
      </p:sp>
    </p:spTree>
    <p:extLst>
      <p:ext uri="{BB962C8B-B14F-4D97-AF65-F5344CB8AC3E}">
        <p14:creationId xmlns:p14="http://schemas.microsoft.com/office/powerpoint/2010/main" val="37843100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D2F8E032-BE5A-68C0-F977-BFCE68D8E48C}"/>
              </a:ext>
            </a:extLst>
          </p:cNvPr>
          <p:cNvSpPr txBox="1"/>
          <p:nvPr/>
        </p:nvSpPr>
        <p:spPr>
          <a:xfrm>
            <a:off x="1063209" y="295274"/>
            <a:ext cx="3823116" cy="1162051"/>
          </a:xfrm>
          <a:prstGeom prst="rect">
            <a:avLst/>
          </a:prstGeom>
        </p:spPr>
        <p:txBody>
          <a:bodyPr wrap="square" lIns="0" tIns="0" rIns="0" bIns="0" rtlCol="0" anchor="t">
            <a:spAutoFit/>
          </a:bodyPr>
          <a:lstStyle/>
          <a:p>
            <a:pPr>
              <a:lnSpc>
                <a:spcPts val="11035"/>
              </a:lnSpc>
              <a:spcBef>
                <a:spcPct val="0"/>
              </a:spcBef>
            </a:pPr>
            <a:r>
              <a:rPr lang="vi-VN" sz="3500">
                <a:solidFill>
                  <a:srgbClr val="3A668C"/>
                </a:solidFill>
                <a:latin typeface="Oswald Medium" panose="00000600000000000000" pitchFamily="2" charset="0"/>
              </a:rPr>
              <a:t>Roadmap</a:t>
            </a:r>
            <a:endParaRPr lang="en-US" sz="3500">
              <a:solidFill>
                <a:srgbClr val="3A668C"/>
              </a:solidFill>
              <a:latin typeface="Oswald Medium" panose="00000600000000000000" pitchFamily="2" charset="0"/>
            </a:endParaRPr>
          </a:p>
        </p:txBody>
      </p:sp>
      <p:grpSp>
        <p:nvGrpSpPr>
          <p:cNvPr id="13" name="Group 12">
            <a:extLst>
              <a:ext uri="{FF2B5EF4-FFF2-40B4-BE49-F238E27FC236}">
                <a16:creationId xmlns:a16="http://schemas.microsoft.com/office/drawing/2014/main" id="{E5AB4367-78C6-3710-22A1-D5BED6894D3D}"/>
              </a:ext>
            </a:extLst>
          </p:cNvPr>
          <p:cNvGrpSpPr/>
          <p:nvPr/>
        </p:nvGrpSpPr>
        <p:grpSpPr>
          <a:xfrm>
            <a:off x="1508107" y="1695007"/>
            <a:ext cx="8645986" cy="855764"/>
            <a:chOff x="1508107" y="1695007"/>
            <a:chExt cx="8645986" cy="855764"/>
          </a:xfrm>
        </p:grpSpPr>
        <p:sp>
          <p:nvSpPr>
            <p:cNvPr id="5" name="Freeform 4">
              <a:extLst>
                <a:ext uri="{FF2B5EF4-FFF2-40B4-BE49-F238E27FC236}">
                  <a16:creationId xmlns:a16="http://schemas.microsoft.com/office/drawing/2014/main" id="{62414F2B-D906-3286-D7C5-A914D2B0D335}"/>
                </a:ext>
              </a:extLst>
            </p:cNvPr>
            <p:cNvSpPr/>
            <p:nvPr/>
          </p:nvSpPr>
          <p:spPr>
            <a:xfrm>
              <a:off x="1508107" y="182784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t>CNN and application </a:t>
              </a:r>
              <a:endParaRPr lang="en-US" sz="1400" kern="1200"/>
            </a:p>
            <a:p>
              <a:pPr marL="114300" lvl="1" indent="-114300" algn="l" defTabSz="622300">
                <a:lnSpc>
                  <a:spcPct val="90000"/>
                </a:lnSpc>
                <a:spcBef>
                  <a:spcPct val="0"/>
                </a:spcBef>
                <a:spcAft>
                  <a:spcPct val="15000"/>
                </a:spcAft>
                <a:buChar char="•"/>
              </a:pPr>
              <a:r>
                <a:rPr lang="vi-VN" sz="1400" b="1" kern="1200"/>
                <a:t>CNN </a:t>
              </a:r>
              <a:r>
                <a:rPr lang="vi-VN" sz="1400" b="1" kern="1200" err="1"/>
                <a:t>Architecture</a:t>
              </a:r>
              <a:endParaRPr lang="en-US" sz="1400" kern="1200"/>
            </a:p>
          </p:txBody>
        </p:sp>
        <p:sp>
          <p:nvSpPr>
            <p:cNvPr id="6" name="Freeform 5">
              <a:extLst>
                <a:ext uri="{FF2B5EF4-FFF2-40B4-BE49-F238E27FC236}">
                  <a16:creationId xmlns:a16="http://schemas.microsoft.com/office/drawing/2014/main" id="{1EE77151-75D5-5DA3-B76E-CFBB44329D0A}"/>
                </a:ext>
              </a:extLst>
            </p:cNvPr>
            <p:cNvSpPr/>
            <p:nvPr/>
          </p:nvSpPr>
          <p:spPr>
            <a:xfrm>
              <a:off x="1940406" y="169500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C</a:t>
              </a:r>
              <a:r>
                <a:rPr lang="en-US" sz="1400" b="1" kern="1200"/>
                <a:t>onvolutional Neural Networks</a:t>
              </a:r>
              <a:r>
                <a:rPr lang="vi-VN" sz="1400" b="1" kern="1200"/>
                <a:t> </a:t>
              </a:r>
              <a:endParaRPr lang="en-US" sz="1400" kern="1200"/>
            </a:p>
          </p:txBody>
        </p:sp>
      </p:grpSp>
      <p:grpSp>
        <p:nvGrpSpPr>
          <p:cNvPr id="14" name="Group 13">
            <a:extLst>
              <a:ext uri="{FF2B5EF4-FFF2-40B4-BE49-F238E27FC236}">
                <a16:creationId xmlns:a16="http://schemas.microsoft.com/office/drawing/2014/main" id="{6A1345AA-0C2C-5C92-B1F0-1EE15E0235F9}"/>
              </a:ext>
            </a:extLst>
          </p:cNvPr>
          <p:cNvGrpSpPr/>
          <p:nvPr/>
        </p:nvGrpSpPr>
        <p:grpSpPr>
          <a:xfrm>
            <a:off x="1508107" y="2599372"/>
            <a:ext cx="8645986" cy="855764"/>
            <a:chOff x="1508107" y="2599372"/>
            <a:chExt cx="8645986" cy="855764"/>
          </a:xfrm>
        </p:grpSpPr>
        <p:sp>
          <p:nvSpPr>
            <p:cNvPr id="7" name="Freeform 6">
              <a:extLst>
                <a:ext uri="{FF2B5EF4-FFF2-40B4-BE49-F238E27FC236}">
                  <a16:creationId xmlns:a16="http://schemas.microsoft.com/office/drawing/2014/main" id="{98150A7E-603A-7F60-8049-3D5B9B4B38CE}"/>
                </a:ext>
              </a:extLst>
            </p:cNvPr>
            <p:cNvSpPr/>
            <p:nvPr/>
          </p:nvSpPr>
          <p:spPr>
            <a:xfrm>
              <a:off x="1508107" y="2732212"/>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t>Activation function</a:t>
              </a:r>
              <a:endParaRPr lang="en-US" sz="1400" kern="1200"/>
            </a:p>
            <a:p>
              <a:pPr marL="114300" lvl="1" indent="-114300" algn="l" defTabSz="622300">
                <a:lnSpc>
                  <a:spcPct val="90000"/>
                </a:lnSpc>
                <a:spcBef>
                  <a:spcPct val="0"/>
                </a:spcBef>
                <a:spcAft>
                  <a:spcPct val="15000"/>
                </a:spcAft>
                <a:buChar char="•"/>
              </a:pPr>
              <a:r>
                <a:rPr lang="vi-VN" sz="1400" b="1" kern="1200"/>
                <a:t>Chain rule </a:t>
              </a:r>
              <a:endParaRPr lang="en-US" sz="1400" kern="1200"/>
            </a:p>
          </p:txBody>
        </p:sp>
        <p:sp>
          <p:nvSpPr>
            <p:cNvPr id="8" name="Freeform 7">
              <a:extLst>
                <a:ext uri="{FF2B5EF4-FFF2-40B4-BE49-F238E27FC236}">
                  <a16:creationId xmlns:a16="http://schemas.microsoft.com/office/drawing/2014/main" id="{1F246083-E231-FC9C-5739-14365D94955A}"/>
                </a:ext>
              </a:extLst>
            </p:cNvPr>
            <p:cNvSpPr/>
            <p:nvPr/>
          </p:nvSpPr>
          <p:spPr>
            <a:xfrm>
              <a:off x="1940406" y="2599372"/>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t>Relative Knowlegde </a:t>
              </a:r>
              <a:endParaRPr lang="en-US" sz="1400" kern="1200"/>
            </a:p>
          </p:txBody>
        </p:sp>
      </p:grpSp>
      <p:grpSp>
        <p:nvGrpSpPr>
          <p:cNvPr id="15" name="Group 14">
            <a:extLst>
              <a:ext uri="{FF2B5EF4-FFF2-40B4-BE49-F238E27FC236}">
                <a16:creationId xmlns:a16="http://schemas.microsoft.com/office/drawing/2014/main" id="{21A2F866-09A7-7ADA-1C1C-FD3257A2A50B}"/>
              </a:ext>
            </a:extLst>
          </p:cNvPr>
          <p:cNvGrpSpPr/>
          <p:nvPr/>
        </p:nvGrpSpPr>
        <p:grpSpPr>
          <a:xfrm>
            <a:off x="1508107" y="3503737"/>
            <a:ext cx="8645986" cy="1284659"/>
            <a:chOff x="1508107" y="3503737"/>
            <a:chExt cx="8645986" cy="1284659"/>
          </a:xfrm>
          <a:effectLst>
            <a:glow>
              <a:schemeClr val="accent1"/>
            </a:glow>
            <a:outerShdw sx="1000" sy="1000" algn="ctr" rotWithShape="0">
              <a:srgbClr val="000000"/>
            </a:outerShdw>
            <a:reflection endPos="0" dir="5400000" sy="-100000" algn="bl" rotWithShape="0"/>
          </a:effectLst>
        </p:grpSpPr>
        <p:sp>
          <p:nvSpPr>
            <p:cNvPr id="9" name="Freeform 8">
              <a:extLst>
                <a:ext uri="{FF2B5EF4-FFF2-40B4-BE49-F238E27FC236}">
                  <a16:creationId xmlns:a16="http://schemas.microsoft.com/office/drawing/2014/main" id="{A7A8D795-E4E4-70FF-1753-C3916094F2BF}"/>
                </a:ext>
              </a:extLst>
            </p:cNvPr>
            <p:cNvSpPr/>
            <p:nvPr/>
          </p:nvSpPr>
          <p:spPr>
            <a:xfrm>
              <a:off x="1508107" y="3636577"/>
              <a:ext cx="8645986" cy="1151819"/>
            </a:xfrm>
            <a:custGeom>
              <a:avLst/>
              <a:gdLst>
                <a:gd name="connsiteX0" fmla="*/ 0 w 8645986"/>
                <a:gd name="connsiteY0" fmla="*/ 0 h 1417499"/>
                <a:gd name="connsiteX1" fmla="*/ 8645986 w 8645986"/>
                <a:gd name="connsiteY1" fmla="*/ 0 h 1417499"/>
                <a:gd name="connsiteX2" fmla="*/ 8645986 w 8645986"/>
                <a:gd name="connsiteY2" fmla="*/ 1417499 h 1417499"/>
                <a:gd name="connsiteX3" fmla="*/ 0 w 8645986"/>
                <a:gd name="connsiteY3" fmla="*/ 1417499 h 1417499"/>
                <a:gd name="connsiteX4" fmla="*/ 0 w 8645986"/>
                <a:gd name="connsiteY4" fmla="*/ 0 h 141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1417499">
                  <a:moveTo>
                    <a:pt x="0" y="0"/>
                  </a:moveTo>
                  <a:lnTo>
                    <a:pt x="8645986" y="0"/>
                  </a:lnTo>
                  <a:lnTo>
                    <a:pt x="8645986" y="1417499"/>
                  </a:lnTo>
                  <a:lnTo>
                    <a:pt x="0" y="1417499"/>
                  </a:lnTo>
                  <a:lnTo>
                    <a:pt x="0" y="0"/>
                  </a:lnTo>
                  <a:close/>
                </a:path>
              </a:pathLst>
            </a:custGeom>
            <a:ln>
              <a:solidFill>
                <a:schemeClr val="lt1">
                  <a:hueOff val="0"/>
                  <a:satOff val="0"/>
                  <a:lumOff val="0"/>
                  <a:alpha val="19854"/>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alpha val="19942"/>
                    </a:schemeClr>
                  </a:solidFill>
                </a:rPr>
                <a:t>Convolution</a:t>
              </a:r>
              <a:r>
                <a:rPr lang="vi-VN" sz="1400" b="1" kern="1200">
                  <a:solidFill>
                    <a:schemeClr val="dk1">
                      <a:hueOff val="0"/>
                      <a:satOff val="0"/>
                      <a:lumOff val="0"/>
                      <a:alpha val="19942"/>
                    </a:schemeClr>
                  </a:solidFill>
                </a:rPr>
                <a:t> </a:t>
              </a:r>
              <a:r>
                <a:rPr lang="vi-VN" sz="1400" b="1" kern="1200" err="1">
                  <a:solidFill>
                    <a:schemeClr val="dk1">
                      <a:hueOff val="0"/>
                      <a:satOff val="0"/>
                      <a:lumOff val="0"/>
                      <a:alpha val="19942"/>
                    </a:schemeClr>
                  </a:solidFill>
                </a:rPr>
                <a:t>Layer</a:t>
              </a:r>
              <a:endParaRPr lang="en-US" sz="1400" kern="1200">
                <a:solidFill>
                  <a:schemeClr val="dk1">
                    <a:hueOff val="0"/>
                    <a:satOff val="0"/>
                    <a:lumOff val="0"/>
                    <a:alpha val="19942"/>
                  </a:schemeClr>
                </a:solidFill>
              </a:endParaRPr>
            </a:p>
            <a:p>
              <a:pPr marL="114300" lvl="1" indent="-114300" algn="l" defTabSz="622300">
                <a:lnSpc>
                  <a:spcPct val="90000"/>
                </a:lnSpc>
                <a:spcBef>
                  <a:spcPct val="0"/>
                </a:spcBef>
                <a:spcAft>
                  <a:spcPct val="15000"/>
                </a:spcAft>
                <a:buChar char="•"/>
              </a:pPr>
              <a:r>
                <a:rPr lang="en-US" sz="1400" b="1">
                  <a:solidFill>
                    <a:schemeClr val="dk1">
                      <a:hueOff val="0"/>
                      <a:satOff val="0"/>
                      <a:lumOff val="0"/>
                      <a:alpha val="19942"/>
                    </a:schemeClr>
                  </a:solidFill>
                </a:rPr>
                <a:t>P</a:t>
              </a:r>
              <a:r>
                <a:rPr lang="vi-VN" sz="1400" b="1" kern="1200">
                  <a:solidFill>
                    <a:schemeClr val="dk1">
                      <a:hueOff val="0"/>
                      <a:satOff val="0"/>
                      <a:lumOff val="0"/>
                      <a:alpha val="19942"/>
                    </a:schemeClr>
                  </a:solidFill>
                </a:rPr>
                <a:t>ooling </a:t>
              </a:r>
              <a:r>
                <a:rPr lang="vi-VN" sz="1400" b="1" kern="1200" err="1">
                  <a:solidFill>
                    <a:schemeClr val="dk1">
                      <a:hueOff val="0"/>
                      <a:satOff val="0"/>
                      <a:lumOff val="0"/>
                      <a:alpha val="19942"/>
                    </a:schemeClr>
                  </a:solidFill>
                </a:rPr>
                <a:t>layer</a:t>
              </a:r>
              <a:endParaRPr lang="en-US" sz="1400" kern="1200">
                <a:solidFill>
                  <a:schemeClr val="dk1">
                    <a:hueOff val="0"/>
                    <a:satOff val="0"/>
                    <a:lumOff val="0"/>
                    <a:alpha val="19942"/>
                  </a:schemeClr>
                </a:solidFill>
              </a:endParaRPr>
            </a:p>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alpha val="19942"/>
                    </a:schemeClr>
                  </a:solidFill>
                </a:rPr>
                <a:t>Flatten</a:t>
              </a:r>
              <a:r>
                <a:rPr lang="vi-VN" sz="1400" b="1" kern="1200">
                  <a:solidFill>
                    <a:schemeClr val="dk1">
                      <a:hueOff val="0"/>
                      <a:satOff val="0"/>
                      <a:lumOff val="0"/>
                      <a:alpha val="19942"/>
                    </a:schemeClr>
                  </a:solidFill>
                </a:rPr>
                <a:t> </a:t>
              </a:r>
              <a:r>
                <a:rPr lang="vi-VN" sz="1400" b="1" kern="1200" err="1">
                  <a:solidFill>
                    <a:schemeClr val="dk1">
                      <a:hueOff val="0"/>
                      <a:satOff val="0"/>
                      <a:lumOff val="0"/>
                      <a:alpha val="19942"/>
                    </a:schemeClr>
                  </a:solidFill>
                </a:rPr>
                <a:t>Layer</a:t>
              </a:r>
              <a:endParaRPr lang="en-US" sz="1400" kern="1200">
                <a:solidFill>
                  <a:schemeClr val="dk1">
                    <a:hueOff val="0"/>
                    <a:satOff val="0"/>
                    <a:lumOff val="0"/>
                    <a:alpha val="19942"/>
                  </a:schemeClr>
                </a:solidFill>
              </a:endParaRPr>
            </a:p>
            <a:p>
              <a:pPr marL="114300" lvl="1" indent="-114300" algn="l" defTabSz="622300">
                <a:lnSpc>
                  <a:spcPct val="90000"/>
                </a:lnSpc>
                <a:spcBef>
                  <a:spcPct val="0"/>
                </a:spcBef>
                <a:spcAft>
                  <a:spcPct val="15000"/>
                </a:spcAft>
                <a:buChar char="•"/>
              </a:pPr>
              <a:r>
                <a:rPr lang="vi-VN" sz="1400" b="1" kern="1200" err="1">
                  <a:solidFill>
                    <a:schemeClr val="dk1">
                      <a:hueOff val="0"/>
                      <a:satOff val="0"/>
                      <a:lumOff val="0"/>
                      <a:alpha val="19942"/>
                    </a:schemeClr>
                  </a:solidFill>
                </a:rPr>
                <a:t>Full</a:t>
              </a:r>
              <a:r>
                <a:rPr lang="vi-VN" sz="1400" b="1" kern="1200">
                  <a:solidFill>
                    <a:schemeClr val="dk1">
                      <a:hueOff val="0"/>
                      <a:satOff val="0"/>
                      <a:lumOff val="0"/>
                      <a:alpha val="19942"/>
                    </a:schemeClr>
                  </a:solidFill>
                </a:rPr>
                <a:t> </a:t>
              </a:r>
              <a:r>
                <a:rPr lang="vi-VN" sz="1400" b="1" kern="1200" err="1">
                  <a:solidFill>
                    <a:schemeClr val="dk1">
                      <a:hueOff val="0"/>
                      <a:satOff val="0"/>
                      <a:lumOff val="0"/>
                      <a:alpha val="19942"/>
                    </a:schemeClr>
                  </a:solidFill>
                </a:rPr>
                <a:t>connected</a:t>
              </a:r>
              <a:r>
                <a:rPr lang="vi-VN" sz="1400" b="1" kern="1200">
                  <a:solidFill>
                    <a:schemeClr val="dk1">
                      <a:hueOff val="0"/>
                      <a:satOff val="0"/>
                      <a:lumOff val="0"/>
                      <a:alpha val="19942"/>
                    </a:schemeClr>
                  </a:solidFill>
                </a:rPr>
                <a:t> </a:t>
              </a:r>
              <a:r>
                <a:rPr lang="vi-VN" sz="1400" b="1" kern="1200" err="1">
                  <a:solidFill>
                    <a:schemeClr val="dk1">
                      <a:hueOff val="0"/>
                      <a:satOff val="0"/>
                      <a:lumOff val="0"/>
                      <a:alpha val="19942"/>
                    </a:schemeClr>
                  </a:solidFill>
                </a:rPr>
                <a:t>Layer</a:t>
              </a:r>
              <a:endParaRPr lang="en-US" sz="1400" kern="1200">
                <a:solidFill>
                  <a:schemeClr val="dk1">
                    <a:hueOff val="0"/>
                    <a:satOff val="0"/>
                    <a:lumOff val="0"/>
                    <a:alpha val="19942"/>
                  </a:schemeClr>
                </a:solidFill>
              </a:endParaRPr>
            </a:p>
          </p:txBody>
        </p:sp>
        <p:sp>
          <p:nvSpPr>
            <p:cNvPr id="10" name="Freeform 9">
              <a:extLst>
                <a:ext uri="{FF2B5EF4-FFF2-40B4-BE49-F238E27FC236}">
                  <a16:creationId xmlns:a16="http://schemas.microsoft.com/office/drawing/2014/main" id="{01884966-DC68-1CE1-87E0-8C0C341EAFCE}"/>
                </a:ext>
              </a:extLst>
            </p:cNvPr>
            <p:cNvSpPr/>
            <p:nvPr/>
          </p:nvSpPr>
          <p:spPr>
            <a:xfrm>
              <a:off x="1940406" y="350373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lt1">
                  <a:hueOff val="0"/>
                  <a:satOff val="0"/>
                  <a:lumOff val="0"/>
                  <a:alpha val="19854"/>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19942"/>
                    </a:schemeClr>
                  </a:solidFill>
                </a:rPr>
                <a:t>Backpropagation </a:t>
              </a:r>
              <a:endParaRPr lang="en-US" sz="1400" kern="1200">
                <a:solidFill>
                  <a:schemeClr val="lt1">
                    <a:alpha val="19942"/>
                  </a:schemeClr>
                </a:solidFill>
              </a:endParaRPr>
            </a:p>
          </p:txBody>
        </p:sp>
      </p:grpSp>
      <p:grpSp>
        <p:nvGrpSpPr>
          <p:cNvPr id="16" name="Group 15">
            <a:extLst>
              <a:ext uri="{FF2B5EF4-FFF2-40B4-BE49-F238E27FC236}">
                <a16:creationId xmlns:a16="http://schemas.microsoft.com/office/drawing/2014/main" id="{C390576F-D24E-1646-0B8D-DB05181C598A}"/>
              </a:ext>
            </a:extLst>
          </p:cNvPr>
          <p:cNvGrpSpPr/>
          <p:nvPr/>
        </p:nvGrpSpPr>
        <p:grpSpPr>
          <a:xfrm>
            <a:off x="1508107" y="4921236"/>
            <a:ext cx="8645986" cy="855764"/>
            <a:chOff x="1508107" y="5102677"/>
            <a:chExt cx="8645986" cy="855764"/>
          </a:xfrm>
          <a:effectLst>
            <a:glow>
              <a:schemeClr val="accent1"/>
            </a:glow>
            <a:outerShdw sx="1000" sy="1000" algn="ctr" rotWithShape="0">
              <a:srgbClr val="000000"/>
            </a:outerShdw>
            <a:reflection endPos="0" dir="5400000" sy="-100000" algn="bl" rotWithShape="0"/>
          </a:effectLst>
        </p:grpSpPr>
        <p:sp>
          <p:nvSpPr>
            <p:cNvPr id="11" name="Freeform 10">
              <a:extLst>
                <a:ext uri="{FF2B5EF4-FFF2-40B4-BE49-F238E27FC236}">
                  <a16:creationId xmlns:a16="http://schemas.microsoft.com/office/drawing/2014/main" id="{DD404D86-6875-DE07-2123-EC723B3B7D0A}"/>
                </a:ext>
              </a:extLst>
            </p:cNvPr>
            <p:cNvSpPr/>
            <p:nvPr/>
          </p:nvSpPr>
          <p:spPr>
            <a:xfrm>
              <a:off x="1508107" y="5235517"/>
              <a:ext cx="8645986" cy="722924"/>
            </a:xfrm>
            <a:custGeom>
              <a:avLst/>
              <a:gdLst>
                <a:gd name="connsiteX0" fmla="*/ 0 w 8645986"/>
                <a:gd name="connsiteY0" fmla="*/ 0 h 722924"/>
                <a:gd name="connsiteX1" fmla="*/ 8645986 w 8645986"/>
                <a:gd name="connsiteY1" fmla="*/ 0 h 722924"/>
                <a:gd name="connsiteX2" fmla="*/ 8645986 w 8645986"/>
                <a:gd name="connsiteY2" fmla="*/ 722924 h 722924"/>
                <a:gd name="connsiteX3" fmla="*/ 0 w 8645986"/>
                <a:gd name="connsiteY3" fmla="*/ 722924 h 722924"/>
                <a:gd name="connsiteX4" fmla="*/ 0 w 8645986"/>
                <a:gd name="connsiteY4" fmla="*/ 0 h 72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5986" h="722924">
                  <a:moveTo>
                    <a:pt x="0" y="0"/>
                  </a:moveTo>
                  <a:lnTo>
                    <a:pt x="8645986" y="0"/>
                  </a:lnTo>
                  <a:lnTo>
                    <a:pt x="8645986" y="722924"/>
                  </a:lnTo>
                  <a:lnTo>
                    <a:pt x="0" y="722924"/>
                  </a:lnTo>
                  <a:lnTo>
                    <a:pt x="0" y="0"/>
                  </a:lnTo>
                  <a:close/>
                </a:path>
              </a:pathLst>
            </a:custGeom>
            <a:ln>
              <a:solidFill>
                <a:schemeClr val="lt1">
                  <a:hueOff val="0"/>
                  <a:satOff val="0"/>
                  <a:lumOff val="0"/>
                  <a:alpha val="19854"/>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71025" tIns="187452" rIns="671025" bIns="99568" numCol="1" spcCol="1270" anchor="t" anchorCtr="0">
              <a:noAutofit/>
            </a:bodyPr>
            <a:lstStyle/>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942"/>
                    </a:schemeClr>
                  </a:solidFill>
                </a:rPr>
                <a:t>Sumarize </a:t>
              </a:r>
              <a:endParaRPr lang="en-US" sz="1400" kern="1200">
                <a:solidFill>
                  <a:schemeClr val="dk1">
                    <a:hueOff val="0"/>
                    <a:satOff val="0"/>
                    <a:lumOff val="0"/>
                    <a:alpha val="19942"/>
                  </a:schemeClr>
                </a:solidFill>
              </a:endParaRPr>
            </a:p>
            <a:p>
              <a:pPr marL="114300" lvl="1" indent="-114300" algn="l" defTabSz="622300">
                <a:lnSpc>
                  <a:spcPct val="90000"/>
                </a:lnSpc>
                <a:spcBef>
                  <a:spcPct val="0"/>
                </a:spcBef>
                <a:spcAft>
                  <a:spcPct val="15000"/>
                </a:spcAft>
                <a:buChar char="•"/>
              </a:pPr>
              <a:r>
                <a:rPr lang="vi-VN" sz="1400" b="1" kern="1200">
                  <a:solidFill>
                    <a:schemeClr val="dk1">
                      <a:hueOff val="0"/>
                      <a:satOff val="0"/>
                      <a:lumOff val="0"/>
                      <a:alpha val="19942"/>
                    </a:schemeClr>
                  </a:solidFill>
                </a:rPr>
                <a:t>Code </a:t>
              </a:r>
              <a:endParaRPr lang="en-US" sz="1400" kern="1200">
                <a:solidFill>
                  <a:schemeClr val="dk1">
                    <a:hueOff val="0"/>
                    <a:satOff val="0"/>
                    <a:lumOff val="0"/>
                    <a:alpha val="19942"/>
                  </a:schemeClr>
                </a:solidFill>
              </a:endParaRPr>
            </a:p>
          </p:txBody>
        </p:sp>
        <p:sp>
          <p:nvSpPr>
            <p:cNvPr id="12" name="Freeform 11">
              <a:extLst>
                <a:ext uri="{FF2B5EF4-FFF2-40B4-BE49-F238E27FC236}">
                  <a16:creationId xmlns:a16="http://schemas.microsoft.com/office/drawing/2014/main" id="{5308BA18-0541-0188-D435-6072DB1C7E14}"/>
                </a:ext>
              </a:extLst>
            </p:cNvPr>
            <p:cNvSpPr/>
            <p:nvPr/>
          </p:nvSpPr>
          <p:spPr>
            <a:xfrm>
              <a:off x="1940406" y="5102677"/>
              <a:ext cx="6052190" cy="265680"/>
            </a:xfrm>
            <a:custGeom>
              <a:avLst/>
              <a:gdLst>
                <a:gd name="connsiteX0" fmla="*/ 0 w 6052190"/>
                <a:gd name="connsiteY0" fmla="*/ 44281 h 265680"/>
                <a:gd name="connsiteX1" fmla="*/ 44281 w 6052190"/>
                <a:gd name="connsiteY1" fmla="*/ 0 h 265680"/>
                <a:gd name="connsiteX2" fmla="*/ 6007909 w 6052190"/>
                <a:gd name="connsiteY2" fmla="*/ 0 h 265680"/>
                <a:gd name="connsiteX3" fmla="*/ 6052190 w 6052190"/>
                <a:gd name="connsiteY3" fmla="*/ 44281 h 265680"/>
                <a:gd name="connsiteX4" fmla="*/ 6052190 w 6052190"/>
                <a:gd name="connsiteY4" fmla="*/ 221399 h 265680"/>
                <a:gd name="connsiteX5" fmla="*/ 6007909 w 6052190"/>
                <a:gd name="connsiteY5" fmla="*/ 265680 h 265680"/>
                <a:gd name="connsiteX6" fmla="*/ 44281 w 6052190"/>
                <a:gd name="connsiteY6" fmla="*/ 265680 h 265680"/>
                <a:gd name="connsiteX7" fmla="*/ 0 w 6052190"/>
                <a:gd name="connsiteY7" fmla="*/ 221399 h 265680"/>
                <a:gd name="connsiteX8" fmla="*/ 0 w 6052190"/>
                <a:gd name="connsiteY8" fmla="*/ 44281 h 26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2190" h="265680">
                  <a:moveTo>
                    <a:pt x="0" y="44281"/>
                  </a:moveTo>
                  <a:cubicBezTo>
                    <a:pt x="0" y="19825"/>
                    <a:pt x="19825" y="0"/>
                    <a:pt x="44281" y="0"/>
                  </a:cubicBezTo>
                  <a:lnTo>
                    <a:pt x="6007909" y="0"/>
                  </a:lnTo>
                  <a:cubicBezTo>
                    <a:pt x="6032365" y="0"/>
                    <a:pt x="6052190" y="19825"/>
                    <a:pt x="6052190" y="44281"/>
                  </a:cubicBezTo>
                  <a:lnTo>
                    <a:pt x="6052190" y="221399"/>
                  </a:lnTo>
                  <a:cubicBezTo>
                    <a:pt x="6052190" y="245855"/>
                    <a:pt x="6032365" y="265680"/>
                    <a:pt x="6007909" y="265680"/>
                  </a:cubicBezTo>
                  <a:lnTo>
                    <a:pt x="44281" y="265680"/>
                  </a:lnTo>
                  <a:cubicBezTo>
                    <a:pt x="19825" y="265680"/>
                    <a:pt x="0" y="245855"/>
                    <a:pt x="0" y="221399"/>
                  </a:cubicBezTo>
                  <a:lnTo>
                    <a:pt x="0" y="44281"/>
                  </a:lnTo>
                  <a:close/>
                </a:path>
              </a:pathLst>
            </a:custGeom>
            <a:ln>
              <a:solidFill>
                <a:schemeClr val="lt1">
                  <a:hueOff val="0"/>
                  <a:satOff val="0"/>
                  <a:lumOff val="0"/>
                  <a:alpha val="19854"/>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1727" tIns="12969" rIns="241727" bIns="12969" numCol="1" spcCol="1270" anchor="ctr" anchorCtr="0">
              <a:noAutofit/>
            </a:bodyPr>
            <a:lstStyle/>
            <a:p>
              <a:pPr marL="0" lvl="0" indent="0" algn="l" defTabSz="622300">
                <a:lnSpc>
                  <a:spcPct val="90000"/>
                </a:lnSpc>
                <a:spcBef>
                  <a:spcPct val="0"/>
                </a:spcBef>
                <a:spcAft>
                  <a:spcPct val="35000"/>
                </a:spcAft>
                <a:buNone/>
              </a:pPr>
              <a:r>
                <a:rPr lang="vi-VN" sz="1400" b="1" kern="1200">
                  <a:solidFill>
                    <a:schemeClr val="lt1">
                      <a:alpha val="19942"/>
                    </a:schemeClr>
                  </a:solidFill>
                </a:rPr>
                <a:t>Sumarize </a:t>
              </a:r>
              <a:endParaRPr lang="en-US" sz="1400" kern="1200">
                <a:solidFill>
                  <a:schemeClr val="lt1">
                    <a:alpha val="19942"/>
                  </a:schemeClr>
                </a:solidFill>
              </a:endParaRPr>
            </a:p>
          </p:txBody>
        </p:sp>
      </p:grpSp>
      <p:sp>
        <p:nvSpPr>
          <p:cNvPr id="4" name="TextBox 3">
            <a:extLst>
              <a:ext uri="{FF2B5EF4-FFF2-40B4-BE49-F238E27FC236}">
                <a16:creationId xmlns:a16="http://schemas.microsoft.com/office/drawing/2014/main" id="{69D9DBFD-6ACF-6236-BC22-C1002CA31065}"/>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5</a:t>
            </a:r>
          </a:p>
        </p:txBody>
      </p:sp>
    </p:spTree>
    <p:extLst>
      <p:ext uri="{BB962C8B-B14F-4D97-AF65-F5344CB8AC3E}">
        <p14:creationId xmlns:p14="http://schemas.microsoft.com/office/powerpoint/2010/main" val="28743169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921ED-36B5-7E19-BFF2-36E9E56A26C5}"/>
              </a:ext>
            </a:extLst>
          </p:cNvPr>
          <p:cNvSpPr txBox="1"/>
          <p:nvPr/>
        </p:nvSpPr>
        <p:spPr>
          <a:xfrm>
            <a:off x="590550" y="1714506"/>
            <a:ext cx="2847975" cy="2862322"/>
          </a:xfrm>
          <a:prstGeom prst="rect">
            <a:avLst/>
          </a:prstGeom>
          <a:noFill/>
        </p:spPr>
        <p:txBody>
          <a:bodyPr wrap="square" rtlCol="0">
            <a:spAutoFit/>
          </a:bodyPr>
          <a:lstStyle/>
          <a:p>
            <a:r>
              <a:rPr lang="en-US">
                <a:latin typeface="Quire Sans" panose="020B0502040400020003" pitchFamily="34" charset="0"/>
                <a:cs typeface="Quire Sans" panose="020B0502040400020003" pitchFamily="34" charset="0"/>
              </a:rPr>
              <a:t>The activation function decides whether a neuron should be activated or not by calculating the weighted sum and further adding bias to it. The purpose of the activation function is to introduce non-linearity into the output of a neuron. </a:t>
            </a:r>
          </a:p>
        </p:txBody>
      </p:sp>
      <p:pic>
        <p:nvPicPr>
          <p:cNvPr id="3" name="Picture 2" descr="Các hàm kích hoạt (activation function) trong neural network">
            <a:extLst>
              <a:ext uri="{FF2B5EF4-FFF2-40B4-BE49-F238E27FC236}">
                <a16:creationId xmlns:a16="http://schemas.microsoft.com/office/drawing/2014/main" id="{7A3FED34-3910-F7E4-C6CD-FE162E842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594" y="1714506"/>
            <a:ext cx="7138724" cy="36125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241D6C-4C3A-6C8B-5322-8990A9A9B519}"/>
              </a:ext>
            </a:extLst>
          </p:cNvPr>
          <p:cNvSpPr txBox="1"/>
          <p:nvPr/>
        </p:nvSpPr>
        <p:spPr>
          <a:xfrm>
            <a:off x="590550" y="482084"/>
            <a:ext cx="3390900" cy="584775"/>
          </a:xfrm>
          <a:prstGeom prst="rect">
            <a:avLst/>
          </a:prstGeom>
          <a:noFill/>
        </p:spPr>
        <p:txBody>
          <a:bodyPr wrap="square">
            <a:spAutoFit/>
          </a:bodyPr>
          <a:lstStyle/>
          <a:p>
            <a:r>
              <a:rPr lang="vi-VN" sz="3200" err="1">
                <a:latin typeface="Oswald Medium" panose="00000600000000000000" pitchFamily="2" charset="0"/>
              </a:rPr>
              <a:t>Activation</a:t>
            </a:r>
            <a:r>
              <a:rPr lang="vi-VN" sz="3200">
                <a:latin typeface="Oswald Medium" panose="00000600000000000000" pitchFamily="2" charset="0"/>
              </a:rPr>
              <a:t> </a:t>
            </a:r>
            <a:r>
              <a:rPr lang="vi-VN" sz="3200" err="1">
                <a:latin typeface="Oswald Medium" panose="00000600000000000000" pitchFamily="2" charset="0"/>
              </a:rPr>
              <a:t>Function</a:t>
            </a:r>
            <a:r>
              <a:rPr lang="vi-VN" sz="3200">
                <a:latin typeface="Oswald Medium" panose="00000600000000000000" pitchFamily="2" charset="0"/>
              </a:rPr>
              <a:t> </a:t>
            </a:r>
            <a:endParaRPr lang="en-US" sz="3200">
              <a:latin typeface="Oswald Medium" panose="00000600000000000000" pitchFamily="2" charset="0"/>
            </a:endParaRPr>
          </a:p>
        </p:txBody>
      </p:sp>
      <p:sp>
        <p:nvSpPr>
          <p:cNvPr id="4" name="TextBox 3">
            <a:extLst>
              <a:ext uri="{FF2B5EF4-FFF2-40B4-BE49-F238E27FC236}">
                <a16:creationId xmlns:a16="http://schemas.microsoft.com/office/drawing/2014/main" id="{01A8D735-0C6C-61A4-2CE4-AC5EA9D1589F}"/>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6</a:t>
            </a:r>
          </a:p>
        </p:txBody>
      </p:sp>
    </p:spTree>
    <p:extLst>
      <p:ext uri="{BB962C8B-B14F-4D97-AF65-F5344CB8AC3E}">
        <p14:creationId xmlns:p14="http://schemas.microsoft.com/office/powerpoint/2010/main" val="978328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6B6785-5CBB-D632-64F1-442FA2EF5CCB}"/>
              </a:ext>
            </a:extLst>
          </p:cNvPr>
          <p:cNvSpPr txBox="1"/>
          <p:nvPr/>
        </p:nvSpPr>
        <p:spPr>
          <a:xfrm>
            <a:off x="590550" y="1312615"/>
            <a:ext cx="4173793" cy="400110"/>
          </a:xfrm>
          <a:prstGeom prst="rect">
            <a:avLst/>
          </a:prstGeom>
          <a:noFill/>
        </p:spPr>
        <p:txBody>
          <a:bodyPr wrap="square">
            <a:spAutoFit/>
          </a:bodyPr>
          <a:lstStyle/>
          <a:p>
            <a:pPr algn="l"/>
            <a:r>
              <a:rPr lang="en-US" sz="2000" i="0">
                <a:solidFill>
                  <a:srgbClr val="24292E"/>
                </a:solidFill>
                <a:effectLst/>
                <a:latin typeface="Oswald Medium" panose="00000600000000000000" pitchFamily="2" charset="0"/>
                <a:cs typeface="Quire Sans" panose="020B0502040400020003" pitchFamily="34" charset="0"/>
              </a:rPr>
              <a:t>Commonly used activation functions</a:t>
            </a:r>
          </a:p>
        </p:txBody>
      </p:sp>
      <p:sp>
        <p:nvSpPr>
          <p:cNvPr id="6" name="TextBox 5">
            <a:extLst>
              <a:ext uri="{FF2B5EF4-FFF2-40B4-BE49-F238E27FC236}">
                <a16:creationId xmlns:a16="http://schemas.microsoft.com/office/drawing/2014/main" id="{6D65A4C9-53E4-7BA4-6A1E-E37C30673E20}"/>
              </a:ext>
            </a:extLst>
          </p:cNvPr>
          <p:cNvSpPr txBox="1"/>
          <p:nvPr/>
        </p:nvSpPr>
        <p:spPr>
          <a:xfrm>
            <a:off x="943898" y="1712725"/>
            <a:ext cx="9081770" cy="646331"/>
          </a:xfrm>
          <a:prstGeom prst="rect">
            <a:avLst/>
          </a:prstGeom>
          <a:noFill/>
        </p:spPr>
        <p:txBody>
          <a:bodyPr wrap="square">
            <a:spAutoFit/>
          </a:bodyPr>
          <a:lstStyle/>
          <a:p>
            <a:r>
              <a:rPr lang="en-US" i="0" err="1">
                <a:effectLst/>
                <a:latin typeface="Quire Sans" panose="020B0502040400020003" pitchFamily="34" charset="0"/>
                <a:cs typeface="Quire Sans" panose="020B0502040400020003" pitchFamily="34" charset="0"/>
              </a:rPr>
              <a:t>ReLU</a:t>
            </a:r>
            <a:r>
              <a:rPr lang="en-US" i="0">
                <a:effectLst/>
                <a:latin typeface="Quire Sans" panose="020B0502040400020003" pitchFamily="34" charset="0"/>
                <a:cs typeface="Quire Sans" panose="020B0502040400020003" pitchFamily="34" charset="0"/>
              </a:rPr>
              <a:t> stands for Rectified Linear Unit, which is a non-linear function. With the output being: ƒ (x) = max (</a:t>
            </a:r>
            <a:r>
              <a:rPr lang="en-US" i="0">
                <a:effectLst/>
                <a:latin typeface="Arial" panose="020B0604020202020204" pitchFamily="34" charset="0"/>
                <a:cs typeface="Arial" panose="020B0604020202020204" pitchFamily="34" charset="0"/>
              </a:rPr>
              <a:t>0</a:t>
            </a:r>
            <a:r>
              <a:rPr lang="en-US" i="0">
                <a:effectLst/>
                <a:latin typeface="Quire Sans" panose="020B0502040400020003" pitchFamily="34" charset="0"/>
                <a:cs typeface="Quire Sans" panose="020B0502040400020003" pitchFamily="34" charset="0"/>
              </a:rPr>
              <a:t>, x).</a:t>
            </a:r>
            <a:endParaRPr lang="en-US">
              <a:latin typeface="Quire Sans" panose="020B0502040400020003" pitchFamily="34" charset="0"/>
              <a:cs typeface="Quire Sans" panose="020B0502040400020003" pitchFamily="34" charset="0"/>
            </a:endParaRPr>
          </a:p>
        </p:txBody>
      </p:sp>
      <p:graphicFrame>
        <p:nvGraphicFramePr>
          <p:cNvPr id="7" name="Table 6">
            <a:extLst>
              <a:ext uri="{FF2B5EF4-FFF2-40B4-BE49-F238E27FC236}">
                <a16:creationId xmlns:a16="http://schemas.microsoft.com/office/drawing/2014/main" id="{F1C97F1B-23FF-23E9-BFB9-7A46F6CD1DDB}"/>
              </a:ext>
            </a:extLst>
          </p:cNvPr>
          <p:cNvGraphicFramePr>
            <a:graphicFrameLocks noGrp="1"/>
          </p:cNvGraphicFramePr>
          <p:nvPr>
            <p:extLst>
              <p:ext uri="{D42A27DB-BD31-4B8C-83A1-F6EECF244321}">
                <p14:modId xmlns:p14="http://schemas.microsoft.com/office/powerpoint/2010/main" val="3499941874"/>
              </p:ext>
            </p:extLst>
          </p:nvPr>
        </p:nvGraphicFramePr>
        <p:xfrm>
          <a:off x="1504448" y="2594693"/>
          <a:ext cx="2880000" cy="28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468819871"/>
                    </a:ext>
                  </a:extLst>
                </a:gridCol>
                <a:gridCol w="720000">
                  <a:extLst>
                    <a:ext uri="{9D8B030D-6E8A-4147-A177-3AD203B41FA5}">
                      <a16:colId xmlns:a16="http://schemas.microsoft.com/office/drawing/2014/main" val="72750503"/>
                    </a:ext>
                  </a:extLst>
                </a:gridCol>
                <a:gridCol w="720000">
                  <a:extLst>
                    <a:ext uri="{9D8B030D-6E8A-4147-A177-3AD203B41FA5}">
                      <a16:colId xmlns:a16="http://schemas.microsoft.com/office/drawing/2014/main" val="540260870"/>
                    </a:ext>
                  </a:extLst>
                </a:gridCol>
                <a:gridCol w="720000">
                  <a:extLst>
                    <a:ext uri="{9D8B030D-6E8A-4147-A177-3AD203B41FA5}">
                      <a16:colId xmlns:a16="http://schemas.microsoft.com/office/drawing/2014/main" val="2603219454"/>
                    </a:ext>
                  </a:extLst>
                </a:gridCol>
              </a:tblGrid>
              <a:tr h="720000">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6471978"/>
                  </a:ext>
                </a:extLst>
              </a:tr>
              <a:tr h="720000">
                <a:tc>
                  <a:txBody>
                    <a:bodyPr/>
                    <a:lstStyle/>
                    <a:p>
                      <a:pPr algn="ctr"/>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1772624"/>
                  </a:ext>
                </a:extLst>
              </a:tr>
              <a:tr h="720000">
                <a:tc>
                  <a:txBody>
                    <a:bodyPr/>
                    <a:lstStyle/>
                    <a:p>
                      <a:pPr algn="ctr"/>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33777761"/>
                  </a:ext>
                </a:extLst>
              </a:tr>
              <a:tr h="720000">
                <a:tc>
                  <a:txBody>
                    <a:bodyPr/>
                    <a:lstStyle/>
                    <a:p>
                      <a:pPr algn="ctr"/>
                      <a:r>
                        <a:rPr lang="en-US"/>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56614"/>
                  </a:ext>
                </a:extLst>
              </a:tr>
            </a:tbl>
          </a:graphicData>
        </a:graphic>
      </p:graphicFrame>
      <p:sp>
        <p:nvSpPr>
          <p:cNvPr id="8" name="Arrow: Right 7">
            <a:extLst>
              <a:ext uri="{FF2B5EF4-FFF2-40B4-BE49-F238E27FC236}">
                <a16:creationId xmlns:a16="http://schemas.microsoft.com/office/drawing/2014/main" id="{C154DF7C-F02D-C999-686B-1E07D97D58D8}"/>
              </a:ext>
            </a:extLst>
          </p:cNvPr>
          <p:cNvSpPr/>
          <p:nvPr/>
        </p:nvSpPr>
        <p:spPr>
          <a:xfrm>
            <a:off x="4818393" y="3513251"/>
            <a:ext cx="2041552" cy="10428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err="1"/>
              <a:t>ReLU</a:t>
            </a:r>
            <a:endParaRPr lang="en-US" sz="2400"/>
          </a:p>
        </p:txBody>
      </p:sp>
      <p:graphicFrame>
        <p:nvGraphicFramePr>
          <p:cNvPr id="9" name="Table 8">
            <a:extLst>
              <a:ext uri="{FF2B5EF4-FFF2-40B4-BE49-F238E27FC236}">
                <a16:creationId xmlns:a16="http://schemas.microsoft.com/office/drawing/2014/main" id="{21D794E6-C4D1-8CC1-834F-FC5B12ED1C00}"/>
              </a:ext>
            </a:extLst>
          </p:cNvPr>
          <p:cNvGraphicFramePr>
            <a:graphicFrameLocks noGrp="1"/>
          </p:cNvGraphicFramePr>
          <p:nvPr>
            <p:extLst>
              <p:ext uri="{D42A27DB-BD31-4B8C-83A1-F6EECF244321}">
                <p14:modId xmlns:p14="http://schemas.microsoft.com/office/powerpoint/2010/main" val="3206536051"/>
              </p:ext>
            </p:extLst>
          </p:nvPr>
        </p:nvGraphicFramePr>
        <p:xfrm>
          <a:off x="7293890" y="2594693"/>
          <a:ext cx="2880000" cy="2880000"/>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468819871"/>
                    </a:ext>
                  </a:extLst>
                </a:gridCol>
                <a:gridCol w="720000">
                  <a:extLst>
                    <a:ext uri="{9D8B030D-6E8A-4147-A177-3AD203B41FA5}">
                      <a16:colId xmlns:a16="http://schemas.microsoft.com/office/drawing/2014/main" val="72750503"/>
                    </a:ext>
                  </a:extLst>
                </a:gridCol>
                <a:gridCol w="720000">
                  <a:extLst>
                    <a:ext uri="{9D8B030D-6E8A-4147-A177-3AD203B41FA5}">
                      <a16:colId xmlns:a16="http://schemas.microsoft.com/office/drawing/2014/main" val="540260870"/>
                    </a:ext>
                  </a:extLst>
                </a:gridCol>
                <a:gridCol w="720000">
                  <a:extLst>
                    <a:ext uri="{9D8B030D-6E8A-4147-A177-3AD203B41FA5}">
                      <a16:colId xmlns:a16="http://schemas.microsoft.com/office/drawing/2014/main" val="2603219454"/>
                    </a:ext>
                  </a:extLst>
                </a:gridCol>
              </a:tblGrid>
              <a:tr h="720000">
                <a:tc>
                  <a:txBody>
                    <a:bodyPr/>
                    <a:lstStyle/>
                    <a:p>
                      <a:pPr algn="ctr"/>
                      <a:r>
                        <a:rPr lang="en-US"/>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6471978"/>
                  </a:ext>
                </a:extLst>
              </a:tr>
              <a:tr h="720000">
                <a:tc>
                  <a:txBody>
                    <a:bodyPr/>
                    <a:lstStyle/>
                    <a:p>
                      <a:pPr algn="ctr"/>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1772624"/>
                  </a:ext>
                </a:extLst>
              </a:tr>
              <a:tr h="720000">
                <a:tc>
                  <a:txBody>
                    <a:bodyPr/>
                    <a:lstStyle/>
                    <a:p>
                      <a:pPr algn="ctr"/>
                      <a:r>
                        <a:rPr lang="en-US"/>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33777761"/>
                  </a:ext>
                </a:extLst>
              </a:tr>
              <a:tr h="720000">
                <a:tc>
                  <a:txBody>
                    <a:bodyPr/>
                    <a:lstStyle/>
                    <a:p>
                      <a:pPr algn="ctr"/>
                      <a:r>
                        <a:rPr lang="en-US"/>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356614"/>
                  </a:ext>
                </a:extLst>
              </a:tr>
            </a:tbl>
          </a:graphicData>
        </a:graphic>
      </p:graphicFrame>
      <p:sp>
        <p:nvSpPr>
          <p:cNvPr id="11" name="TextBox 10">
            <a:extLst>
              <a:ext uri="{FF2B5EF4-FFF2-40B4-BE49-F238E27FC236}">
                <a16:creationId xmlns:a16="http://schemas.microsoft.com/office/drawing/2014/main" id="{34DD8131-9F63-C152-9902-A1FFD7F8AF3F}"/>
              </a:ext>
            </a:extLst>
          </p:cNvPr>
          <p:cNvSpPr txBox="1"/>
          <p:nvPr/>
        </p:nvSpPr>
        <p:spPr>
          <a:xfrm>
            <a:off x="590550" y="482084"/>
            <a:ext cx="3390900" cy="584775"/>
          </a:xfrm>
          <a:prstGeom prst="rect">
            <a:avLst/>
          </a:prstGeom>
          <a:noFill/>
        </p:spPr>
        <p:txBody>
          <a:bodyPr wrap="square">
            <a:spAutoFit/>
          </a:bodyPr>
          <a:lstStyle/>
          <a:p>
            <a:r>
              <a:rPr lang="vi-VN" sz="3200">
                <a:latin typeface="Oswald Medium" panose="00000600000000000000" pitchFamily="2" charset="0"/>
              </a:rPr>
              <a:t>Activation Function </a:t>
            </a:r>
            <a:endParaRPr lang="en-US" sz="3200">
              <a:latin typeface="Oswald Medium" panose="00000600000000000000" pitchFamily="2" charset="0"/>
            </a:endParaRPr>
          </a:p>
        </p:txBody>
      </p:sp>
      <p:sp>
        <p:nvSpPr>
          <p:cNvPr id="2" name="TextBox 1">
            <a:extLst>
              <a:ext uri="{FF2B5EF4-FFF2-40B4-BE49-F238E27FC236}">
                <a16:creationId xmlns:a16="http://schemas.microsoft.com/office/drawing/2014/main" id="{803F4322-2393-6F14-C242-11F314C99F68}"/>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7</a:t>
            </a:r>
          </a:p>
        </p:txBody>
      </p:sp>
    </p:spTree>
    <p:extLst>
      <p:ext uri="{BB962C8B-B14F-4D97-AF65-F5344CB8AC3E}">
        <p14:creationId xmlns:p14="http://schemas.microsoft.com/office/powerpoint/2010/main" val="23087517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71B44C5-D695-CA77-4B1E-711A55DB6AC3}"/>
                  </a:ext>
                </a:extLst>
              </p:cNvPr>
              <p:cNvSpPr txBox="1"/>
              <p:nvPr/>
            </p:nvSpPr>
            <p:spPr>
              <a:xfrm>
                <a:off x="590550" y="1958481"/>
                <a:ext cx="10734675" cy="923330"/>
              </a:xfrm>
              <a:prstGeom prst="rect">
                <a:avLst/>
              </a:prstGeom>
              <a:noFill/>
            </p:spPr>
            <p:txBody>
              <a:bodyPr wrap="square">
                <a:spAutoFit/>
              </a:bodyPr>
              <a:lstStyle/>
              <a:p>
                <a:r>
                  <a:rPr lang="en-US" b="1" i="0">
                    <a:solidFill>
                      <a:srgbClr val="004E00"/>
                    </a:solidFill>
                    <a:effectLst/>
                    <a:latin typeface="Quire Sans" panose="020B0502040400020003" pitchFamily="34" charset="0"/>
                    <a:cs typeface="Quire Sans" panose="020B0502040400020003" pitchFamily="34" charset="0"/>
                  </a:rPr>
                  <a:t>SoftMax:</a:t>
                </a:r>
                <a:r>
                  <a:rPr lang="en-US" i="0">
                    <a:solidFill>
                      <a:srgbClr val="004E00"/>
                    </a:solidFill>
                    <a:effectLst/>
                    <a:latin typeface="Quire Sans" panose="020B0502040400020003" pitchFamily="34" charset="0"/>
                    <a:cs typeface="Quire Sans" panose="020B0502040400020003" pitchFamily="34" charset="0"/>
                  </a:rPr>
                  <a:t> </a:t>
                </a:r>
                <a:r>
                  <a:rPr lang="en-US" i="0">
                    <a:solidFill>
                      <a:srgbClr val="24292E"/>
                    </a:solidFill>
                    <a:effectLst/>
                    <a:latin typeface="Quire Sans" panose="020B0502040400020003" pitchFamily="34" charset="0"/>
                    <a:cs typeface="Quire Sans" panose="020B0502040400020003" pitchFamily="34" charset="0"/>
                  </a:rPr>
                  <a:t>The SoftMax step can be seen as a generalized logistic function that takes as input a vector of scores </a:t>
                </a:r>
                <a14:m>
                  <m:oMath xmlns:m="http://schemas.openxmlformats.org/officeDocument/2006/math">
                    <m:r>
                      <a:rPr lang="vi-VN" b="0" i="1" dirty="0">
                        <a:solidFill>
                          <a:srgbClr val="24292E"/>
                        </a:solidFill>
                        <a:latin typeface="Cambria Math" panose="02040503050406030204" pitchFamily="18" charset="0"/>
                      </a:rPr>
                      <m:t>𝑥</m:t>
                    </m:r>
                  </m:oMath>
                </a14:m>
                <a:r>
                  <a:rPr lang="vi-VN" i="0">
                    <a:solidFill>
                      <a:srgbClr val="24292E"/>
                    </a:solidFill>
                    <a:effectLst/>
                    <a:latin typeface="Quire Sans" panose="020B0502040400020003" pitchFamily="34" charset="0"/>
                    <a:cs typeface="Quire Sans" panose="020B0502040400020003" pitchFamily="34" charset="0"/>
                  </a:rPr>
                  <a:t> </a:t>
                </a:r>
                <a:r>
                  <a:rPr lang="en-US" i="0">
                    <a:solidFill>
                      <a:srgbClr val="24292E"/>
                    </a:solidFill>
                    <a:effectLst/>
                    <a:latin typeface="Quire Sans" panose="020B0502040400020003" pitchFamily="34" charset="0"/>
                    <a:cs typeface="Quire Sans" panose="020B0502040400020003" pitchFamily="34" charset="0"/>
                  </a:rPr>
                  <a:t>∈</a:t>
                </a:r>
                <a14:m>
                  <m:oMath xmlns:m="http://schemas.openxmlformats.org/officeDocument/2006/math">
                    <m:sSup>
                      <m:sSupPr>
                        <m:ctrlPr>
                          <a:rPr lang="en-US" i="1" dirty="0" smtClean="0">
                            <a:solidFill>
                              <a:srgbClr val="24292E"/>
                            </a:solidFill>
                            <a:effectLst/>
                            <a:latin typeface="Cambria Math" panose="02040503050406030204" pitchFamily="18" charset="0"/>
                          </a:rPr>
                        </m:ctrlPr>
                      </m:sSupPr>
                      <m:e>
                        <m:r>
                          <a:rPr lang="vi-VN" b="0" i="1" dirty="0" smtClean="0">
                            <a:solidFill>
                              <a:srgbClr val="24292E"/>
                            </a:solidFill>
                            <a:effectLst/>
                            <a:latin typeface="Cambria Math" panose="02040503050406030204" pitchFamily="18" charset="0"/>
                          </a:rPr>
                          <m:t> </m:t>
                        </m:r>
                        <m:r>
                          <a:rPr lang="en-US" b="0" i="1" dirty="0" smtClean="0">
                            <a:solidFill>
                              <a:srgbClr val="24292E"/>
                            </a:solidFill>
                            <a:effectLst/>
                            <a:latin typeface="Cambria Math" panose="02040503050406030204" pitchFamily="18" charset="0"/>
                          </a:rPr>
                          <m:t>𝑅</m:t>
                        </m:r>
                      </m:e>
                      <m:sup>
                        <m:r>
                          <a:rPr lang="en-US" b="0" i="1" dirty="0" smtClean="0">
                            <a:solidFill>
                              <a:srgbClr val="24292E"/>
                            </a:solidFill>
                            <a:effectLst/>
                            <a:latin typeface="Cambria Math" panose="02040503050406030204" pitchFamily="18" charset="0"/>
                          </a:rPr>
                          <m:t>𝑛</m:t>
                        </m:r>
                      </m:sup>
                    </m:sSup>
                  </m:oMath>
                </a14:m>
                <a:r>
                  <a:rPr lang="en-US" i="0">
                    <a:solidFill>
                      <a:srgbClr val="24292E"/>
                    </a:solidFill>
                    <a:effectLst/>
                    <a:latin typeface="Quire Sans" panose="020B0502040400020003" pitchFamily="34" charset="0"/>
                    <a:cs typeface="Quire Sans" panose="020B0502040400020003" pitchFamily="34" charset="0"/>
                  </a:rPr>
                  <a:t> and outputs a vector of output probability </a:t>
                </a:r>
                <a14:m>
                  <m:oMath xmlns:m="http://schemas.openxmlformats.org/officeDocument/2006/math">
                    <m:r>
                      <a:rPr lang="vi-VN" b="0" i="1" dirty="0" smtClean="0">
                        <a:solidFill>
                          <a:srgbClr val="24292E"/>
                        </a:solidFill>
                        <a:latin typeface="Cambria Math" panose="02040503050406030204" pitchFamily="18" charset="0"/>
                      </a:rPr>
                      <m:t>𝑝</m:t>
                    </m:r>
                    <m:r>
                      <a:rPr lang="vi-VN" b="0" i="1" dirty="0">
                        <a:solidFill>
                          <a:srgbClr val="24292E"/>
                        </a:solidFill>
                        <a:latin typeface="Cambria Math" panose="02040503050406030204" pitchFamily="18" charset="0"/>
                      </a:rPr>
                      <m:t> </m:t>
                    </m:r>
                  </m:oMath>
                </a14:m>
                <a:r>
                  <a:rPr lang="en-US" i="0">
                    <a:solidFill>
                      <a:srgbClr val="24292E"/>
                    </a:solidFill>
                    <a:effectLst/>
                    <a:latin typeface="Quire Sans" panose="020B0502040400020003" pitchFamily="34" charset="0"/>
                    <a:cs typeface="Quire Sans" panose="020B0502040400020003" pitchFamily="34" charset="0"/>
                  </a:rPr>
                  <a:t>∈</a:t>
                </a:r>
                <a14:m>
                  <m:oMath xmlns:m="http://schemas.openxmlformats.org/officeDocument/2006/math">
                    <m:sSup>
                      <m:sSupPr>
                        <m:ctrlPr>
                          <a:rPr lang="en-US" i="1" dirty="0">
                            <a:solidFill>
                              <a:srgbClr val="24292E"/>
                            </a:solidFill>
                            <a:latin typeface="Cambria Math" panose="02040503050406030204" pitchFamily="18" charset="0"/>
                          </a:rPr>
                        </m:ctrlPr>
                      </m:sSupPr>
                      <m:e>
                        <m:r>
                          <a:rPr lang="vi-VN" b="0" i="1" dirty="0">
                            <a:solidFill>
                              <a:srgbClr val="24292E"/>
                            </a:solidFill>
                            <a:latin typeface="Cambria Math" panose="02040503050406030204" pitchFamily="18" charset="0"/>
                          </a:rPr>
                          <m:t> </m:t>
                        </m:r>
                        <m:r>
                          <a:rPr lang="en-US" b="0" i="1" dirty="0">
                            <a:solidFill>
                              <a:srgbClr val="24292E"/>
                            </a:solidFill>
                            <a:latin typeface="Cambria Math" panose="02040503050406030204" pitchFamily="18" charset="0"/>
                          </a:rPr>
                          <m:t>𝑅</m:t>
                        </m:r>
                      </m:e>
                      <m:sup>
                        <m:r>
                          <a:rPr lang="en-US" b="0" i="1" dirty="0">
                            <a:solidFill>
                              <a:srgbClr val="24292E"/>
                            </a:solidFill>
                            <a:latin typeface="Cambria Math" panose="02040503050406030204" pitchFamily="18" charset="0"/>
                          </a:rPr>
                          <m:t>𝑛</m:t>
                        </m:r>
                      </m:sup>
                    </m:sSup>
                  </m:oMath>
                </a14:m>
                <a:r>
                  <a:rPr lang="en-US">
                    <a:solidFill>
                      <a:srgbClr val="24292E"/>
                    </a:solidFill>
                    <a:latin typeface="Quire Sans" panose="020B0502040400020003" pitchFamily="34" charset="0"/>
                    <a:cs typeface="Quire Sans" panose="020B0502040400020003" pitchFamily="34" charset="0"/>
                  </a:rPr>
                  <a:t> </a:t>
                </a:r>
                <a:r>
                  <a:rPr lang="en-US" i="0">
                    <a:solidFill>
                      <a:srgbClr val="24292E"/>
                    </a:solidFill>
                    <a:effectLst/>
                    <a:latin typeface="Quire Sans" panose="020B0502040400020003" pitchFamily="34" charset="0"/>
                    <a:cs typeface="Quire Sans" panose="020B0502040400020003" pitchFamily="34" charset="0"/>
                  </a:rPr>
                  <a:t> through a SoftMax function at the end of the architecture. It is defined as follows:</a:t>
                </a:r>
                <a:endParaRPr lang="en-US" sz="1600">
                  <a:latin typeface="Quire Sans" panose="020B0502040400020003" pitchFamily="34" charset="0"/>
                  <a:cs typeface="Quire Sans" panose="020B0502040400020003" pitchFamily="34" charset="0"/>
                </a:endParaRPr>
              </a:p>
            </p:txBody>
          </p:sp>
        </mc:Choice>
        <mc:Fallback xmlns="">
          <p:sp>
            <p:nvSpPr>
              <p:cNvPr id="3" name="TextBox 2">
                <a:extLst>
                  <a:ext uri="{FF2B5EF4-FFF2-40B4-BE49-F238E27FC236}">
                    <a16:creationId xmlns:a16="http://schemas.microsoft.com/office/drawing/2014/main" id="{771B44C5-D695-CA77-4B1E-711A55DB6AC3}"/>
                  </a:ext>
                </a:extLst>
              </p:cNvPr>
              <p:cNvSpPr txBox="1">
                <a:spLocks noRot="1" noChangeAspect="1" noMove="1" noResize="1" noEditPoints="1" noAdjustHandles="1" noChangeArrowheads="1" noChangeShapeType="1" noTextEdit="1"/>
              </p:cNvSpPr>
              <p:nvPr/>
            </p:nvSpPr>
            <p:spPr>
              <a:xfrm>
                <a:off x="590550" y="1958481"/>
                <a:ext cx="10734675" cy="923330"/>
              </a:xfrm>
              <a:prstGeom prst="rect">
                <a:avLst/>
              </a:prstGeom>
              <a:blipFill>
                <a:blip r:embed="rId2"/>
                <a:stretch>
                  <a:fillRect l="-511" t="-3289" b="-921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D7B7A30-CC53-F1B3-90C6-A7A86FA1607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63588" y="2882024"/>
            <a:ext cx="6988598" cy="3592962"/>
          </a:xfrm>
          <a:prstGeom prst="rect">
            <a:avLst/>
          </a:prstGeom>
        </p:spPr>
      </p:pic>
      <p:sp>
        <p:nvSpPr>
          <p:cNvPr id="5" name="TextBox 4">
            <a:extLst>
              <a:ext uri="{FF2B5EF4-FFF2-40B4-BE49-F238E27FC236}">
                <a16:creationId xmlns:a16="http://schemas.microsoft.com/office/drawing/2014/main" id="{C6FDD2C2-C8E1-57B3-73AB-A3296FA2A1C2}"/>
              </a:ext>
            </a:extLst>
          </p:cNvPr>
          <p:cNvSpPr txBox="1"/>
          <p:nvPr/>
        </p:nvSpPr>
        <p:spPr>
          <a:xfrm>
            <a:off x="590550" y="1312615"/>
            <a:ext cx="4173793" cy="400110"/>
          </a:xfrm>
          <a:prstGeom prst="rect">
            <a:avLst/>
          </a:prstGeom>
          <a:noFill/>
        </p:spPr>
        <p:txBody>
          <a:bodyPr wrap="square">
            <a:spAutoFit/>
          </a:bodyPr>
          <a:lstStyle/>
          <a:p>
            <a:pPr algn="l"/>
            <a:r>
              <a:rPr lang="en-US" sz="2000" i="0">
                <a:solidFill>
                  <a:srgbClr val="24292E"/>
                </a:solidFill>
                <a:effectLst/>
                <a:latin typeface="Oswald Medium" panose="00000600000000000000" pitchFamily="2" charset="0"/>
                <a:cs typeface="Quire Sans" panose="020B0502040400020003" pitchFamily="34" charset="0"/>
              </a:rPr>
              <a:t>Commonly used activation functions</a:t>
            </a:r>
          </a:p>
        </p:txBody>
      </p:sp>
      <p:sp>
        <p:nvSpPr>
          <p:cNvPr id="7" name="TextBox 6">
            <a:extLst>
              <a:ext uri="{FF2B5EF4-FFF2-40B4-BE49-F238E27FC236}">
                <a16:creationId xmlns:a16="http://schemas.microsoft.com/office/drawing/2014/main" id="{D1A86929-06FB-099D-25AD-8B905597AEA0}"/>
              </a:ext>
            </a:extLst>
          </p:cNvPr>
          <p:cNvSpPr txBox="1"/>
          <p:nvPr/>
        </p:nvSpPr>
        <p:spPr>
          <a:xfrm>
            <a:off x="590550" y="482084"/>
            <a:ext cx="3390900" cy="584775"/>
          </a:xfrm>
          <a:prstGeom prst="rect">
            <a:avLst/>
          </a:prstGeom>
          <a:noFill/>
        </p:spPr>
        <p:txBody>
          <a:bodyPr wrap="square">
            <a:spAutoFit/>
          </a:bodyPr>
          <a:lstStyle/>
          <a:p>
            <a:r>
              <a:rPr lang="vi-VN" sz="3200">
                <a:latin typeface="Oswald Medium" panose="00000600000000000000" pitchFamily="2" charset="0"/>
              </a:rPr>
              <a:t>Activation Function </a:t>
            </a:r>
            <a:endParaRPr lang="en-US" sz="3200">
              <a:latin typeface="Oswald Medium" panose="00000600000000000000" pitchFamily="2" charset="0"/>
            </a:endParaRPr>
          </a:p>
        </p:txBody>
      </p:sp>
      <p:sp>
        <p:nvSpPr>
          <p:cNvPr id="2" name="TextBox 1">
            <a:extLst>
              <a:ext uri="{FF2B5EF4-FFF2-40B4-BE49-F238E27FC236}">
                <a16:creationId xmlns:a16="http://schemas.microsoft.com/office/drawing/2014/main" id="{43E82530-6DDE-FC13-35ED-34CD6B5FB175}"/>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8</a:t>
            </a:r>
          </a:p>
        </p:txBody>
      </p:sp>
    </p:spTree>
    <p:extLst>
      <p:ext uri="{BB962C8B-B14F-4D97-AF65-F5344CB8AC3E}">
        <p14:creationId xmlns:p14="http://schemas.microsoft.com/office/powerpoint/2010/main" val="40050227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1E2621-2999-58F7-501B-8D40B70E1456}"/>
              </a:ext>
            </a:extLst>
          </p:cNvPr>
          <p:cNvSpPr txBox="1"/>
          <p:nvPr/>
        </p:nvSpPr>
        <p:spPr>
          <a:xfrm>
            <a:off x="553649" y="1245965"/>
            <a:ext cx="9509118" cy="707886"/>
          </a:xfrm>
          <a:prstGeom prst="rect">
            <a:avLst/>
          </a:prstGeom>
          <a:noFill/>
        </p:spPr>
        <p:txBody>
          <a:bodyPr wrap="square" rtlCol="0">
            <a:spAutoFit/>
          </a:bodyPr>
          <a:lstStyle/>
          <a:p>
            <a:r>
              <a:rPr lang="en-US" sz="2000" b="0" i="0">
                <a:solidFill>
                  <a:srgbClr val="1F1F1F"/>
                </a:solidFill>
                <a:effectLst/>
                <a:latin typeface="Quire Sans" panose="020B0502040400020003" pitchFamily="34" charset="0"/>
                <a:cs typeface="Quire Sans" panose="020B0502040400020003" pitchFamily="34" charset="0"/>
              </a:rPr>
              <a:t>In calculus, the chain rule is </a:t>
            </a:r>
            <a:r>
              <a:rPr lang="en-US" sz="2000" b="0" i="0">
                <a:solidFill>
                  <a:srgbClr val="040C28"/>
                </a:solidFill>
                <a:effectLst/>
                <a:latin typeface="Quire Sans" panose="020B0502040400020003" pitchFamily="34" charset="0"/>
                <a:cs typeface="Quire Sans" panose="020B0502040400020003" pitchFamily="34" charset="0"/>
              </a:rPr>
              <a:t>a formula that expresses the derivative of the composition of two differentiable functions.</a:t>
            </a:r>
            <a:endParaRPr lang="en-US" sz="2000">
              <a:latin typeface="Quire Sans" panose="020B0502040400020003" pitchFamily="34" charset="0"/>
              <a:cs typeface="Quire Sans" panose="020B0502040400020003" pitchFamily="34" charset="0"/>
            </a:endParaRPr>
          </a:p>
        </p:txBody>
      </p:sp>
      <p:grpSp>
        <p:nvGrpSpPr>
          <p:cNvPr id="3" name="Group 2">
            <a:extLst>
              <a:ext uri="{FF2B5EF4-FFF2-40B4-BE49-F238E27FC236}">
                <a16:creationId xmlns:a16="http://schemas.microsoft.com/office/drawing/2014/main" id="{344F45CD-A455-9253-D396-65C18AF34B03}"/>
              </a:ext>
            </a:extLst>
          </p:cNvPr>
          <p:cNvGrpSpPr/>
          <p:nvPr/>
        </p:nvGrpSpPr>
        <p:grpSpPr>
          <a:xfrm>
            <a:off x="1709493" y="2559925"/>
            <a:ext cx="2387680" cy="3382945"/>
            <a:chOff x="517648" y="337078"/>
            <a:chExt cx="2387680" cy="3382945"/>
          </a:xfrm>
        </p:grpSpPr>
        <p:sp>
          <p:nvSpPr>
            <p:cNvPr id="4" name="Oval 3">
              <a:extLst>
                <a:ext uri="{FF2B5EF4-FFF2-40B4-BE49-F238E27FC236}">
                  <a16:creationId xmlns:a16="http://schemas.microsoft.com/office/drawing/2014/main" id="{F611200C-F862-8949-279C-ED23798FC342}"/>
                </a:ext>
              </a:extLst>
            </p:cNvPr>
            <p:cNvSpPr/>
            <p:nvPr/>
          </p:nvSpPr>
          <p:spPr>
            <a:xfrm>
              <a:off x="1356427" y="337078"/>
              <a:ext cx="710119" cy="710119"/>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sz="3200">
                  <a:solidFill>
                    <a:schemeClr val="tx1"/>
                  </a:solidFill>
                </a:rPr>
                <a:t>z</a:t>
              </a:r>
            </a:p>
          </p:txBody>
        </p:sp>
        <p:sp>
          <p:nvSpPr>
            <p:cNvPr id="5" name="Oval 4">
              <a:extLst>
                <a:ext uri="{FF2B5EF4-FFF2-40B4-BE49-F238E27FC236}">
                  <a16:creationId xmlns:a16="http://schemas.microsoft.com/office/drawing/2014/main" id="{C9DE208C-BD1A-E06E-4288-80AEC9038F8B}"/>
                </a:ext>
              </a:extLst>
            </p:cNvPr>
            <p:cNvSpPr/>
            <p:nvPr/>
          </p:nvSpPr>
          <p:spPr>
            <a:xfrm>
              <a:off x="517648" y="1591949"/>
              <a:ext cx="710119" cy="710119"/>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sz="3200">
                  <a:solidFill>
                    <a:schemeClr val="tx1"/>
                  </a:solidFill>
                </a:rPr>
                <a:t>x</a:t>
              </a:r>
            </a:p>
          </p:txBody>
        </p:sp>
        <p:sp>
          <p:nvSpPr>
            <p:cNvPr id="6" name="Oval 5">
              <a:extLst>
                <a:ext uri="{FF2B5EF4-FFF2-40B4-BE49-F238E27FC236}">
                  <a16:creationId xmlns:a16="http://schemas.microsoft.com/office/drawing/2014/main" id="{1B096FA9-A100-90C3-9DD6-F5D00D84492A}"/>
                </a:ext>
              </a:extLst>
            </p:cNvPr>
            <p:cNvSpPr/>
            <p:nvPr/>
          </p:nvSpPr>
          <p:spPr>
            <a:xfrm>
              <a:off x="2195209" y="1591949"/>
              <a:ext cx="710119" cy="710119"/>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sz="3200">
                  <a:solidFill>
                    <a:schemeClr val="tx1"/>
                  </a:solidFill>
                </a:rPr>
                <a:t>y</a:t>
              </a:r>
            </a:p>
          </p:txBody>
        </p:sp>
        <p:sp>
          <p:nvSpPr>
            <p:cNvPr id="7" name="Oval 6">
              <a:extLst>
                <a:ext uri="{FF2B5EF4-FFF2-40B4-BE49-F238E27FC236}">
                  <a16:creationId xmlns:a16="http://schemas.microsoft.com/office/drawing/2014/main" id="{B202ABA3-A994-B8B4-2191-73B497CB3A20}"/>
                </a:ext>
              </a:extLst>
            </p:cNvPr>
            <p:cNvSpPr/>
            <p:nvPr/>
          </p:nvSpPr>
          <p:spPr>
            <a:xfrm>
              <a:off x="517648" y="3009904"/>
              <a:ext cx="710119" cy="710119"/>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sz="3200">
                  <a:solidFill>
                    <a:schemeClr val="tx1"/>
                  </a:solidFill>
                </a:rPr>
                <a:t>t</a:t>
              </a:r>
            </a:p>
          </p:txBody>
        </p:sp>
        <p:sp>
          <p:nvSpPr>
            <p:cNvPr id="8" name="Oval 7">
              <a:extLst>
                <a:ext uri="{FF2B5EF4-FFF2-40B4-BE49-F238E27FC236}">
                  <a16:creationId xmlns:a16="http://schemas.microsoft.com/office/drawing/2014/main" id="{483EA7A8-6C2C-3DE5-7E7D-12BF5C6B0BD6}"/>
                </a:ext>
              </a:extLst>
            </p:cNvPr>
            <p:cNvSpPr/>
            <p:nvPr/>
          </p:nvSpPr>
          <p:spPr>
            <a:xfrm>
              <a:off x="2195209" y="3009903"/>
              <a:ext cx="710119" cy="710119"/>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algn="ctr"/>
              <a:r>
                <a:rPr lang="en-US" sz="3200">
                  <a:solidFill>
                    <a:schemeClr val="tx1"/>
                  </a:solidFill>
                </a:rPr>
                <a:t>t</a:t>
              </a:r>
            </a:p>
          </p:txBody>
        </p:sp>
        <p:cxnSp>
          <p:nvCxnSpPr>
            <p:cNvPr id="9" name="Straight Arrow Connector 8">
              <a:extLst>
                <a:ext uri="{FF2B5EF4-FFF2-40B4-BE49-F238E27FC236}">
                  <a16:creationId xmlns:a16="http://schemas.microsoft.com/office/drawing/2014/main" id="{B738ACC4-3871-3F51-A594-88B5ABC3D01D}"/>
                </a:ext>
              </a:extLst>
            </p:cNvPr>
            <p:cNvCxnSpPr>
              <a:cxnSpLocks/>
              <a:stCxn id="4" idx="5"/>
              <a:endCxn id="6" idx="1"/>
            </p:cNvCxnSpPr>
            <p:nvPr/>
          </p:nvCxnSpPr>
          <p:spPr>
            <a:xfrm>
              <a:off x="1962551" y="943202"/>
              <a:ext cx="336653" cy="752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CFC7A1-97E2-DA17-EB18-42817F5B2E57}"/>
                </a:ext>
              </a:extLst>
            </p:cNvPr>
            <p:cNvCxnSpPr>
              <a:cxnSpLocks/>
              <a:stCxn id="4" idx="3"/>
              <a:endCxn id="5" idx="7"/>
            </p:cNvCxnSpPr>
            <p:nvPr/>
          </p:nvCxnSpPr>
          <p:spPr>
            <a:xfrm flipH="1">
              <a:off x="1123772" y="943202"/>
              <a:ext cx="336650" cy="7527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2129AE-6032-308F-F9E1-1064CA702F8C}"/>
                </a:ext>
              </a:extLst>
            </p:cNvPr>
            <p:cNvCxnSpPr>
              <a:cxnSpLocks/>
              <a:stCxn id="5" idx="4"/>
              <a:endCxn id="7" idx="0"/>
            </p:cNvCxnSpPr>
            <p:nvPr/>
          </p:nvCxnSpPr>
          <p:spPr>
            <a:xfrm>
              <a:off x="872708" y="2302068"/>
              <a:ext cx="0" cy="7078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A2DC7A-7264-F8EE-1F09-566C1E311664}"/>
                </a:ext>
              </a:extLst>
            </p:cNvPr>
            <p:cNvCxnSpPr>
              <a:cxnSpLocks/>
              <a:stCxn id="6" idx="4"/>
              <a:endCxn id="8" idx="0"/>
            </p:cNvCxnSpPr>
            <p:nvPr/>
          </p:nvCxnSpPr>
          <p:spPr>
            <a:xfrm>
              <a:off x="2550269" y="2302068"/>
              <a:ext cx="0" cy="7078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6A14DD7-4AE3-87D5-F1AD-AA9CDDBB19C5}"/>
                  </a:ext>
                </a:extLst>
              </p:cNvPr>
              <p:cNvSpPr txBox="1"/>
              <p:nvPr/>
            </p:nvSpPr>
            <p:spPr>
              <a:xfrm>
                <a:off x="5754511" y="4670888"/>
                <a:ext cx="3679148" cy="8916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𝑑𝑧</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𝑑𝑧</m:t>
                          </m:r>
                        </m:num>
                        <m:den>
                          <m:r>
                            <a:rPr lang="en-US" sz="2800" b="0" i="1" smtClean="0">
                              <a:latin typeface="Cambria Math" panose="02040503050406030204" pitchFamily="18" charset="0"/>
                            </a:rPr>
                            <m:t>𝑑𝑥</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𝑑𝑥</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𝑑𝑧</m:t>
                          </m:r>
                        </m:num>
                        <m:den>
                          <m:r>
                            <a:rPr lang="en-US" sz="2800" b="0" i="1" smtClean="0">
                              <a:latin typeface="Cambria Math" panose="02040503050406030204" pitchFamily="18" charset="0"/>
                            </a:rPr>
                            <m:t>𝑑𝑦</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𝑑𝑦</m:t>
                          </m:r>
                        </m:num>
                        <m:den>
                          <m:r>
                            <a:rPr lang="en-US" sz="2800" b="0" i="1" smtClean="0">
                              <a:latin typeface="Cambria Math" panose="02040503050406030204" pitchFamily="18" charset="0"/>
                            </a:rPr>
                            <m:t>𝑑𝑡</m:t>
                          </m:r>
                        </m:den>
                      </m:f>
                    </m:oMath>
                  </m:oMathPara>
                </a14:m>
                <a:endParaRPr lang="en-US" sz="2800"/>
              </a:p>
            </p:txBody>
          </p:sp>
        </mc:Choice>
        <mc:Fallback xmlns="">
          <p:sp>
            <p:nvSpPr>
              <p:cNvPr id="13" name="TextBox 12">
                <a:extLst>
                  <a:ext uri="{FF2B5EF4-FFF2-40B4-BE49-F238E27FC236}">
                    <a16:creationId xmlns:a16="http://schemas.microsoft.com/office/drawing/2014/main" id="{46A14DD7-4AE3-87D5-F1AD-AA9CDDBB19C5}"/>
                  </a:ext>
                </a:extLst>
              </p:cNvPr>
              <p:cNvSpPr txBox="1">
                <a:spLocks noRot="1" noChangeAspect="1" noMove="1" noResize="1" noEditPoints="1" noAdjustHandles="1" noChangeArrowheads="1" noChangeShapeType="1" noTextEdit="1"/>
              </p:cNvSpPr>
              <p:nvPr/>
            </p:nvSpPr>
            <p:spPr>
              <a:xfrm>
                <a:off x="5754511" y="4670888"/>
                <a:ext cx="3679148" cy="8916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5BEC8B1-9641-A650-616E-B4369E62BD57}"/>
                  </a:ext>
                </a:extLst>
              </p:cNvPr>
              <p:cNvSpPr txBox="1"/>
              <p:nvPr/>
            </p:nvSpPr>
            <p:spPr>
              <a:xfrm>
                <a:off x="6296394" y="2469251"/>
                <a:ext cx="270112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𝑦</m:t>
                      </m:r>
                      <m:r>
                        <a:rPr lang="en-US" sz="2800" b="0" i="1" smtClean="0">
                          <a:latin typeface="Cambria Math" panose="02040503050406030204" pitchFamily="18" charset="0"/>
                        </a:rPr>
                        <m:t>+3</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oMath>
                  </m:oMathPara>
                </a14:m>
                <a:endParaRPr lang="en-US" sz="2800"/>
              </a:p>
            </p:txBody>
          </p:sp>
        </mc:Choice>
        <mc:Fallback xmlns="">
          <p:sp>
            <p:nvSpPr>
              <p:cNvPr id="14" name="TextBox 13">
                <a:extLst>
                  <a:ext uri="{FF2B5EF4-FFF2-40B4-BE49-F238E27FC236}">
                    <a16:creationId xmlns:a16="http://schemas.microsoft.com/office/drawing/2014/main" id="{C5BEC8B1-9641-A650-616E-B4369E62BD57}"/>
                  </a:ext>
                </a:extLst>
              </p:cNvPr>
              <p:cNvSpPr txBox="1">
                <a:spLocks noRot="1" noChangeAspect="1" noMove="1" noResize="1" noEditPoints="1" noAdjustHandles="1" noChangeArrowheads="1" noChangeShapeType="1" noTextEdit="1"/>
              </p:cNvSpPr>
              <p:nvPr/>
            </p:nvSpPr>
            <p:spPr>
              <a:xfrm>
                <a:off x="6296394" y="2469251"/>
                <a:ext cx="2701124"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2800DAB-CAC2-B889-2D35-798F5FA2C17B}"/>
                  </a:ext>
                </a:extLst>
              </p:cNvPr>
              <p:cNvSpPr txBox="1"/>
              <p:nvPr/>
            </p:nvSpPr>
            <p:spPr>
              <a:xfrm>
                <a:off x="6296394" y="3146989"/>
                <a:ext cx="17050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𝑡</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+4</m:t>
                      </m:r>
                    </m:oMath>
                  </m:oMathPara>
                </a14:m>
                <a:endParaRPr lang="en-US" sz="2800"/>
              </a:p>
            </p:txBody>
          </p:sp>
        </mc:Choice>
        <mc:Fallback xmlns="">
          <p:sp>
            <p:nvSpPr>
              <p:cNvPr id="15" name="TextBox 14">
                <a:extLst>
                  <a:ext uri="{FF2B5EF4-FFF2-40B4-BE49-F238E27FC236}">
                    <a16:creationId xmlns:a16="http://schemas.microsoft.com/office/drawing/2014/main" id="{C2800DAB-CAC2-B889-2D35-798F5FA2C17B}"/>
                  </a:ext>
                </a:extLst>
              </p:cNvPr>
              <p:cNvSpPr txBox="1">
                <a:spLocks noRot="1" noChangeAspect="1" noMove="1" noResize="1" noEditPoints="1" noAdjustHandles="1" noChangeArrowheads="1" noChangeShapeType="1" noTextEdit="1"/>
              </p:cNvSpPr>
              <p:nvPr/>
            </p:nvSpPr>
            <p:spPr>
              <a:xfrm>
                <a:off x="6296394" y="3146989"/>
                <a:ext cx="1705082"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D5A743D-6A3F-F010-F382-C3DA21E4D157}"/>
                  </a:ext>
                </a:extLst>
              </p:cNvPr>
              <p:cNvSpPr txBox="1"/>
              <p:nvPr/>
            </p:nvSpPr>
            <p:spPr>
              <a:xfrm>
                <a:off x="6296394" y="3720920"/>
                <a:ext cx="128272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=5</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𝑡</m:t>
                          </m:r>
                        </m:e>
                        <m:sup>
                          <m:r>
                            <a:rPr lang="en-US" sz="2800" b="0" i="1" smtClean="0">
                              <a:latin typeface="Cambria Math" panose="02040503050406030204" pitchFamily="18" charset="0"/>
                            </a:rPr>
                            <m:t>3</m:t>
                          </m:r>
                        </m:sup>
                      </m:sSup>
                    </m:oMath>
                  </m:oMathPara>
                </a14:m>
                <a:endParaRPr lang="en-US" sz="2800"/>
              </a:p>
            </p:txBody>
          </p:sp>
        </mc:Choice>
        <mc:Fallback xmlns="">
          <p:sp>
            <p:nvSpPr>
              <p:cNvPr id="16" name="TextBox 15">
                <a:extLst>
                  <a:ext uri="{FF2B5EF4-FFF2-40B4-BE49-F238E27FC236}">
                    <a16:creationId xmlns:a16="http://schemas.microsoft.com/office/drawing/2014/main" id="{BD5A743D-6A3F-F010-F382-C3DA21E4D157}"/>
                  </a:ext>
                </a:extLst>
              </p:cNvPr>
              <p:cNvSpPr txBox="1">
                <a:spLocks noRot="1" noChangeAspect="1" noMove="1" noResize="1" noEditPoints="1" noAdjustHandles="1" noChangeArrowheads="1" noChangeShapeType="1" noTextEdit="1"/>
              </p:cNvSpPr>
              <p:nvPr/>
            </p:nvSpPr>
            <p:spPr>
              <a:xfrm>
                <a:off x="6296394" y="3720920"/>
                <a:ext cx="1282723" cy="430887"/>
              </a:xfrm>
              <a:prstGeom prst="rect">
                <a:avLst/>
              </a:prstGeom>
              <a:blipFill>
                <a:blip r:embed="rId5"/>
                <a:stretch>
                  <a:fillRect/>
                </a:stretch>
              </a:blipFill>
            </p:spPr>
            <p:txBody>
              <a:bodyPr/>
              <a:lstStyle/>
              <a:p>
                <a:r>
                  <a:rPr lang="en-US">
                    <a:noFill/>
                  </a:rPr>
                  <a:t> </a:t>
                </a:r>
              </a:p>
            </p:txBody>
          </p:sp>
        </mc:Fallback>
      </mc:AlternateContent>
      <p:pic>
        <p:nvPicPr>
          <p:cNvPr id="17" name="Graphic 16" descr="Right pointing backhand index with solid fill">
            <a:extLst>
              <a:ext uri="{FF2B5EF4-FFF2-40B4-BE49-F238E27FC236}">
                <a16:creationId xmlns:a16="http://schemas.microsoft.com/office/drawing/2014/main" id="{AA870B00-A728-0772-D946-CED72E91D1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30409" y="4838916"/>
            <a:ext cx="555598" cy="555598"/>
          </a:xfrm>
          <a:prstGeom prst="rect">
            <a:avLst/>
          </a:prstGeom>
        </p:spPr>
      </p:pic>
      <p:sp>
        <p:nvSpPr>
          <p:cNvPr id="20" name="TextBox 19">
            <a:extLst>
              <a:ext uri="{FF2B5EF4-FFF2-40B4-BE49-F238E27FC236}">
                <a16:creationId xmlns:a16="http://schemas.microsoft.com/office/drawing/2014/main" id="{4664081D-BA33-8963-A101-F5BCD717636F}"/>
              </a:ext>
            </a:extLst>
          </p:cNvPr>
          <p:cNvSpPr txBox="1"/>
          <p:nvPr/>
        </p:nvSpPr>
        <p:spPr>
          <a:xfrm>
            <a:off x="590549" y="482084"/>
            <a:ext cx="1957723" cy="584775"/>
          </a:xfrm>
          <a:prstGeom prst="rect">
            <a:avLst/>
          </a:prstGeom>
          <a:noFill/>
        </p:spPr>
        <p:txBody>
          <a:bodyPr wrap="square">
            <a:spAutoFit/>
          </a:bodyPr>
          <a:lstStyle/>
          <a:p>
            <a:r>
              <a:rPr lang="vi-VN" sz="3200">
                <a:latin typeface="Oswald Medium" panose="00000600000000000000" pitchFamily="2" charset="0"/>
              </a:rPr>
              <a:t>Chain Rule </a:t>
            </a:r>
            <a:endParaRPr lang="en-US" sz="3200">
              <a:latin typeface="Oswald Medium" panose="00000600000000000000" pitchFamily="2" charset="0"/>
            </a:endParaRPr>
          </a:p>
        </p:txBody>
      </p:sp>
      <p:sp>
        <p:nvSpPr>
          <p:cNvPr id="18" name="TextBox 17">
            <a:extLst>
              <a:ext uri="{FF2B5EF4-FFF2-40B4-BE49-F238E27FC236}">
                <a16:creationId xmlns:a16="http://schemas.microsoft.com/office/drawing/2014/main" id="{17A501D6-46C1-C09F-830C-0E17FF8D7DE6}"/>
              </a:ext>
            </a:extLst>
          </p:cNvPr>
          <p:cNvSpPr txBox="1"/>
          <p:nvPr/>
        </p:nvSpPr>
        <p:spPr>
          <a:xfrm>
            <a:off x="442452" y="6190882"/>
            <a:ext cx="501446" cy="369332"/>
          </a:xfrm>
          <a:prstGeom prst="rect">
            <a:avLst/>
          </a:prstGeom>
          <a:noFill/>
        </p:spPr>
        <p:txBody>
          <a:bodyPr wrap="square" rtlCol="0">
            <a:spAutoFit/>
          </a:bodyPr>
          <a:lstStyle/>
          <a:p>
            <a:r>
              <a:rPr lang="vi-VN">
                <a:latin typeface="number"/>
              </a:rPr>
              <a:t>0</a:t>
            </a:r>
            <a:r>
              <a:rPr lang="en-US">
                <a:latin typeface="number"/>
              </a:rPr>
              <a:t>9</a:t>
            </a:r>
          </a:p>
        </p:txBody>
      </p:sp>
    </p:spTree>
    <p:extLst>
      <p:ext uri="{BB962C8B-B14F-4D97-AF65-F5344CB8AC3E}">
        <p14:creationId xmlns:p14="http://schemas.microsoft.com/office/powerpoint/2010/main" val="317903103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64E5089AB94B44E8326C48C342689F8" ma:contentTypeVersion="12" ma:contentTypeDescription="Tạo tài liệu mới." ma:contentTypeScope="" ma:versionID="cd645489c8ce1c853d1df81b7b86b97e">
  <xsd:schema xmlns:xsd="http://www.w3.org/2001/XMLSchema" xmlns:xs="http://www.w3.org/2001/XMLSchema" xmlns:p="http://schemas.microsoft.com/office/2006/metadata/properties" xmlns:ns3="95e165bd-d1bc-4fe9-8f4e-343137b3c93d" xmlns:ns4="19df0777-8fa8-4319-a2fd-13b5fc4c51f9" targetNamespace="http://schemas.microsoft.com/office/2006/metadata/properties" ma:root="true" ma:fieldsID="65de4115d48141f55307238207dca61f" ns3:_="" ns4:_="">
    <xsd:import namespace="95e165bd-d1bc-4fe9-8f4e-343137b3c93d"/>
    <xsd:import namespace="19df0777-8fa8-4319-a2fd-13b5fc4c51f9"/>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165bd-d1bc-4fe9-8f4e-343137b3c9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df0777-8fa8-4319-a2fd-13b5fc4c51f9"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5e165bd-d1bc-4fe9-8f4e-343137b3c93d" xsi:nil="true"/>
  </documentManagement>
</p:properties>
</file>

<file path=customXml/itemProps1.xml><?xml version="1.0" encoding="utf-8"?>
<ds:datastoreItem xmlns:ds="http://schemas.openxmlformats.org/officeDocument/2006/customXml" ds:itemID="{ED7FEF1E-F2B7-4EAF-98F6-CEC64B24F6F6}">
  <ds:schemaRefs>
    <ds:schemaRef ds:uri="19df0777-8fa8-4319-a2fd-13b5fc4c51f9"/>
    <ds:schemaRef ds:uri="95e165bd-d1bc-4fe9-8f4e-343137b3c9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2E9B304-90B3-489C-B854-F6DE8211C96F}">
  <ds:schemaRefs>
    <ds:schemaRef ds:uri="http://schemas.microsoft.com/sharepoint/v3/contenttype/forms"/>
  </ds:schemaRefs>
</ds:datastoreItem>
</file>

<file path=customXml/itemProps3.xml><?xml version="1.0" encoding="utf-8"?>
<ds:datastoreItem xmlns:ds="http://schemas.openxmlformats.org/officeDocument/2006/customXml" ds:itemID="{68E6D1EB-A594-4121-9039-3735C5F51FBF}">
  <ds:schemaRefs>
    <ds:schemaRef ds:uri="http://schemas.microsoft.com/office/2006/metadata/propertie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95e165bd-d1bc-4fe9-8f4e-343137b3c93d"/>
    <ds:schemaRef ds:uri="http://schemas.microsoft.com/office/infopath/2007/PartnerControls"/>
    <ds:schemaRef ds:uri="19df0777-8fa8-4319-a2fd-13b5fc4c51f9"/>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2093</Words>
  <Application>Microsoft Office PowerPoint</Application>
  <PresentationFormat>Widescreen</PresentationFormat>
  <Paragraphs>602</Paragraphs>
  <Slides>36</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vt:lpstr>
      <vt:lpstr>Calibri</vt:lpstr>
      <vt:lpstr>Calibri Light</vt:lpstr>
      <vt:lpstr>Cambria</vt:lpstr>
      <vt:lpstr>Cambria Math</vt:lpstr>
      <vt:lpstr>number</vt:lpstr>
      <vt:lpstr>Nunito</vt:lpstr>
      <vt:lpstr>Oswald Medium</vt:lpstr>
      <vt:lpstr>Quire Sans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Vương Dương Thái Hà</dc:creator>
  <cp:lastModifiedBy>Vương Dương Thái Hà</cp:lastModifiedBy>
  <cp:revision>1</cp:revision>
  <dcterms:created xsi:type="dcterms:W3CDTF">2023-12-26T07:37:23Z</dcterms:created>
  <dcterms:modified xsi:type="dcterms:W3CDTF">2023-12-30T09:36:14Z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0x010100564E5089AB94B44E8326C48C342689F8</vt:lpwstr>
  </property>
</Properties>
</file>