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31"/>
  </p:notesMasterIdLst>
  <p:handoutMasterIdLst>
    <p:handoutMasterId r:id="rId32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75" r:id="rId14"/>
    <p:sldId id="276" r:id="rId15"/>
    <p:sldId id="279" r:id="rId16"/>
    <p:sldId id="280" r:id="rId17"/>
    <p:sldId id="281" r:id="rId18"/>
    <p:sldId id="283" r:id="rId19"/>
    <p:sldId id="284" r:id="rId20"/>
    <p:sldId id="285" r:id="rId21"/>
    <p:sldId id="282" r:id="rId22"/>
    <p:sldId id="277" r:id="rId23"/>
    <p:sldId id="278" r:id="rId24"/>
    <p:sldId id="286" r:id="rId25"/>
    <p:sldId id="287" r:id="rId26"/>
    <p:sldId id="288" r:id="rId27"/>
    <p:sldId id="289" r:id="rId28"/>
    <p:sldId id="290" r:id="rId29"/>
    <p:sldId id="291" r:id="rId3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3E"/>
    <a:srgbClr val="2CA02C"/>
    <a:srgbClr val="0000FF"/>
    <a:srgbClr val="1F77B4"/>
    <a:srgbClr val="FF7F0E"/>
    <a:srgbClr val="4F81BD"/>
    <a:srgbClr val="FF0000"/>
    <a:srgbClr val="019901"/>
    <a:srgbClr val="E7D4E6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6501" autoAdjust="0"/>
  </p:normalViewPr>
  <p:slideViewPr>
    <p:cSldViewPr>
      <p:cViewPr varScale="1">
        <p:scale>
          <a:sx n="117" d="100"/>
          <a:sy n="117" d="100"/>
        </p:scale>
        <p:origin x="2040" y="86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7974564967265"/>
          <c:y val="4.71614789039871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45415004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zh-TW" altLang="en-US" b="1"/>
                  <a:t> </a:t>
                </a:r>
                <a:r>
                  <a:rPr lang="en-US" altLang="zh-TW" b="1"/>
                  <a:t>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40602698057726"/>
          <c:y val="0.50533496870899752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584758701592544"/>
          <c:y val="5.40384701913510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12819693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0313605132665492"/>
              <c:y val="0.8934435525682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12636273458489"/>
          <c:y val="0.48654065467206675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tx1"/>
                </a:solidFill>
              </a:rPr>
              <a:t>Effect</a:t>
            </a:r>
            <a:r>
              <a:rPr lang="en-US" altLang="zh-TW" baseline="0" dirty="0">
                <a:solidFill>
                  <a:schemeClr val="tx1"/>
                </a:solidFill>
              </a:rPr>
              <a:t> of Different </a:t>
            </a:r>
            <a:r>
              <a:rPr lang="en-US" altLang="zh-TW" dirty="0">
                <a:solidFill>
                  <a:schemeClr val="tx1"/>
                </a:solidFill>
              </a:rPr>
              <a:t>Noise STDEV</a:t>
            </a:r>
            <a:endParaRPr lang="zh-TW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344622843560014"/>
          <c:y val="6.3856318255867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546396006106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51-4ABF-B9E7-1106A790500F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51-4ABF-B9E7-1106A790500F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1-4ABF-B9E7-1106A790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7533989662315732"/>
          <c:w val="0.24904480054156197"/>
          <c:h val="0.2398553930934615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Effect</a:t>
            </a:r>
            <a:r>
              <a:rPr lang="en-US" altLang="zh-TW" baseline="0" dirty="0"/>
              <a:t> of Different </a:t>
            </a:r>
            <a:r>
              <a:rPr lang="en-US" altLang="zh-TW" dirty="0"/>
              <a:t>Noise STDEV</a:t>
            </a:r>
            <a:endParaRPr lang="zh-TW" altLang="en-US" dirty="0"/>
          </a:p>
        </c:rich>
      </c:tx>
      <c:layout>
        <c:manualLayout>
          <c:xMode val="edge"/>
          <c:yMode val="edge"/>
          <c:x val="0.19344622843560014"/>
          <c:y val="7.8039268499633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0911646131858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A3-46D4-BFD3-3496FAEBC3E0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A3-46D4-BFD3-3496FAEBC3E0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A3-46D4-BFD3-3496FAEBC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layout>
            <c:manualLayout>
              <c:xMode val="edge"/>
              <c:yMode val="edge"/>
              <c:x val="0.42248150397948137"/>
              <c:y val="0.8994312453049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2905554562711266"/>
          <c:w val="0.24904480054156197"/>
          <c:h val="0.24712025369931223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3600"/>
            <a:ext cx="9144000" cy="1214438"/>
          </a:xfrm>
        </p:spPr>
        <p:txBody>
          <a:bodyPr/>
          <a:lstStyle/>
          <a:p>
            <a:r>
              <a:rPr lang="en-US" altLang="zh-TW" sz="3200" dirty="0"/>
              <a:t>Handling Noise and Metric Issue in Few-Shot Learning Tasks with In-Memory Search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2025/06/??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B16B0-9D7F-CFE5-756B-0EC8219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Evaluate accuracy of a model trained with different distance metric</a:t>
                </a:r>
              </a:p>
              <a:p>
                <a:pPr lvl="1"/>
                <a:r>
                  <a:rPr lang="en-US" altLang="zh-TW" dirty="0"/>
                  <a:t>Training : Approximated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has no gradient for back prop.)</a:t>
                </a:r>
              </a:p>
              <a:p>
                <a:pPr lvl="1"/>
                <a:r>
                  <a:rPr lang="en-US" altLang="zh-TW" dirty="0"/>
                  <a:t>Testing 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Regular metric on quantized embeddings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>
            <a:extLst>
              <a:ext uri="{FF2B5EF4-FFF2-40B4-BE49-F238E27FC236}">
                <a16:creationId xmlns:a16="http://schemas.microsoft.com/office/drawing/2014/main" id="{F9A4E76A-675A-069C-8736-EBA9A0F58FCA}"/>
              </a:ext>
            </a:extLst>
          </p:cNvPr>
          <p:cNvGrpSpPr/>
          <p:nvPr/>
        </p:nvGrpSpPr>
        <p:grpSpPr>
          <a:xfrm>
            <a:off x="867759" y="2942256"/>
            <a:ext cx="4392487" cy="1649734"/>
            <a:chOff x="971600" y="2564904"/>
            <a:chExt cx="4392487" cy="16497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5E8D914-B9E9-477A-11A2-76DDD2CCAA75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A64627A6-5E95-5A9E-FF61-4D9FB83D6566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0528453C-8B64-DC9F-7EB7-7B7941F6BA8A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D41F3DC-3787-4007-FC50-B2BBE41A0A14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82B709B-93FD-4C55-1A1A-965669C5E7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4B8C78C2-E83B-6E3F-0A9B-CC323ADE8C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24" name="圖片 23">
                      <a:extLst>
                        <a:ext uri="{FF2B5EF4-FFF2-40B4-BE49-F238E27FC236}">
                          <a16:creationId xmlns:a16="http://schemas.microsoft.com/office/drawing/2014/main" id="{C66CCFD9-A2DC-503A-49C9-4696C5E25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781" y2="38800"/>
                                  <a14:backgroundMark x1="30055" y1="32400" x2="29781" y2="42000"/>
                                  <a14:backgroundMark x1="29781" y1="31600" x2="29781" y2="31600"/>
                                  <a14:backgroundMark x1="29235" y1="31600" x2="2978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文字方塊 24">
                      <a:extLst>
                        <a:ext uri="{FF2B5EF4-FFF2-40B4-BE49-F238E27FC236}">
                          <a16:creationId xmlns:a16="http://schemas.microsoft.com/office/drawing/2014/main" id="{5CB376B4-233E-7F52-4643-EA1A3D9554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183E7DF-DC0D-CEC9-2C19-264C1570B61F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E1047A6-F2EC-7914-4328-95B06A5F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549DAF2-5002-EC80-8745-AD18B9F1959B}"/>
                </a:ext>
              </a:extLst>
            </p:cNvPr>
            <p:cNvSpPr txBox="1"/>
            <p:nvPr/>
          </p:nvSpPr>
          <p:spPr>
            <a:xfrm>
              <a:off x="3629288" y="2974058"/>
              <a:ext cx="12776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/>
                <a:t>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A2D471A-1AF2-E70D-2025-AA5D4E28F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563A551-A2A7-5E5F-8685-269B9DCC8B4E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FAC01E0-415B-2296-2106-A80257FEAE3E}"/>
              </a:ext>
            </a:extLst>
          </p:cNvPr>
          <p:cNvGrpSpPr/>
          <p:nvPr/>
        </p:nvGrpSpPr>
        <p:grpSpPr>
          <a:xfrm>
            <a:off x="881343" y="4804153"/>
            <a:ext cx="4392487" cy="1649734"/>
            <a:chOff x="971600" y="2564904"/>
            <a:chExt cx="4392487" cy="1649734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297B9CB1-FAB5-F31C-C1BC-756F19E18900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D2A8CE55-5EB2-E8B4-0D78-91C293D2498E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842C0D23-B366-8ECC-6113-33A105DD1E8B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9747F8B4-AF4F-2013-0D2A-C37D327668D8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43" name="文字方塊 42">
                    <a:extLst>
                      <a:ext uri="{FF2B5EF4-FFF2-40B4-BE49-F238E27FC236}">
                        <a16:creationId xmlns:a16="http://schemas.microsoft.com/office/drawing/2014/main" id="{F9B7C6E8-7F9E-1F17-4877-54964369C2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2743CE8F-E77A-73D9-9FE3-80E68D458A32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45" name="圖片 44">
                      <a:extLst>
                        <a:ext uri="{FF2B5EF4-FFF2-40B4-BE49-F238E27FC236}">
                          <a16:creationId xmlns:a16="http://schemas.microsoft.com/office/drawing/2014/main" id="{DEDAEF46-49D8-A2F0-A965-9A02711B49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943" y2="45200"/>
                                  <a14:foregroundMark x1="35317" y1="43726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508" y2="45200"/>
                                  <a14:backgroundMark x1="30328" y1="31200" x2="31148" y2="40800"/>
                                  <a14:backgroundMark x1="30055" y1="31600" x2="29781" y2="42000"/>
                                  <a14:backgroundMark x1="28962" y1="31600" x2="30601" y2="324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文字方塊 45">
                      <a:extLst>
                        <a:ext uri="{FF2B5EF4-FFF2-40B4-BE49-F238E27FC236}">
                          <a16:creationId xmlns:a16="http://schemas.microsoft.com/office/drawing/2014/main" id="{0AE24068-D28A-D20F-43FE-A425DE845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8390FBF-7A2B-9D74-2C51-D83351D72B40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FB394B6-1C78-E4A2-8B33-7022B2B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AED38E7-CFBA-4EBD-CD57-3F7C3610F1C5}"/>
                </a:ext>
              </a:extLst>
            </p:cNvPr>
            <p:cNvSpPr txBox="1"/>
            <p:nvPr/>
          </p:nvSpPr>
          <p:spPr>
            <a:xfrm>
              <a:off x="3639858" y="2992877"/>
              <a:ext cx="12776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/>
                <a:t>Quantized</a:t>
              </a:r>
              <a:r>
                <a:rPr lang="en-US" altLang="zh-TW" sz="1600" dirty="0"/>
                <a:t> 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46A994E2-A16C-426E-4D70-1062E8D642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83FB5ED-3797-EFE8-61EB-B5CAC5E787F2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/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(FP32)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regular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regular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TW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emb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softmax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</m:d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blipFill>
                <a:blip r:embed="rId7"/>
                <a:stretch>
                  <a:fillRect l="-916" t="-1657" b="-39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/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(INT8)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</a:t>
                </a:r>
                <a:r>
                  <a:rPr lang="en-US" altLang="zh-TW" sz="1600" dirty="0"/>
                  <a:t>norm ( </a:t>
                </a:r>
                <a14:m>
                  <m:oMath xmlns:m="http://schemas.openxmlformats.org/officeDocument/2006/math">
                    <m:r>
                      <a:rPr lang="en-US" altLang="zh-TW" sz="1600" i="0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em</m:t>
                        </m:r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1600" dirty="0"/>
                  <a:t>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(</a:t>
                </a:r>
                <a14:m>
                  <m:oMath xmlns:m="http://schemas.openxmlformats.org/officeDocument/2006/math">
                    <m: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blipFill>
                <a:blip r:embed="rId8"/>
                <a:stretch>
                  <a:fillRect l="-916" t="-1657" b="-3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2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accuracies across models trained with different metrics</a:t>
                </a:r>
              </a:p>
              <a:p>
                <a:pPr lvl="1"/>
                <a:r>
                  <a:rPr lang="en-US" altLang="zh-TW" dirty="0"/>
                  <a:t>Dataset </a:t>
                </a:r>
                <a:r>
                  <a:rPr lang="en-US" altLang="zh-TW" dirty="0" err="1"/>
                  <a:t>Omniglot</a:t>
                </a:r>
                <a:r>
                  <a:rPr lang="en-US" altLang="zh-TW" dirty="0"/>
                  <a:t> and MNIST is used in the experiment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1F77B4"/>
                      </a:solidFill>
                    </a:ln>
                    <a:solidFill>
                      <a:srgbClr val="1F77B4"/>
                    </a:solidFill>
                  </a:rPr>
                  <a:t>Blue      : Trained with cosine distance (angular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Orange :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 </a:t>
                </a:r>
                <a:r>
                  <a:rPr lang="en-US" altLang="zh-TW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norm</a:t>
                </a:r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(spatial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Green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 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: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norm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(spatial metric)</a:t>
                </a:r>
              </a:p>
              <a:p>
                <a:pPr lvl="2"/>
                <a:endParaRPr lang="en-US" altLang="zh-TW" dirty="0">
                  <a:ln>
                    <a:solidFill>
                      <a:srgbClr val="2CA02C"/>
                    </a:solidFill>
                  </a:ln>
                  <a:solidFill>
                    <a:srgbClr val="2CA02C"/>
                  </a:solidFill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5F98EDD-344A-F1BD-0B19-A9758FAB2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8" y="3429000"/>
            <a:ext cx="4680012" cy="31200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95F9B9-29DA-E603-A5ED-E9FDCDFC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Accuracy with Different Metrics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17280-876E-5DE9-5A85-506B3433D709}"/>
              </a:ext>
            </a:extLst>
          </p:cNvPr>
          <p:cNvSpPr txBox="1"/>
          <p:nvPr/>
        </p:nvSpPr>
        <p:spPr>
          <a:xfrm>
            <a:off x="5637144" y="5517232"/>
            <a:ext cx="3075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Using angular metric for training results in lower accuracy under spatial metric evaluation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/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Approximate training metric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performs well on evaluation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blipFill>
                <a:blip r:embed="rId4"/>
                <a:stretch>
                  <a:fillRect t="-3125" r="-19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142F1ED-C422-9401-D700-1B4856D3C29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499992" y="4369088"/>
            <a:ext cx="1072414" cy="2120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5C91025-3607-7717-E8E4-81A3B0B6EADF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226267" y="5877272"/>
            <a:ext cx="1410877" cy="554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F179-0AE2-7662-12CE-14896B7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Across Distance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outperforms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evaluation under all metrics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B555C9-B13B-7DB9-FFE4-B8082655BD24}"/>
              </a:ext>
            </a:extLst>
          </p:cNvPr>
          <p:cNvGrpSpPr/>
          <p:nvPr/>
        </p:nvGrpSpPr>
        <p:grpSpPr>
          <a:xfrm>
            <a:off x="2411760" y="4718863"/>
            <a:ext cx="1368152" cy="1206508"/>
            <a:chOff x="2267744" y="4733241"/>
            <a:chExt cx="1368152" cy="120650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DAF431C-B14B-92C6-3034-B77FDDC17A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7744" y="5597337"/>
              <a:ext cx="1368152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90616C-9015-2E2C-430B-BCFA87CB98D0}"/>
                </a:ext>
              </a:extLst>
            </p:cNvPr>
            <p:cNvSpPr/>
            <p:nvPr/>
          </p:nvSpPr>
          <p:spPr bwMode="auto">
            <a:xfrm>
              <a:off x="2411760" y="4733241"/>
              <a:ext cx="360040" cy="864096"/>
            </a:xfrm>
            <a:prstGeom prst="rect">
              <a:avLst/>
            </a:prstGeom>
            <a:solidFill>
              <a:schemeClr val="accent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229CFA-3BFD-B2F6-A256-D7C63822F825}"/>
                </a:ext>
              </a:extLst>
            </p:cNvPr>
            <p:cNvSpPr/>
            <p:nvPr/>
          </p:nvSpPr>
          <p:spPr bwMode="auto">
            <a:xfrm>
              <a:off x="3131840" y="4973673"/>
              <a:ext cx="360040" cy="623664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CAFE1C9-8203-7765-8DF7-268A1C525DD5}"/>
                </a:ext>
              </a:extLst>
            </p:cNvPr>
            <p:cNvSpPr txBox="1"/>
            <p:nvPr/>
          </p:nvSpPr>
          <p:spPr>
            <a:xfrm>
              <a:off x="2790056" y="5019839"/>
              <a:ext cx="269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&gt;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/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/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2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/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 better metric?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blipFill>
                <a:blip r:embed="rId6"/>
                <a:stretch>
                  <a:fillRect t="-10000" r="-14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56A45B6A-7D87-D1F4-B809-E50CC79281C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508" r="64441"/>
          <a:stretch/>
        </p:blipFill>
        <p:spPr>
          <a:xfrm>
            <a:off x="171514" y="4631671"/>
            <a:ext cx="1573069" cy="1252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/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 be view as a comprehensive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training phase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blipFill>
                <a:blip r:embed="rId8"/>
                <a:stretch>
                  <a:fillRect t="-5660" r="-194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531CD5FB-1E36-89FD-1BD7-4596484BED7E}"/>
              </a:ext>
            </a:extLst>
          </p:cNvPr>
          <p:cNvGrpSpPr/>
          <p:nvPr/>
        </p:nvGrpSpPr>
        <p:grpSpPr>
          <a:xfrm>
            <a:off x="4352960" y="2512258"/>
            <a:ext cx="4539520" cy="2638992"/>
            <a:chOff x="4422296" y="2550522"/>
            <a:chExt cx="4539520" cy="26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/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en-US" altLang="zh-TW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:r>
                    <a:rPr lang="en-US" altLang="zh-TW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zh-TW" alt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 norm 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emb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None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altLang="zh-TW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zh-TW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blipFill>
                  <a:blip r:embed="rId9"/>
                  <a:stretch>
                    <a:fillRect t="-144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A38597B-E72E-04AA-D868-726712100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54837" y="4043205"/>
              <a:ext cx="1574731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001726D-F5AB-89C7-2356-49E3C41A12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9823" y="4860011"/>
              <a:ext cx="139773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箭號: 迴轉箭號 32">
              <a:extLst>
                <a:ext uri="{FF2B5EF4-FFF2-40B4-BE49-F238E27FC236}">
                  <a16:creationId xmlns:a16="http://schemas.microsoft.com/office/drawing/2014/main" id="{45C418BC-628D-3B30-A31C-F1525AD8D269}"/>
                </a:ext>
              </a:extLst>
            </p:cNvPr>
            <p:cNvSpPr/>
            <p:nvPr/>
          </p:nvSpPr>
          <p:spPr bwMode="auto">
            <a:xfrm rot="16200000" flipH="1" flipV="1">
              <a:off x="6671556" y="3281037"/>
              <a:ext cx="866478" cy="545690"/>
            </a:xfrm>
            <a:prstGeom prst="uturnArrow">
              <a:avLst>
                <a:gd name="adj1" fmla="val 0"/>
                <a:gd name="adj2" fmla="val 13355"/>
                <a:gd name="adj3" fmla="val 18890"/>
                <a:gd name="adj4" fmla="val 41449"/>
                <a:gd name="adj5" fmla="val 100000"/>
              </a:avLst>
            </a:prstGeom>
            <a:solidFill>
              <a:srgbClr val="1F77B4"/>
            </a:solidFill>
            <a:ln w="28575" cap="flat" cmpd="sng" algn="ctr">
              <a:solidFill>
                <a:srgbClr val="1F77B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9DA716E-CAB4-31A0-8FA1-B48C944EA8D6}"/>
                </a:ext>
              </a:extLst>
            </p:cNvPr>
            <p:cNvSpPr txBox="1"/>
            <p:nvPr/>
          </p:nvSpPr>
          <p:spPr>
            <a:xfrm>
              <a:off x="7377640" y="3292271"/>
              <a:ext cx="10122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dirty="0"/>
                <a:t>Quantize to 1 bit</a:t>
              </a:r>
              <a:endParaRPr lang="zh-TW" altLang="en-US" sz="1400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41B418D-2CF2-6C7B-5A1C-244E512365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" y="2350608"/>
            <a:ext cx="3532193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A0259-E10C-2037-8A71-F8B55948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Search function implemented in memory uses distance metric</a:t>
                </a:r>
              </a:p>
              <a:p>
                <a:pPr lvl="1"/>
                <a:r>
                  <a:rPr lang="en-US" altLang="zh-TW" dirty="0"/>
                  <a:t>Train the model with distance metric can achieve better performance</a:t>
                </a:r>
              </a:p>
              <a:p>
                <a:pPr lvl="2"/>
                <a:r>
                  <a:rPr lang="en-US" altLang="zh-TW" dirty="0"/>
                  <a:t>Use differentiable approximated distance function that allows backpropagation</a:t>
                </a:r>
              </a:p>
              <a:p>
                <a:pPr marL="6731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sz="18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for training may have higher accuracy than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may achieve higher accuracy than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when evaluating the performance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4DDA6D3-E22F-E320-9C43-8EDCE66E8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2828"/>
            <a:ext cx="3974976" cy="26499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12B4C0-D1CC-8FEA-BF24-5A13F28C8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2829"/>
            <a:ext cx="3974976" cy="264998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2A98753-D32B-09CA-64F8-D6FD51C379F2}"/>
              </a:ext>
            </a:extLst>
          </p:cNvPr>
          <p:cNvCxnSpPr>
            <a:cxnSpLocks/>
          </p:cNvCxnSpPr>
          <p:nvPr/>
        </p:nvCxnSpPr>
        <p:spPr bwMode="auto">
          <a:xfrm>
            <a:off x="3851920" y="4437112"/>
            <a:ext cx="288032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CBCECD-95CC-3155-05C2-EFE8B30F223D}"/>
              </a:ext>
            </a:extLst>
          </p:cNvPr>
          <p:cNvCxnSpPr>
            <a:cxnSpLocks/>
          </p:cNvCxnSpPr>
          <p:nvPr/>
        </p:nvCxnSpPr>
        <p:spPr bwMode="auto">
          <a:xfrm>
            <a:off x="8028384" y="4452291"/>
            <a:ext cx="288032" cy="7293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5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2130B-FBEB-6E5C-97DD-8BB48A0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01044-833A-55C9-DCE0-AAD6AB25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 we can only use a pretrained model</a:t>
            </a:r>
          </a:p>
          <a:p>
            <a:pPr lvl="1"/>
            <a:r>
              <a:rPr lang="en-US" altLang="zh-TW" dirty="0"/>
              <a:t>Cannot customize distance metric used in training</a:t>
            </a:r>
          </a:p>
          <a:p>
            <a:r>
              <a:rPr lang="en-US" altLang="zh-TW" dirty="0"/>
              <a:t>Locality-Sensitive Hashing</a:t>
            </a:r>
          </a:p>
          <a:p>
            <a:pPr lvl="1"/>
            <a:r>
              <a:rPr lang="en-US" altLang="zh-TW" dirty="0"/>
              <a:t>A stochastic technique for finding neighbor with highest cosine similarity</a:t>
            </a:r>
          </a:p>
          <a:p>
            <a:pPr lvl="1"/>
            <a:r>
              <a:rPr lang="en-US" altLang="zh-TW" dirty="0"/>
              <a:t>Similar items map to the same buckets with high probability.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065933C-B252-7A9F-7569-B323B4727B47}"/>
              </a:ext>
            </a:extLst>
          </p:cNvPr>
          <p:cNvGrpSpPr/>
          <p:nvPr/>
        </p:nvGrpSpPr>
        <p:grpSpPr>
          <a:xfrm>
            <a:off x="2138555" y="3708631"/>
            <a:ext cx="1224136" cy="1224136"/>
            <a:chOff x="899592" y="2852564"/>
            <a:chExt cx="1224136" cy="122413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D3971E-CEA1-A930-AD21-8191EE7FBDBE}"/>
                </a:ext>
              </a:extLst>
            </p:cNvPr>
            <p:cNvSpPr/>
            <p:nvPr/>
          </p:nvSpPr>
          <p:spPr bwMode="auto">
            <a:xfrm>
              <a:off x="899592" y="2852564"/>
              <a:ext cx="1224136" cy="122413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7E57526-CFC2-2A7B-2C41-1F55367BFCA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 bwMode="auto">
            <a:xfrm>
              <a:off x="1511660" y="2852564"/>
              <a:ext cx="0" cy="122413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192BE43-6E65-5DB1-6B2D-E49D605A43D2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 bwMode="auto">
            <a:xfrm>
              <a:off x="1078863" y="3031835"/>
              <a:ext cx="865594" cy="8655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B7B57A-3E44-EA9F-C462-5A3F2DB5E9B4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>
              <a:off x="899592" y="3464632"/>
              <a:ext cx="122413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99E75A9-31B6-B401-E907-856AED2D7A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140968"/>
              <a:ext cx="1080120" cy="6480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E124B4A-17E4-D6A7-B619-02CB6568F91D}"/>
                </a:ext>
              </a:extLst>
            </p:cNvPr>
            <p:cNvCxnSpPr>
              <a:cxnSpLocks/>
              <a:stCxn id="7" idx="3"/>
              <a:endCxn id="7" idx="7"/>
            </p:cNvCxnSpPr>
            <p:nvPr/>
          </p:nvCxnSpPr>
          <p:spPr bwMode="auto">
            <a:xfrm flipV="1">
              <a:off x="1078863" y="3031835"/>
              <a:ext cx="865594" cy="86559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1058A0-7D42-9234-B5FC-2E04E1E81983}"/>
              </a:ext>
            </a:extLst>
          </p:cNvPr>
          <p:cNvCxnSpPr/>
          <p:nvPr/>
        </p:nvCxnSpPr>
        <p:spPr bwMode="auto">
          <a:xfrm>
            <a:off x="3578715" y="4320699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FA27D8-D192-653A-EB40-D8008B88AE6B}"/>
              </a:ext>
            </a:extLst>
          </p:cNvPr>
          <p:cNvGrpSpPr/>
          <p:nvPr/>
        </p:nvGrpSpPr>
        <p:grpSpPr>
          <a:xfrm>
            <a:off x="4010763" y="3708631"/>
            <a:ext cx="1569349" cy="1537806"/>
            <a:chOff x="2806525" y="2852564"/>
            <a:chExt cx="1569349" cy="153780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B260575-B0F7-B6B3-2DEF-A80A72CED7A4}"/>
                </a:ext>
              </a:extLst>
            </p:cNvPr>
            <p:cNvGrpSpPr/>
            <p:nvPr/>
          </p:nvGrpSpPr>
          <p:grpSpPr>
            <a:xfrm>
              <a:off x="2806525" y="2852564"/>
              <a:ext cx="1224136" cy="1224136"/>
              <a:chOff x="899592" y="2852564"/>
              <a:chExt cx="1224136" cy="1224136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38A32E1-3CDB-43BB-0E70-AC6856868AE9}"/>
                  </a:ext>
                </a:extLst>
              </p:cNvPr>
              <p:cNvSpPr/>
              <p:nvPr/>
            </p:nvSpPr>
            <p:spPr bwMode="auto">
              <a:xfrm>
                <a:off x="899592" y="2852564"/>
                <a:ext cx="1224136" cy="122413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420200F-C87A-C51E-FAA7-F97675AC2D28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 bwMode="auto">
              <a:xfrm>
                <a:off x="1511660" y="2852564"/>
                <a:ext cx="0" cy="122413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DA8A1A7-EB76-5570-0342-1110D44184F3}"/>
                  </a:ext>
                </a:extLst>
              </p:cNvPr>
              <p:cNvCxnSpPr>
                <a:cxnSpLocks/>
                <a:stCxn id="28" idx="1"/>
                <a:endCxn id="28" idx="5"/>
              </p:cNvCxnSpPr>
              <p:nvPr/>
            </p:nvCxnSpPr>
            <p:spPr bwMode="auto">
              <a:xfrm>
                <a:off x="1078863" y="3031835"/>
                <a:ext cx="865594" cy="865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B300FC4-B20F-6599-7C1B-F767018FFA05}"/>
                  </a:ext>
                </a:extLst>
              </p:cNvPr>
              <p:cNvCxnSpPr>
                <a:cxnSpLocks/>
                <a:stCxn id="28" idx="2"/>
                <a:endCxn id="28" idx="6"/>
              </p:cNvCxnSpPr>
              <p:nvPr/>
            </p:nvCxnSpPr>
            <p:spPr bwMode="auto">
              <a:xfrm>
                <a:off x="899592" y="3464632"/>
                <a:ext cx="122413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41F0597-DC81-09BA-10EE-9E84792A4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140968"/>
                <a:ext cx="1080120" cy="648072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A591C19-74AC-F0D6-15B1-64C125047182}"/>
                  </a:ext>
                </a:extLst>
              </p:cNvPr>
              <p:cNvCxnSpPr>
                <a:cxnSpLocks/>
                <a:stCxn id="28" idx="3"/>
                <a:endCxn id="28" idx="7"/>
              </p:cNvCxnSpPr>
              <p:nvPr/>
            </p:nvCxnSpPr>
            <p:spPr bwMode="auto">
              <a:xfrm flipV="1">
                <a:off x="1078863" y="3031835"/>
                <a:ext cx="865594" cy="86559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CBED05-235A-7E09-5406-E7DF551A0BEB}"/>
                </a:ext>
              </a:extLst>
            </p:cNvPr>
            <p:cNvSpPr/>
            <p:nvPr/>
          </p:nvSpPr>
          <p:spPr bwMode="auto">
            <a:xfrm rot="10800000" flipV="1">
              <a:off x="3510251" y="3056390"/>
              <a:ext cx="45719" cy="45719"/>
            </a:xfrm>
            <a:prstGeom prst="rect">
              <a:avLst/>
            </a:prstGeom>
            <a:solidFill>
              <a:srgbClr val="0000FF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61B8F1-3F5D-AEE2-2E41-5546DA9B1258}"/>
                </a:ext>
              </a:extLst>
            </p:cNvPr>
            <p:cNvSpPr/>
            <p:nvPr/>
          </p:nvSpPr>
          <p:spPr bwMode="auto">
            <a:xfrm rot="10800000" flipV="1">
              <a:off x="3888460" y="3251852"/>
              <a:ext cx="45719" cy="457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7A1B98-5BE5-581C-24D9-BFFF1FDBF045}"/>
                </a:ext>
              </a:extLst>
            </p:cNvPr>
            <p:cNvSpPr/>
            <p:nvPr/>
          </p:nvSpPr>
          <p:spPr bwMode="auto">
            <a:xfrm rot="10800000" flipV="1">
              <a:off x="3510251" y="3864291"/>
              <a:ext cx="45719" cy="457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B406573-A5C1-F17B-58F4-53B6CAC9A51C}"/>
                </a:ext>
              </a:extLst>
            </p:cNvPr>
            <p:cNvSpPr/>
            <p:nvPr/>
          </p:nvSpPr>
          <p:spPr bwMode="auto">
            <a:xfrm rot="10800000" flipV="1">
              <a:off x="3008616" y="3360993"/>
              <a:ext cx="45719" cy="45719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70192B-1C04-A67C-F5B2-3F1D45337781}"/>
                </a:ext>
              </a:extLst>
            </p:cNvPr>
            <p:cNvSpPr/>
            <p:nvPr/>
          </p:nvSpPr>
          <p:spPr bwMode="auto">
            <a:xfrm rot="10800000" flipV="1">
              <a:off x="3008616" y="3147723"/>
              <a:ext cx="45719" cy="457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D149DC0-805C-5209-AA6D-68D1513CA2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6854" y="3735822"/>
              <a:ext cx="179271" cy="1972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B010508-AD3B-A118-E7D8-31339B9A12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4115" y="4042197"/>
              <a:ext cx="194344" cy="2015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55286D-9761-2B96-A586-7B2782700A24}"/>
                </a:ext>
              </a:extLst>
            </p:cNvPr>
            <p:cNvSpPr txBox="1"/>
            <p:nvPr/>
          </p:nvSpPr>
          <p:spPr>
            <a:xfrm>
              <a:off x="4058862" y="3788297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84E53FB-2736-D923-5D5A-FD78B6BE564A}"/>
                </a:ext>
              </a:extLst>
            </p:cNvPr>
            <p:cNvSpPr txBox="1"/>
            <p:nvPr/>
          </p:nvSpPr>
          <p:spPr>
            <a:xfrm>
              <a:off x="3798851" y="4051816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2F6BCF-97A2-6452-0F7E-2FE130E1538A}"/>
              </a:ext>
            </a:extLst>
          </p:cNvPr>
          <p:cNvSpPr txBox="1"/>
          <p:nvPr/>
        </p:nvSpPr>
        <p:spPr>
          <a:xfrm>
            <a:off x="5527149" y="3634939"/>
            <a:ext cx="226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Closer data has similar hashed result 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95F847-EDDD-30F7-A49F-9C5AF5EFB7B1}"/>
              </a:ext>
            </a:extLst>
          </p:cNvPr>
          <p:cNvSpPr txBox="1"/>
          <p:nvPr/>
        </p:nvSpPr>
        <p:spPr>
          <a:xfrm>
            <a:off x="646627" y="4026382"/>
            <a:ext cx="1438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Random</a:t>
            </a:r>
          </a:p>
          <a:p>
            <a:pPr algn="ctr"/>
            <a:r>
              <a:rPr lang="en-US" altLang="zh-TW" sz="1600" dirty="0"/>
              <a:t> hash vectors</a:t>
            </a:r>
            <a:endParaRPr lang="zh-TW" altLang="en-US" sz="16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BC925D-6E1C-59B9-8B14-B56B11B373C4}"/>
              </a:ext>
            </a:extLst>
          </p:cNvPr>
          <p:cNvCxnSpPr>
            <a:cxnSpLocks/>
          </p:cNvCxnSpPr>
          <p:nvPr/>
        </p:nvCxnSpPr>
        <p:spPr bwMode="auto">
          <a:xfrm>
            <a:off x="5580112" y="4293096"/>
            <a:ext cx="212767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C23D1-1F15-A899-3544-13D67E0B61AE}"/>
              </a:ext>
            </a:extLst>
          </p:cNvPr>
          <p:cNvGrpSpPr/>
          <p:nvPr/>
        </p:nvGrpSpPr>
        <p:grpSpPr>
          <a:xfrm>
            <a:off x="7850189" y="3713477"/>
            <a:ext cx="231058" cy="1386350"/>
            <a:chOff x="8028384" y="2838665"/>
            <a:chExt cx="288032" cy="17281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3D9A67-3AB3-2480-8FE2-C4DAFB7E7185}"/>
                </a:ext>
              </a:extLst>
            </p:cNvPr>
            <p:cNvSpPr/>
            <p:nvPr/>
          </p:nvSpPr>
          <p:spPr bwMode="auto">
            <a:xfrm>
              <a:off x="8028384" y="283866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A44D0-006B-C39E-34C4-AE5802EFA626}"/>
                </a:ext>
              </a:extLst>
            </p:cNvPr>
            <p:cNvSpPr/>
            <p:nvPr/>
          </p:nvSpPr>
          <p:spPr bwMode="auto">
            <a:xfrm>
              <a:off x="8028384" y="3126697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AF14DD-B1EF-1176-990D-7BBBBD4B7157}"/>
                </a:ext>
              </a:extLst>
            </p:cNvPr>
            <p:cNvSpPr/>
            <p:nvPr/>
          </p:nvSpPr>
          <p:spPr bwMode="auto">
            <a:xfrm>
              <a:off x="8028384" y="3414729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0FEF5E-387C-2BA5-ADDD-7D84E2B05D64}"/>
                </a:ext>
              </a:extLst>
            </p:cNvPr>
            <p:cNvSpPr/>
            <p:nvPr/>
          </p:nvSpPr>
          <p:spPr bwMode="auto">
            <a:xfrm>
              <a:off x="8028384" y="3702761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9931D4-8BFD-E185-E731-BF82F1EB2EBE}"/>
                </a:ext>
              </a:extLst>
            </p:cNvPr>
            <p:cNvSpPr/>
            <p:nvPr/>
          </p:nvSpPr>
          <p:spPr bwMode="auto">
            <a:xfrm>
              <a:off x="8028384" y="3990793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FC6C23-9BFC-54AA-C9F5-37433EA14C32}"/>
                </a:ext>
              </a:extLst>
            </p:cNvPr>
            <p:cNvSpPr/>
            <p:nvPr/>
          </p:nvSpPr>
          <p:spPr bwMode="auto">
            <a:xfrm>
              <a:off x="8028384" y="427882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78225C7-67E0-C4A0-1EF4-BC6428794756}"/>
              </a:ext>
            </a:extLst>
          </p:cNvPr>
          <p:cNvGrpSpPr/>
          <p:nvPr/>
        </p:nvGrpSpPr>
        <p:grpSpPr>
          <a:xfrm>
            <a:off x="986427" y="5313154"/>
            <a:ext cx="3024336" cy="1163846"/>
            <a:chOff x="625150" y="5219578"/>
            <a:chExt cx="3361186" cy="122413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D5FC9E4-EDAE-113C-2A6D-EB8F3E14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50" y="5219578"/>
              <a:ext cx="3361186" cy="1224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/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rgbClr val="FF0000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TW" sz="1400" b="1" dirty="0">
                    <a:solidFill>
                      <a:srgbClr val="FF0000"/>
                    </a:solidFill>
                  </a:endParaRPr>
                </a:p>
                <a:p>
                  <a:r>
                    <a:rPr lang="zh-TW" altLang="en-US" sz="1400" b="1" dirty="0">
                      <a:solidFill>
                        <a:srgbClr val="0000FF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zh-TW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325" b="-15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/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are monotonic functions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Should have same nearest neighbor structure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/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b="1" dirty="0"/>
                  <a:t>Similarity </a:t>
                </a:r>
                <a14:m>
                  <m:oMath xmlns:m="http://schemas.openxmlformats.org/officeDocument/2006/math"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TW" altLang="en-US" sz="1600" b="1" dirty="0"/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blipFill>
                <a:blip r:embed="rId5"/>
                <a:stretch>
                  <a:fillRect l="-2008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8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>
            <a:extLst>
              <a:ext uri="{FF2B5EF4-FFF2-40B4-BE49-F238E27FC236}">
                <a16:creationId xmlns:a16="http://schemas.microsoft.com/office/drawing/2014/main" id="{3ADB260B-E50A-1130-F48C-B70207D97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332" r="1735" b="3795"/>
          <a:stretch/>
        </p:blipFill>
        <p:spPr>
          <a:xfrm>
            <a:off x="54837" y="3189100"/>
            <a:ext cx="4487201" cy="272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31D2240-A0B6-DFA7-17BF-8940211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Locality-Sensitive Hashing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61F8A-C0A0-45BF-D44D-DF253E5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Hashing vectors of LSH perform partitioning in Hilbert space.</a:t>
            </a:r>
          </a:p>
          <a:p>
            <a:pPr lvl="1"/>
            <a:r>
              <a:rPr lang="en-US" altLang="zh-TW" dirty="0"/>
              <a:t>Hamming distance is a special case of LSH</a:t>
            </a:r>
            <a:br>
              <a:rPr lang="en-US" altLang="zh-TW" dirty="0"/>
            </a:br>
            <a:r>
              <a:rPr lang="en-US" altLang="zh-TW" dirty="0"/>
              <a:t>(hashing vectors are normal vector of coordinate planes)</a:t>
            </a:r>
          </a:p>
          <a:p>
            <a:pPr lvl="1"/>
            <a:r>
              <a:rPr lang="en-US" altLang="zh-TW" dirty="0"/>
              <a:t>LSH can generally performs better than Hamming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33452B-B8A3-5CEC-96BA-87919918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46" y="3166164"/>
            <a:ext cx="3502167" cy="2501548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06FF986A-24DA-3FD3-0B3C-88C3DB6F97A4}"/>
              </a:ext>
            </a:extLst>
          </p:cNvPr>
          <p:cNvGrpSpPr/>
          <p:nvPr/>
        </p:nvGrpSpPr>
        <p:grpSpPr>
          <a:xfrm>
            <a:off x="7596336" y="5287065"/>
            <a:ext cx="1273718" cy="1124159"/>
            <a:chOff x="5253713" y="4221088"/>
            <a:chExt cx="1910576" cy="155241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498371A0-1EB5-1BED-B0DC-C853EBCA3E0F}"/>
                </a:ext>
              </a:extLst>
            </p:cNvPr>
            <p:cNvGrpSpPr/>
            <p:nvPr/>
          </p:nvGrpSpPr>
          <p:grpSpPr>
            <a:xfrm>
              <a:off x="5253713" y="4221088"/>
              <a:ext cx="1910576" cy="1503234"/>
              <a:chOff x="5181705" y="3717032"/>
              <a:chExt cx="1910576" cy="1503234"/>
            </a:xfrm>
          </p:grpSpPr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E5A0D408-B0BE-01D5-F097-D927CAE98C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81705" y="5157191"/>
                <a:ext cx="1910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AAE98331-99E5-9681-F6DE-99C85E0455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436096" y="3717032"/>
                <a:ext cx="0" cy="150323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321AE195-22BF-BAA8-650B-C09920A5F913}"/>
                  </a:ext>
                </a:extLst>
              </p:cNvPr>
              <p:cNvSpPr/>
              <p:nvPr/>
            </p:nvSpPr>
            <p:spPr bwMode="auto">
              <a:xfrm rot="7990057">
                <a:off x="6128625" y="4795943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E72C1F10-372B-E9D5-1B5D-75AB7250E764}"/>
                  </a:ext>
                </a:extLst>
              </p:cNvPr>
              <p:cNvSpPr/>
              <p:nvPr/>
            </p:nvSpPr>
            <p:spPr bwMode="auto">
              <a:xfrm rot="7990057">
                <a:off x="5929531" y="4917056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E5118CCD-FECD-80AF-9392-0693D692E2C8}"/>
                  </a:ext>
                </a:extLst>
              </p:cNvPr>
              <p:cNvSpPr/>
              <p:nvPr/>
            </p:nvSpPr>
            <p:spPr bwMode="auto">
              <a:xfrm rot="7990057">
                <a:off x="6395020" y="460591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C872649-BC5E-8D5F-FA29-48A955BCDF33}"/>
                  </a:ext>
                </a:extLst>
              </p:cNvPr>
              <p:cNvSpPr/>
              <p:nvPr/>
            </p:nvSpPr>
            <p:spPr bwMode="auto">
              <a:xfrm rot="7990057">
                <a:off x="6448144" y="4422185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51DEB12F-172D-27E0-D719-8D24C4F4B8B5}"/>
                  </a:ext>
                </a:extLst>
              </p:cNvPr>
              <p:cNvSpPr/>
              <p:nvPr/>
            </p:nvSpPr>
            <p:spPr bwMode="auto">
              <a:xfrm rot="7990057">
                <a:off x="6223296" y="4565621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1A01E6B6-752B-F808-3B24-53676D07457A}"/>
                  </a:ext>
                </a:extLst>
              </p:cNvPr>
              <p:cNvSpPr/>
              <p:nvPr/>
            </p:nvSpPr>
            <p:spPr bwMode="auto">
              <a:xfrm rot="7990057">
                <a:off x="6552106" y="460984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692CAEC6-C66C-22F4-E01B-FBF2D3648BB1}"/>
                  </a:ext>
                </a:extLst>
              </p:cNvPr>
              <p:cNvSpPr/>
              <p:nvPr/>
            </p:nvSpPr>
            <p:spPr bwMode="auto">
              <a:xfrm rot="6797803">
                <a:off x="5765622" y="44543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0324A128-ADDB-8CAC-ED19-3C8439D02E1D}"/>
                  </a:ext>
                </a:extLst>
              </p:cNvPr>
              <p:cNvSpPr/>
              <p:nvPr/>
            </p:nvSpPr>
            <p:spPr bwMode="auto">
              <a:xfrm rot="6797803">
                <a:off x="5619549" y="463595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7E01E10E-96BB-D96A-C144-7F7A2A4A8461}"/>
                  </a:ext>
                </a:extLst>
              </p:cNvPr>
              <p:cNvSpPr/>
              <p:nvPr/>
            </p:nvSpPr>
            <p:spPr bwMode="auto">
              <a:xfrm rot="6797803">
                <a:off x="6032348" y="4362691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9558195-04C6-9A8D-CD49-2A511BA1E187}"/>
                  </a:ext>
                </a:extLst>
              </p:cNvPr>
              <p:cNvSpPr/>
              <p:nvPr/>
            </p:nvSpPr>
            <p:spPr bwMode="auto">
              <a:xfrm rot="6797803">
                <a:off x="5754775" y="419050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BBBDDE7B-ADD3-4E9E-928B-857BB4D419D1}"/>
                  </a:ext>
                </a:extLst>
              </p:cNvPr>
              <p:cNvSpPr/>
              <p:nvPr/>
            </p:nvSpPr>
            <p:spPr bwMode="auto">
              <a:xfrm rot="6797803">
                <a:off x="5945627" y="42505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6AF678E4-D227-0F35-3619-CFC24348E4AC}"/>
                  </a:ext>
                </a:extLst>
              </p:cNvPr>
              <p:cNvSpPr/>
              <p:nvPr/>
            </p:nvSpPr>
            <p:spPr bwMode="auto">
              <a:xfrm rot="6797803">
                <a:off x="6285647" y="396183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43CD928-0828-DCC8-37EB-8C6D659900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9642" y="4293096"/>
              <a:ext cx="1600630" cy="148040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181DFFD-BE8A-35F8-1B68-466CD586CF41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7073140" y="6144167"/>
            <a:ext cx="491537" cy="1965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C14973D-7FA6-D7D6-67F6-C199D7DB9177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 flipV="1">
            <a:off x="7073140" y="5555501"/>
            <a:ext cx="536321" cy="58866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FB2ADE1-5722-E6EF-3B94-75BFD9F4996C}"/>
              </a:ext>
            </a:extLst>
          </p:cNvPr>
          <p:cNvSpPr txBox="1"/>
          <p:nvPr/>
        </p:nvSpPr>
        <p:spPr>
          <a:xfrm>
            <a:off x="8442893" y="4234424"/>
            <a:ext cx="7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Good choice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56E675A-CD7C-F2C0-A241-D3BC0D3FE921}"/>
              </a:ext>
            </a:extLst>
          </p:cNvPr>
          <p:cNvSpPr txBox="1"/>
          <p:nvPr/>
        </p:nvSpPr>
        <p:spPr>
          <a:xfrm>
            <a:off x="5881269" y="5990278"/>
            <a:ext cx="1191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Bad choice</a:t>
            </a:r>
            <a:endParaRPr lang="zh-TW" altLang="en-US" sz="14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37F2B82-78EA-4BEB-12ED-9FF74C994205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 flipH="1">
            <a:off x="8772857" y="4757644"/>
            <a:ext cx="26318" cy="5357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6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F8C3-9888-D08E-09A7-F3AB4AC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69">
            <a:extLst>
              <a:ext uri="{FF2B5EF4-FFF2-40B4-BE49-F238E27FC236}">
                <a16:creationId xmlns:a16="http://schemas.microsoft.com/office/drawing/2014/main" id="{7B606D27-02E6-5192-43A5-1C29AEA4B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95" y="2852936"/>
            <a:ext cx="3021889" cy="25043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6455ED-C7DA-842D-76AD-E78EF88A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Else Can LSH 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2695-4179-E43A-8A10-10013FB7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2-D data visualization using t-SNE method</a:t>
            </a:r>
          </a:p>
          <a:p>
            <a:pPr lvl="1"/>
            <a:r>
              <a:rPr lang="en-US" altLang="zh-TW" dirty="0"/>
              <a:t>Visualization method that maintains distance in Hilbert space</a:t>
            </a:r>
          </a:p>
          <a:p>
            <a:pPr lvl="1"/>
            <a:r>
              <a:rPr lang="en-US" altLang="zh-TW" dirty="0"/>
              <a:t>Locality-Sensitive Hashing maps angular distance to spatial distance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BCD3F165-FBE6-FE28-F6D6-9BECFAB76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29" y="2852936"/>
            <a:ext cx="3003914" cy="2489431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7FC72785-DF87-6A63-117F-C6D1CDDDEB7C}"/>
              </a:ext>
            </a:extLst>
          </p:cNvPr>
          <p:cNvSpPr/>
          <p:nvPr/>
        </p:nvSpPr>
        <p:spPr bwMode="auto">
          <a:xfrm rot="20601166">
            <a:off x="3478815" y="4019832"/>
            <a:ext cx="267570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C730C28-588C-AEF5-127A-7976F7FB764B}"/>
              </a:ext>
            </a:extLst>
          </p:cNvPr>
          <p:cNvSpPr/>
          <p:nvPr/>
        </p:nvSpPr>
        <p:spPr bwMode="auto">
          <a:xfrm rot="3323619">
            <a:off x="2775719" y="4109764"/>
            <a:ext cx="302938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52B45E-9C2B-612C-E6A3-EC8E3C67572E}"/>
              </a:ext>
            </a:extLst>
          </p:cNvPr>
          <p:cNvSpPr/>
          <p:nvPr/>
        </p:nvSpPr>
        <p:spPr bwMode="auto">
          <a:xfrm rot="20819542">
            <a:off x="3162385" y="2881992"/>
            <a:ext cx="302938" cy="111724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71F3A1-7CE2-7758-AB97-458B973FE10A}"/>
              </a:ext>
            </a:extLst>
          </p:cNvPr>
          <p:cNvSpPr txBox="1"/>
          <p:nvPr/>
        </p:nvSpPr>
        <p:spPr>
          <a:xfrm>
            <a:off x="369524" y="3925540"/>
            <a:ext cx="2360945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Non-normalized distance results in linear distribution</a:t>
            </a:r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9B9A45-C135-C307-FCE6-E6B3C2E9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508" r="64441"/>
          <a:stretch/>
        </p:blipFill>
        <p:spPr>
          <a:xfrm>
            <a:off x="156642" y="5232885"/>
            <a:ext cx="1562033" cy="1244115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6D213B12-2ED3-5C92-C549-FF828D2C579C}"/>
              </a:ext>
            </a:extLst>
          </p:cNvPr>
          <p:cNvSpPr/>
          <p:nvPr/>
        </p:nvSpPr>
        <p:spPr bwMode="auto">
          <a:xfrm>
            <a:off x="6156176" y="4583658"/>
            <a:ext cx="576064" cy="597942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253529A-CECB-5BD6-3F47-BE43CBFFB723}"/>
              </a:ext>
            </a:extLst>
          </p:cNvPr>
          <p:cNvSpPr/>
          <p:nvPr/>
        </p:nvSpPr>
        <p:spPr bwMode="auto">
          <a:xfrm>
            <a:off x="6702560" y="3827965"/>
            <a:ext cx="576064" cy="58002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628F2D-005C-2BC2-D386-8260B3480C02}"/>
              </a:ext>
            </a:extLst>
          </p:cNvPr>
          <p:cNvSpPr txBox="1"/>
          <p:nvPr/>
        </p:nvSpPr>
        <p:spPr>
          <a:xfrm>
            <a:off x="1827931" y="5571915"/>
            <a:ext cx="3196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Use embeddings generated by model trained with cosine distance directly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2FD721-98D2-F3EF-668F-75D03178C3AF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H="1" flipV="1">
            <a:off x="3370684" y="5342367"/>
            <a:ext cx="55421" cy="2295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2DD4B2-0A1A-5D8D-3B66-5B08D9A34093}"/>
              </a:ext>
            </a:extLst>
          </p:cNvPr>
          <p:cNvSpPr txBox="1"/>
          <p:nvPr/>
        </p:nvSpPr>
        <p:spPr>
          <a:xfrm>
            <a:off x="5724128" y="5786579"/>
            <a:ext cx="2147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Do LSH on embeddings</a:t>
            </a:r>
            <a:endParaRPr lang="zh-TW" altLang="en-US" sz="1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A57195-7019-6D10-744F-195807A11365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6797965" y="5495319"/>
            <a:ext cx="0" cy="2912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071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0470-92CC-2A8B-2166-086D3DF6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93CB-6655-0436-E113-83F4A50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 with LSH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3BF-D30D-791B-2CBF-017BC55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800600"/>
          </a:xfrm>
        </p:spPr>
        <p:txBody>
          <a:bodyPr/>
          <a:lstStyle/>
          <a:p>
            <a:r>
              <a:rPr lang="en-US" altLang="zh-TW" dirty="0"/>
              <a:t>Visualize clean and noisy data in experiment 1 using LSH &amp; t-SNE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CC83C-C323-9B2D-0CFF-A0B3A32B4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2643686"/>
            <a:ext cx="2353334" cy="1950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25E903-0A02-E98F-C343-ADD66D11A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4593962"/>
            <a:ext cx="2367266" cy="1950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B60C0-CC70-EE47-0ABF-7978E4423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2646194"/>
            <a:ext cx="2353334" cy="19502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0DF504-71F3-0C04-D4FE-1EC1DA235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4593960"/>
            <a:ext cx="2353334" cy="195027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87CCD95-CB62-9FF5-0DA1-767EE841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0" y="4593960"/>
            <a:ext cx="2353333" cy="1950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19CF744-C38C-0D24-A419-19DA852F2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1" y="2651438"/>
            <a:ext cx="2353334" cy="195027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209CFC-BEF2-AEF0-4B92-F75887F1A7E5}"/>
              </a:ext>
            </a:extLst>
          </p:cNvPr>
          <p:cNvSpPr txBox="1"/>
          <p:nvPr/>
        </p:nvSpPr>
        <p:spPr>
          <a:xfrm>
            <a:off x="2320878" y="2329761"/>
            <a:ext cx="98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55816-5468-5339-1E04-ECACB2CF5FED}"/>
              </a:ext>
            </a:extLst>
          </p:cNvPr>
          <p:cNvSpPr txBox="1"/>
          <p:nvPr/>
        </p:nvSpPr>
        <p:spPr>
          <a:xfrm>
            <a:off x="3990864" y="2329761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AF19A4-F2CE-CB6A-F5C4-E4C22F291ED6}"/>
              </a:ext>
            </a:extLst>
          </p:cNvPr>
          <p:cNvSpPr txBox="1"/>
          <p:nvPr/>
        </p:nvSpPr>
        <p:spPr>
          <a:xfrm>
            <a:off x="6416205" y="2325998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E7C021B-71C8-42FB-E4B1-D1C3BA4E96FF}"/>
              </a:ext>
            </a:extLst>
          </p:cNvPr>
          <p:cNvCxnSpPr>
            <a:cxnSpLocks/>
          </p:cNvCxnSpPr>
          <p:nvPr/>
        </p:nvCxnSpPr>
        <p:spPr bwMode="auto">
          <a:xfrm>
            <a:off x="3990864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FA3731-4BF3-9E49-A097-EF10E5C449FB}"/>
              </a:ext>
            </a:extLst>
          </p:cNvPr>
          <p:cNvCxnSpPr>
            <a:cxnSpLocks/>
          </p:cNvCxnSpPr>
          <p:nvPr/>
        </p:nvCxnSpPr>
        <p:spPr bwMode="auto">
          <a:xfrm>
            <a:off x="6353326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300B0DA-2B68-2D5C-4232-84F36A91B837}"/>
              </a:ext>
            </a:extLst>
          </p:cNvPr>
          <p:cNvSpPr txBox="1"/>
          <p:nvPr/>
        </p:nvSpPr>
        <p:spPr>
          <a:xfrm>
            <a:off x="413174" y="5222427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Large Noise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10484A-A69F-C3C1-8594-D95C7F0DA2DC}"/>
              </a:ext>
            </a:extLst>
          </p:cNvPr>
          <p:cNvSpPr txBox="1"/>
          <p:nvPr/>
        </p:nvSpPr>
        <p:spPr>
          <a:xfrm>
            <a:off x="374878" y="3334188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Zero Noise</a:t>
            </a:r>
            <a:endParaRPr lang="zh-TW" altLang="en-US" sz="16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DBF32A-2334-B90F-6CBA-BB0D0D0F5A2F}"/>
              </a:ext>
            </a:extLst>
          </p:cNvPr>
          <p:cNvCxnSpPr>
            <a:cxnSpLocks/>
          </p:cNvCxnSpPr>
          <p:nvPr/>
        </p:nvCxnSpPr>
        <p:spPr bwMode="auto">
          <a:xfrm>
            <a:off x="0" y="4587186"/>
            <a:ext cx="9144000" cy="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EC1CAE0-1C61-8F5B-F5B6-EB32C8024C68}"/>
              </a:ext>
            </a:extLst>
          </p:cNvPr>
          <p:cNvCxnSpPr/>
          <p:nvPr/>
        </p:nvCxnSpPr>
        <p:spPr bwMode="auto">
          <a:xfrm flipV="1">
            <a:off x="1168224" y="5902413"/>
            <a:ext cx="504056" cy="2396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917CA6-81DC-B1F6-2767-18CC1BB9C55F}"/>
              </a:ext>
            </a:extLst>
          </p:cNvPr>
          <p:cNvSpPr txBox="1"/>
          <p:nvPr/>
        </p:nvSpPr>
        <p:spPr>
          <a:xfrm>
            <a:off x="71212" y="6116189"/>
            <a:ext cx="1687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Low accuracy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B1BE0-991C-0266-448F-7C8A0E2C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9BD3C-2078-1D86-8A78-FFCD7F5F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</a:p>
          <a:p>
            <a:pPr lvl="1"/>
            <a:r>
              <a:rPr lang="en-US" altLang="zh-TW" dirty="0"/>
              <a:t>Locality sensitive hashing is an alternative method if we can only get a model trained with cosine similarity which IMS does not support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1100" dirty="0"/>
          </a:p>
          <a:p>
            <a:pPr marL="341312" lvl="1" indent="0">
              <a:buNone/>
            </a:pPr>
            <a:endParaRPr lang="en-US" altLang="zh-TW" dirty="0"/>
          </a:p>
          <a:p>
            <a:r>
              <a:rPr lang="en-US" altLang="zh-TW" dirty="0"/>
              <a:t>2-D data visualization</a:t>
            </a:r>
          </a:p>
          <a:p>
            <a:pPr lvl="1"/>
            <a:r>
              <a:rPr lang="en-US" altLang="zh-TW" dirty="0"/>
              <a:t>LSH converts angular metric to spatial metric which is better for t-SNE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1EACDC-F915-0995-6F4F-A3075E33C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636644"/>
            <a:ext cx="2520280" cy="18002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6B607951-E54B-355D-044B-37E83A7F321B}"/>
              </a:ext>
            </a:extLst>
          </p:cNvPr>
          <p:cNvGrpSpPr/>
          <p:nvPr/>
        </p:nvGrpSpPr>
        <p:grpSpPr>
          <a:xfrm>
            <a:off x="2998669" y="5014414"/>
            <a:ext cx="3146662" cy="1462586"/>
            <a:chOff x="2874579" y="5083388"/>
            <a:chExt cx="3146662" cy="146258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EA12F62-4395-3E17-1AF4-286E3464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120" t="68257" r="45237" b="6831"/>
            <a:stretch/>
          </p:blipFill>
          <p:spPr>
            <a:xfrm>
              <a:off x="5157145" y="5451998"/>
              <a:ext cx="864096" cy="74126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1883CE4-6A4C-7EF1-8BA9-302F436F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4579" y="5083388"/>
              <a:ext cx="999034" cy="1462586"/>
            </a:xfrm>
            <a:prstGeom prst="rect">
              <a:avLst/>
            </a:prstGeom>
          </p:spPr>
        </p:pic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A67979AE-5BC3-3BD8-BB3C-DFE79E2EC3C1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 bwMode="auto">
            <a:xfrm>
              <a:off x="3873613" y="5814681"/>
              <a:ext cx="1283532" cy="79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1128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3DF21-3579-F425-187E-2004CCB8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General Way to Resolve Metric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697A3-462D-3262-DC7C-A6511A1E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we train a general model that has acceptable accuracy on each distance metric? </a:t>
            </a:r>
          </a:p>
          <a:p>
            <a:pPr lvl="1"/>
            <a:r>
              <a:rPr lang="en-US" altLang="zh-TW" dirty="0"/>
              <a:t>View different metric as a noisy version of cosine similarity</a:t>
            </a:r>
          </a:p>
          <a:p>
            <a:pPr lvl="1"/>
            <a:r>
              <a:rPr lang="en-US" altLang="zh-TW" dirty="0"/>
              <a:t>Train a noise-resilient model using cosine similarity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691CE3-83F7-34FF-953B-B94436EE7F68}"/>
              </a:ext>
            </a:extLst>
          </p:cNvPr>
          <p:cNvSpPr txBox="1"/>
          <p:nvPr/>
        </p:nvSpPr>
        <p:spPr>
          <a:xfrm>
            <a:off x="6948264" y="3738146"/>
            <a:ext cx="149391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 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B66C078-BC94-6453-2599-BF019A4B3936}"/>
              </a:ext>
            </a:extLst>
          </p:cNvPr>
          <p:cNvSpPr txBox="1"/>
          <p:nvPr/>
        </p:nvSpPr>
        <p:spPr>
          <a:xfrm>
            <a:off x="3851920" y="3738146"/>
            <a:ext cx="216024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model</a:t>
            </a:r>
            <a:endParaRPr lang="zh-TW" altLang="en-US" sz="16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6335AAC-54D0-57F1-C2D2-4D360225F70E}"/>
              </a:ext>
            </a:extLst>
          </p:cNvPr>
          <p:cNvCxnSpPr>
            <a:cxnSpLocks/>
          </p:cNvCxnSpPr>
          <p:nvPr/>
        </p:nvCxnSpPr>
        <p:spPr bwMode="auto">
          <a:xfrm>
            <a:off x="4860032" y="4076700"/>
            <a:ext cx="360040" cy="4240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9CFD7B0-FAFB-06F6-0902-96D9629ADD53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7268462" y="4076700"/>
            <a:ext cx="426758" cy="42403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F03F2681-3213-DBE2-C891-667FF152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577221"/>
            <a:ext cx="7344816" cy="18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7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2BA6BC60-41E9-4227-115F-7FA9171D5863}"/>
              </a:ext>
            </a:extLst>
          </p:cNvPr>
          <p:cNvSpPr/>
          <p:nvPr/>
        </p:nvSpPr>
        <p:spPr bwMode="auto">
          <a:xfrm>
            <a:off x="467544" y="1772816"/>
            <a:ext cx="3456384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Method to tackle analog non-idealities in IMS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architecture</a:t>
            </a:r>
          </a:p>
          <a:p>
            <a:pPr marL="625475" marR="0" lvl="1" indent="-2841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Noise-aware training</a:t>
            </a:r>
          </a:p>
          <a:p>
            <a:pPr marL="625475" marR="0" lvl="1" indent="-2841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Bayesian neural network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DB18868-2E7F-BA65-B209-C02D3876A216}"/>
                  </a:ext>
                </a:extLst>
              </p:cNvPr>
              <p:cNvSpPr/>
              <p:nvPr/>
            </p:nvSpPr>
            <p:spPr bwMode="auto">
              <a:xfrm>
                <a:off x="5220074" y="1772816"/>
                <a:ext cx="3456384" cy="1224136"/>
              </a:xfrm>
              <a:prstGeom prst="roundRect">
                <a:avLst>
                  <a:gd name="adj" fmla="val 20817"/>
                </a:avLst>
              </a:prstGeom>
              <a:noFill/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6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Comparison between metrics</a:t>
                </a:r>
              </a:p>
              <a:p>
                <a:pPr marL="684212" lvl="1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Angular metric</a:t>
                </a:r>
                <a:r>
                  <a:rPr kumimoji="1" lang="zh-TW" altLang="en-US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 </a:t>
                </a: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(Cosine)</a:t>
                </a:r>
              </a:p>
              <a:p>
                <a:pPr marL="684212" lvl="1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Wingdings" pitchFamily="2" charset="2"/>
                  <a:buChar char="v"/>
                  <a:defRPr/>
                </a:pPr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Spatial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400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1" lang="en-US" altLang="zh-TW" sz="1400" kern="0" dirty="0">
                    <a:solidFill>
                      <a:prstClr val="black"/>
                    </a:solidFill>
                    <a:latin typeface="Arial"/>
                    <a:ea typeface="標楷體" pitchFamily="65" charset="-120"/>
                  </a:rPr>
                  <a:t>)</a:t>
                </a:r>
              </a:p>
            </p:txBody>
          </p:sp>
        </mc:Choice>
        <mc:Fallback xmlns=""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5DB18868-2E7F-BA65-B209-C02D3876A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4" y="1772816"/>
                <a:ext cx="3456384" cy="1224136"/>
              </a:xfrm>
              <a:prstGeom prst="roundRect">
                <a:avLst>
                  <a:gd name="adj" fmla="val 20817"/>
                </a:avLst>
              </a:prstGeom>
              <a:blipFill>
                <a:blip r:embed="rId2"/>
                <a:stretch>
                  <a:fillRect/>
                </a:stretch>
              </a:blipFill>
              <a:ln w="190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圓角 5">
            <a:extLst>
              <a:ext uri="{FF2B5EF4-FFF2-40B4-BE49-F238E27FC236}">
                <a16:creationId xmlns:a16="http://schemas.microsoft.com/office/drawing/2014/main" id="{C23A02B5-8D4D-C007-642C-983C429EE58D}"/>
              </a:ext>
            </a:extLst>
          </p:cNvPr>
          <p:cNvSpPr/>
          <p:nvPr/>
        </p:nvSpPr>
        <p:spPr bwMode="auto">
          <a:xfrm>
            <a:off x="2717794" y="3429000"/>
            <a:ext cx="3708412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Locality sensitive hashing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Approximation of cosine similarity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ea typeface="標楷體" pitchFamily="65" charset="-120"/>
              </a:rPr>
              <a:t>2-D projection of high-dimensional embedding with t-SNE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BDA9B04-A1FA-CAF2-54E5-71C75E9E0CFF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95736" y="2996952"/>
            <a:ext cx="576064" cy="5040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37BEC07-B4E5-D659-9030-AC13EC96561D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6372202" y="2996952"/>
            <a:ext cx="576064" cy="5040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F80B85C-B711-A568-6E39-0677EC1162E3}"/>
              </a:ext>
            </a:extLst>
          </p:cNvPr>
          <p:cNvSpPr/>
          <p:nvPr/>
        </p:nvSpPr>
        <p:spPr bwMode="auto">
          <a:xfrm>
            <a:off x="2714242" y="5085184"/>
            <a:ext cx="3708412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Font typeface="Wingdings" pitchFamily="2" charset="2"/>
              <a:buChar char="v"/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View metric difference as noise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Approximation of cosine similarity</a:t>
            </a:r>
          </a:p>
          <a:p>
            <a:pPr marL="684212" lvl="1" indent="-34290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/>
            </a:pPr>
            <a:r>
              <a:rPr kumimoji="1" lang="en-US" altLang="zh-TW" sz="1400" kern="0" dirty="0">
                <a:solidFill>
                  <a:prstClr val="black"/>
                </a:solidFill>
                <a:ea typeface="標楷體" pitchFamily="65" charset="-120"/>
              </a:rPr>
              <a:t>2-D projection of high-dimensional embedding with t-SNE</a:t>
            </a: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3650E9B-7151-5A1A-3EC4-B8C64A951BC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 bwMode="auto">
          <a:xfrm rot="16200000" flipH="1">
            <a:off x="1104839" y="4087849"/>
            <a:ext cx="2700300" cy="518506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A180942A-CC19-98F7-F1B7-3D107392D871}"/>
              </a:ext>
            </a:extLst>
          </p:cNvPr>
          <p:cNvCxnSpPr>
            <a:cxnSpLocks/>
            <a:stCxn id="5" idx="2"/>
            <a:endCxn id="15" idx="3"/>
          </p:cNvCxnSpPr>
          <p:nvPr/>
        </p:nvCxnSpPr>
        <p:spPr bwMode="auto">
          <a:xfrm rot="5400000">
            <a:off x="5335310" y="4084296"/>
            <a:ext cx="2700300" cy="525612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8DE80D7-C88E-A72E-E2D7-730679BC03EA}"/>
              </a:ext>
            </a:extLst>
          </p:cNvPr>
          <p:cNvCxnSpPr>
            <a:stCxn id="6" idx="2"/>
            <a:endCxn id="15" idx="0"/>
          </p:cNvCxnSpPr>
          <p:nvPr/>
        </p:nvCxnSpPr>
        <p:spPr bwMode="auto">
          <a:xfrm flipH="1">
            <a:off x="4568448" y="4653136"/>
            <a:ext cx="3552" cy="4320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8AB7EA0-6046-E0B6-FBE3-243B66CC0804}"/>
              </a:ext>
            </a:extLst>
          </p:cNvPr>
          <p:cNvSpPr txBox="1"/>
          <p:nvPr/>
        </p:nvSpPr>
        <p:spPr>
          <a:xfrm>
            <a:off x="3242921" y="273099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1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334A88B-6979-B1C0-16D2-07E4E002EB29}"/>
              </a:ext>
            </a:extLst>
          </p:cNvPr>
          <p:cNvSpPr txBox="1"/>
          <p:nvPr/>
        </p:nvSpPr>
        <p:spPr>
          <a:xfrm>
            <a:off x="8006830" y="273099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2</a:t>
            </a:r>
            <a:endParaRPr lang="zh-TW" altLang="en-US" sz="1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A9CAD99-8295-06AF-69B3-9138193EC868}"/>
              </a:ext>
            </a:extLst>
          </p:cNvPr>
          <p:cNvSpPr txBox="1"/>
          <p:nvPr/>
        </p:nvSpPr>
        <p:spPr>
          <a:xfrm>
            <a:off x="5756578" y="4378542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3</a:t>
            </a:r>
            <a:endParaRPr lang="zh-TW" altLang="en-US" sz="1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5C972C9-8F14-6B76-DE00-07CCC2545AA6}"/>
              </a:ext>
            </a:extLst>
          </p:cNvPr>
          <p:cNvSpPr txBox="1"/>
          <p:nvPr/>
        </p:nvSpPr>
        <p:spPr>
          <a:xfrm>
            <a:off x="5757929" y="604883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39E7B-5902-F51D-D5FE-57BA41B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Noise Strength of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941194-743C-2E6F-46B7-4DBA11DFA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Observation of the magnitude of each distance metric if we regard them as the source of noise</a:t>
                </a:r>
              </a:p>
              <a:p>
                <a:pPr lvl="1"/>
                <a:r>
                  <a:rPr lang="en-US" altLang="zh-TW" dirty="0"/>
                  <a:t>Clean signal : cosine similarity</a:t>
                </a:r>
              </a:p>
              <a:p>
                <a:pPr lvl="1"/>
                <a:r>
                  <a:rPr lang="en-US" altLang="zh-TW" dirty="0"/>
                  <a:t>Relative noise : LSH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9941194-743C-2E6F-46B7-4DBA11DFA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653D4425-84FB-0A31-CEA4-9BCE0FAD84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3212977"/>
            <a:ext cx="5146258" cy="3416424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F1574361-D1EC-C22C-B1DE-1A2E5A6478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034" y="4798980"/>
            <a:ext cx="3429201" cy="2048974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5641F4C9-464B-DDDE-C7FC-EB8E862487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06" y="2750006"/>
            <a:ext cx="3430356" cy="204897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60EB9715-70EC-CEE1-BF3C-B6D4714D9E0A}"/>
              </a:ext>
            </a:extLst>
          </p:cNvPr>
          <p:cNvSpPr txBox="1"/>
          <p:nvPr/>
        </p:nvSpPr>
        <p:spPr>
          <a:xfrm>
            <a:off x="755576" y="5012323"/>
            <a:ext cx="296344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Spatial metric has larger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4002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55C14-29E9-DCCE-5362-0C7C384C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762000"/>
            <a:ext cx="9073008" cy="762000"/>
          </a:xfrm>
        </p:spPr>
        <p:txBody>
          <a:bodyPr/>
          <a:lstStyle/>
          <a:p>
            <a:r>
              <a:rPr lang="en-US" altLang="zh-TW" dirty="0"/>
              <a:t>Noise-Resilient Model Resolves Metric Issue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6A1FB8-D9EA-62B5-3EA4-D6B0F523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Noise-Resilient Model achieves higher accuracy when distance metric is not cosine distance</a:t>
            </a:r>
          </a:p>
          <a:p>
            <a:pPr lvl="1"/>
            <a:r>
              <a:rPr lang="en-US" altLang="zh-TW" dirty="0"/>
              <a:t>Original CNN model has highest accuracy on cosine similarity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68E0855-3C25-58F9-F390-EA45B76AC6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"/>
          <a:stretch/>
        </p:blipFill>
        <p:spPr>
          <a:xfrm>
            <a:off x="467544" y="2995617"/>
            <a:ext cx="4824536" cy="386238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EA6B1D-6490-958E-30F9-0BC232B3AFB0}"/>
              </a:ext>
            </a:extLst>
          </p:cNvPr>
          <p:cNvSpPr txBox="1"/>
          <p:nvPr/>
        </p:nvSpPr>
        <p:spPr>
          <a:xfrm>
            <a:off x="5724128" y="5301208"/>
            <a:ext cx="3312368" cy="584775"/>
          </a:xfrm>
          <a:prstGeom prst="rect">
            <a:avLst/>
          </a:prstGeom>
          <a:noFill/>
          <a:ln w="28575">
            <a:solidFill>
              <a:srgbClr val="2CA02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model has similar results, but has lower accuracy in general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C1DFEAB-2A1E-53B2-4DFA-80A4D7BF364E}"/>
              </a:ext>
            </a:extLst>
          </p:cNvPr>
          <p:cNvCxnSpPr>
            <a:cxnSpLocks/>
            <a:stCxn id="13" idx="1"/>
          </p:cNvCxnSpPr>
          <p:nvPr/>
        </p:nvCxnSpPr>
        <p:spPr bwMode="auto">
          <a:xfrm flipH="1">
            <a:off x="5277544" y="5593596"/>
            <a:ext cx="446584" cy="676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705084-CF1D-658E-25BD-0998D77F8653}"/>
              </a:ext>
            </a:extLst>
          </p:cNvPr>
          <p:cNvSpPr txBox="1"/>
          <p:nvPr/>
        </p:nvSpPr>
        <p:spPr>
          <a:xfrm>
            <a:off x="5724128" y="3900681"/>
            <a:ext cx="3312368" cy="584775"/>
          </a:xfrm>
          <a:prstGeom prst="rect">
            <a:avLst/>
          </a:prstGeom>
          <a:noFill/>
          <a:ln w="28575">
            <a:solidFill>
              <a:srgbClr val="FF983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model has highest accuracy on other metric</a:t>
            </a:r>
            <a:endParaRPr lang="zh-TW" altLang="en-US" sz="16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BCBD4C4-CFE9-9B10-7083-E8496526396E}"/>
              </a:ext>
            </a:extLst>
          </p:cNvPr>
          <p:cNvCxnSpPr>
            <a:cxnSpLocks/>
            <a:stCxn id="19" idx="1"/>
          </p:cNvCxnSpPr>
          <p:nvPr/>
        </p:nvCxnSpPr>
        <p:spPr bwMode="auto">
          <a:xfrm flipH="1" flipV="1">
            <a:off x="5148064" y="4125417"/>
            <a:ext cx="576064" cy="676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6315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0E383-458B-C2EE-61FE-E8A6FAD6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4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6EB162-5DEF-2B81-E7CC-03DCA41AC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View different metrics as inaccurate versions of cosine similarity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  norm : Non-normalized cosine distance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 norm :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norm 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 : Lower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prstClr val="black"/>
                    </a:solidFill>
                  </a:rPr>
                  <a:t> norm </a:t>
                </a:r>
                <a:endParaRPr lang="en-US" altLang="zh-TW" dirty="0"/>
              </a:p>
              <a:p>
                <a:pPr lvl="1"/>
                <a:endParaRPr lang="en-US" altLang="zh-TW" sz="160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Train a model that performs well on general distance metrics</a:t>
                </a:r>
              </a:p>
              <a:p>
                <a:pPr lvl="1"/>
                <a:r>
                  <a:rPr lang="en-US" altLang="zh-TW" dirty="0"/>
                  <a:t>Noise-aware model can achieve better performance in general cases</a:t>
                </a:r>
              </a:p>
              <a:p>
                <a:pPr lvl="1"/>
                <a:r>
                  <a:rPr lang="en-US" altLang="zh-TW" dirty="0"/>
                  <a:t>Bayesian model has similar behavior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6EB162-5DEF-2B81-E7CC-03DCA41AC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E1C04BC-A529-911E-FC01-012A56A5A0AB}"/>
                  </a:ext>
                </a:extLst>
              </p:cNvPr>
              <p:cNvSpPr txBox="1"/>
              <p:nvPr/>
            </p:nvSpPr>
            <p:spPr>
              <a:xfrm>
                <a:off x="3104964" y="3244334"/>
                <a:ext cx="2934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E1C04BC-A529-911E-FC01-012A56A5A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64" y="3244334"/>
                <a:ext cx="2934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433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7202D-E2EA-A6C2-4189-1C955955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of All Experiments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1F47D83-2CB0-FC3D-C146-F4D89D734872}"/>
              </a:ext>
            </a:extLst>
          </p:cNvPr>
          <p:cNvSpPr/>
          <p:nvPr/>
        </p:nvSpPr>
        <p:spPr bwMode="auto">
          <a:xfrm>
            <a:off x="424979" y="2044092"/>
            <a:ext cx="3456384" cy="664827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標楷體" pitchFamily="65" charset="-120"/>
              </a:rPr>
              <a:t>Let the model get used to noise in training phase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59CCB7F-0FD5-9B48-C587-22C5156DD256}"/>
              </a:ext>
            </a:extLst>
          </p:cNvPr>
          <p:cNvSpPr/>
          <p:nvPr/>
        </p:nvSpPr>
        <p:spPr bwMode="auto">
          <a:xfrm>
            <a:off x="5220074" y="2044093"/>
            <a:ext cx="3456384" cy="66482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latin typeface="Arial"/>
                <a:ea typeface="標楷體" pitchFamily="65" charset="-120"/>
              </a:rPr>
              <a:t>Train a model that uses same metric as IMS device</a:t>
            </a:r>
            <a:endParaRPr kumimoji="1" lang="en-US" altLang="zh-TW" sz="1400" kern="0" dirty="0">
              <a:solidFill>
                <a:prstClr val="black"/>
              </a:solidFill>
              <a:latin typeface="Arial"/>
              <a:ea typeface="標楷體" pitchFamily="65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A6ED059-0A2E-6576-C37D-342C549F4D07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53171" y="2708919"/>
            <a:ext cx="648071" cy="70774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2F438C7-02AB-7F58-D433-6487844208D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 flipH="1">
            <a:off x="6342760" y="2708919"/>
            <a:ext cx="605506" cy="6818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6195486-07AB-2CBD-04D5-AF1FDCC450B7}"/>
              </a:ext>
            </a:extLst>
          </p:cNvPr>
          <p:cNvSpPr/>
          <p:nvPr/>
        </p:nvSpPr>
        <p:spPr bwMode="auto">
          <a:xfrm>
            <a:off x="2710690" y="5085184"/>
            <a:ext cx="3715516" cy="1224136"/>
          </a:xfrm>
          <a:prstGeom prst="roundRect">
            <a:avLst>
              <a:gd name="adj" fmla="val 20817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defRPr/>
            </a:pPr>
            <a:r>
              <a:rPr kumimoji="1" lang="en-US" altLang="zh-TW" sz="1600" kern="0" dirty="0">
                <a:solidFill>
                  <a:prstClr val="black"/>
                </a:solidFill>
                <a:ea typeface="標楷體" pitchFamily="65" charset="-120"/>
              </a:rPr>
              <a:t>We can regard different metric as a noisy version of cosine similarity, thus use the method in part 1 to resolve this problem</a:t>
            </a:r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EC624153-B430-132B-960C-8751392C5846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 bwMode="auto">
          <a:xfrm rot="16200000" flipH="1">
            <a:off x="937764" y="3924325"/>
            <a:ext cx="2988333" cy="557519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F973BFB3-3D09-DAB8-72E5-0CD00E2A7168}"/>
              </a:ext>
            </a:extLst>
          </p:cNvPr>
          <p:cNvCxnSpPr>
            <a:cxnSpLocks/>
            <a:stCxn id="5" idx="2"/>
            <a:endCxn id="9" idx="3"/>
          </p:cNvCxnSpPr>
          <p:nvPr/>
        </p:nvCxnSpPr>
        <p:spPr bwMode="auto">
          <a:xfrm rot="5400000">
            <a:off x="5193070" y="3942055"/>
            <a:ext cx="2988333" cy="522060"/>
          </a:xfrm>
          <a:prstGeom prst="curved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53687-1C4F-D7CD-CEEF-A31B71D02B6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4568448" y="4332917"/>
            <a:ext cx="5453" cy="75226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423AA8-C826-0BF0-30C5-B94D0C116223}"/>
              </a:ext>
            </a:extLst>
          </p:cNvPr>
          <p:cNvSpPr txBox="1"/>
          <p:nvPr/>
        </p:nvSpPr>
        <p:spPr>
          <a:xfrm>
            <a:off x="3200356" y="2442958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1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AC4D3CA-B410-008C-84C3-44FCCE3498F9}"/>
              </a:ext>
            </a:extLst>
          </p:cNvPr>
          <p:cNvSpPr txBox="1"/>
          <p:nvPr/>
        </p:nvSpPr>
        <p:spPr>
          <a:xfrm>
            <a:off x="8028349" y="2442958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2</a:t>
            </a:r>
            <a:endParaRPr lang="zh-TW" altLang="en-US" sz="1400" dirty="0"/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79281C19-0170-CCDA-3C57-75F2B8397BE9}"/>
              </a:ext>
            </a:extLst>
          </p:cNvPr>
          <p:cNvGrpSpPr/>
          <p:nvPr/>
        </p:nvGrpSpPr>
        <p:grpSpPr>
          <a:xfrm>
            <a:off x="2719695" y="3349474"/>
            <a:ext cx="3758864" cy="1016627"/>
            <a:chOff x="2717794" y="3669692"/>
            <a:chExt cx="3758864" cy="1016627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2DD263B-B916-780D-B511-D69FD0B4FCB7}"/>
                </a:ext>
              </a:extLst>
            </p:cNvPr>
            <p:cNvSpPr/>
            <p:nvPr/>
          </p:nvSpPr>
          <p:spPr bwMode="auto">
            <a:xfrm>
              <a:off x="2717794" y="3669692"/>
              <a:ext cx="3708412" cy="983443"/>
            </a:xfrm>
            <a:prstGeom prst="roundRect">
              <a:avLst>
                <a:gd name="adj" fmla="val 20817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defRPr/>
              </a:pPr>
              <a:r>
                <a:rPr kumimoji="1" lang="en-US" altLang="zh-TW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LSH</a:t>
              </a:r>
              <a:r>
                <a:rPr kumimoji="1" lang="zh-TW" altLang="en-US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 </a:t>
              </a:r>
              <a:r>
                <a:rPr kumimoji="1" lang="en-US" altLang="zh-TW" sz="1600" kern="0" dirty="0">
                  <a:solidFill>
                    <a:prstClr val="black"/>
                  </a:solidFill>
                  <a:latin typeface="Arial"/>
                  <a:ea typeface="標楷體" pitchFamily="65" charset="-120"/>
                </a:rPr>
                <a:t>can simulate the performance of cosine similarity with Hamming distance as metric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1DEAE89-0842-EAF5-48AC-F7E0588EC074}"/>
                </a:ext>
              </a:extLst>
            </p:cNvPr>
            <p:cNvSpPr txBox="1"/>
            <p:nvPr/>
          </p:nvSpPr>
          <p:spPr>
            <a:xfrm>
              <a:off x="5756578" y="4378542"/>
              <a:ext cx="72008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1400" dirty="0"/>
                <a:t>Part 3</a:t>
              </a:r>
              <a:endParaRPr lang="zh-TW" altLang="en-US" sz="1400" dirty="0"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633C01-AD5E-22D2-D00F-23D94CF8FC16}"/>
              </a:ext>
            </a:extLst>
          </p:cNvPr>
          <p:cNvSpPr txBox="1"/>
          <p:nvPr/>
        </p:nvSpPr>
        <p:spPr>
          <a:xfrm>
            <a:off x="5757929" y="6048830"/>
            <a:ext cx="72008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/>
              <a:t>Part 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937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32610" y1="24467" x2="9836" y2="20000"/>
                                  <a14:foregroundMark x1="66940" y1="31200" x2="33617" y2="24664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800" x2="29508" y2="40000"/>
                                  <a14:backgroundMark x1="30601" y1="32000" x2="30601" y2="40000"/>
                                  <a14:backgroundMark x1="29508" y1="32800" x2="30055" y2="39600"/>
                                  <a14:backgroundMark x1="29235" y1="31600" x2="30601" y2="32000"/>
                                  <a14:backgroundMark x1="29508" y1="31600" x2="30601" y2="316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1600" x2="29508" y2="41600"/>
                                  <a14:backgroundMark x1="30055" y1="31200" x2="29508" y2="42800"/>
                                  <a14:backgroundMark x1="30328" y1="35200" x2="29781" y2="42000"/>
                                  <a14:backgroundMark x1="28689" y1="31200" x2="3060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0D2C057-9E99-1743-DCDF-EFE279B4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7829" r="9589" b="3532"/>
          <a:stretch/>
        </p:blipFill>
        <p:spPr>
          <a:xfrm>
            <a:off x="4534218" y="4221088"/>
            <a:ext cx="3421370" cy="2645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1312" lvl="1" indent="0">
              <a:buNone/>
            </a:pPr>
            <a:endParaRPr lang="en-US" altLang="zh-TW" dirty="0"/>
          </a:p>
          <a:p>
            <a:pPr marL="341312" lvl="1" indent="0">
              <a:buNone/>
            </a:pPr>
            <a:endParaRPr lang="en-US" altLang="zh-TW" sz="600" dirty="0"/>
          </a:p>
          <a:p>
            <a:r>
              <a:rPr lang="en-US" altLang="zh-TW" dirty="0"/>
              <a:t>Tolerance against large noise</a:t>
            </a:r>
          </a:p>
          <a:p>
            <a:pPr lvl="1"/>
            <a:r>
              <a:rPr lang="en-US" altLang="zh-TW" dirty="0"/>
              <a:t>Little noise has great effect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02010"/>
              </p:ext>
            </p:extLst>
          </p:nvPr>
        </p:nvGraphicFramePr>
        <p:xfrm>
          <a:off x="4420731" y="2420889"/>
          <a:ext cx="3732018" cy="18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93945"/>
              </p:ext>
            </p:extLst>
          </p:nvPr>
        </p:nvGraphicFramePr>
        <p:xfrm>
          <a:off x="683568" y="2420888"/>
          <a:ext cx="373201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BA30B92-9874-4502-CBBF-79F76A8C0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142762"/>
              </p:ext>
            </p:extLst>
          </p:nvPr>
        </p:nvGraphicFramePr>
        <p:xfrm>
          <a:off x="683568" y="4869160"/>
          <a:ext cx="3732019" cy="1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E74CDC0C-4467-D9D4-9411-BF6D85D2A5A2}"/>
              </a:ext>
            </a:extLst>
          </p:cNvPr>
          <p:cNvSpPr/>
          <p:nvPr/>
        </p:nvSpPr>
        <p:spPr bwMode="auto">
          <a:xfrm>
            <a:off x="7674710" y="4293096"/>
            <a:ext cx="277416" cy="7920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2B31DE-7E7D-847D-230B-4F64D83EB223}"/>
              </a:ext>
            </a:extLst>
          </p:cNvPr>
          <p:cNvSpPr txBox="1"/>
          <p:nvPr/>
        </p:nvSpPr>
        <p:spPr>
          <a:xfrm>
            <a:off x="8069075" y="4373487"/>
            <a:ext cx="101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High acc.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B1727-ADA9-0FCA-D09C-4FEAD70381B5}"/>
              </a:ext>
            </a:extLst>
          </p:cNvPr>
          <p:cNvSpPr txBox="1"/>
          <p:nvPr/>
        </p:nvSpPr>
        <p:spPr>
          <a:xfrm>
            <a:off x="7969018" y="6283725"/>
            <a:ext cx="108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large noise</a:t>
            </a:r>
            <a:endParaRPr lang="zh-TW" altLang="en-US" sz="1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56E99BC-1519-355C-0680-4FFA0E553A00}"/>
              </a:ext>
            </a:extLst>
          </p:cNvPr>
          <p:cNvSpPr/>
          <p:nvPr/>
        </p:nvSpPr>
        <p:spPr bwMode="auto">
          <a:xfrm>
            <a:off x="7687063" y="6421172"/>
            <a:ext cx="277416" cy="43682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07FE1-D005-07F9-D706-930BA1BC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of Noise Resilience in 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6B5B8-44EA-A37C-3EA9-8A5562C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the value of every embeddings</a:t>
            </a:r>
          </a:p>
          <a:p>
            <a:pPr lvl="1"/>
            <a:r>
              <a:rPr lang="en-US" altLang="zh-TW" dirty="0"/>
              <a:t>Blue      : Original embedding value distribution</a:t>
            </a:r>
          </a:p>
          <a:p>
            <a:pPr lvl="1"/>
            <a:r>
              <a:rPr lang="en-US" altLang="zh-TW" dirty="0"/>
              <a:t>Orange : New distribution on simulated noisy device</a:t>
            </a:r>
          </a:p>
          <a:p>
            <a:pPr lvl="1"/>
            <a:r>
              <a:rPr lang="en-US" altLang="zh-TW" dirty="0"/>
              <a:t>Model learns to against noise by amplifying magnitude of embeddings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12357-7690-987E-40E8-0E02D41F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7621" r="9492" b="4172"/>
          <a:stretch/>
        </p:blipFill>
        <p:spPr>
          <a:xfrm>
            <a:off x="6082963" y="3429000"/>
            <a:ext cx="3061037" cy="1881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5706C2-09CE-8A62-91E8-6187022B2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6824" r="8641" b="4001"/>
          <a:stretch/>
        </p:blipFill>
        <p:spPr>
          <a:xfrm>
            <a:off x="60831" y="3428999"/>
            <a:ext cx="3048129" cy="18813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7775F-6682-9ADF-D483-8484A4148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6444" r="9471" b="2709"/>
          <a:stretch/>
        </p:blipFill>
        <p:spPr>
          <a:xfrm>
            <a:off x="3108960" y="3428999"/>
            <a:ext cx="2974003" cy="1881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9CBC-92F3-00FB-81C6-60F8B6CD5D4B}"/>
              </a:ext>
            </a:extLst>
          </p:cNvPr>
          <p:cNvSpPr txBox="1"/>
          <p:nvPr/>
        </p:nvSpPr>
        <p:spPr>
          <a:xfrm>
            <a:off x="606679" y="5310364"/>
            <a:ext cx="2092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27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dominates the embedding 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A95460-E2D9-7E03-6AA3-1DA15AB4B2B5}"/>
              </a:ext>
            </a:extLst>
          </p:cNvPr>
          <p:cNvSpPr txBox="1"/>
          <p:nvPr/>
        </p:nvSpPr>
        <p:spPr>
          <a:xfrm>
            <a:off x="755576" y="3122453"/>
            <a:ext cx="1853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13B3-0D69-5018-EA0B-DC9058D45658}"/>
              </a:ext>
            </a:extLst>
          </p:cNvPr>
          <p:cNvSpPr txBox="1"/>
          <p:nvPr/>
        </p:nvSpPr>
        <p:spPr>
          <a:xfrm>
            <a:off x="3601046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A211DF-8C1C-9108-7549-915868DB25ED}"/>
              </a:ext>
            </a:extLst>
          </p:cNvPr>
          <p:cNvSpPr txBox="1"/>
          <p:nvPr/>
        </p:nvSpPr>
        <p:spPr>
          <a:xfrm>
            <a:off x="3429526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92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little impact on embedding 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0BF32-E52B-A629-81E5-A2916256C857}"/>
              </a:ext>
            </a:extLst>
          </p:cNvPr>
          <p:cNvSpPr txBox="1"/>
          <p:nvPr/>
        </p:nvSpPr>
        <p:spPr>
          <a:xfrm>
            <a:off x="6403529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88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almost no impact on embedding 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092D65-EE20-588E-138C-CD381CA2511B}"/>
              </a:ext>
            </a:extLst>
          </p:cNvPr>
          <p:cNvSpPr txBox="1"/>
          <p:nvPr/>
        </p:nvSpPr>
        <p:spPr>
          <a:xfrm>
            <a:off x="6540905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64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C70E-96C1-9733-B473-1BAC87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98EC8-6741-B56E-2408-0C0E140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 drop</a:t>
            </a:r>
          </a:p>
          <a:p>
            <a:pPr lvl="1"/>
            <a:r>
              <a:rPr lang="en-US" altLang="zh-TW" dirty="0"/>
              <a:t>Original CNN model has higher acc. on clean </a:t>
            </a:r>
            <a:br>
              <a:rPr lang="en-US" altLang="zh-TW" dirty="0"/>
            </a:br>
            <a:r>
              <a:rPr lang="en-US" altLang="zh-TW" dirty="0"/>
              <a:t>device, but accuracy drops on noisy device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Both noise-aware model and Bayesian NN </a:t>
            </a:r>
            <a:br>
              <a:rPr lang="en-US" altLang="zh-TW" dirty="0"/>
            </a:br>
            <a:r>
              <a:rPr lang="en-US" altLang="zh-TW" dirty="0"/>
              <a:t>resists noise by amplifying the mag. of embed.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Trade off between model-robustness and accuracy on ideal device</a:t>
            </a:r>
          </a:p>
          <a:p>
            <a:pPr marL="341312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small noise for training model, one giant leap for noise-tolerance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2E953-6990-4864-BE95-590204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88840"/>
            <a:ext cx="3131840" cy="1744439"/>
          </a:xfrm>
          <a:prstGeom prst="rect">
            <a:avLst/>
          </a:prstGeom>
        </p:spPr>
      </p:pic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43D8832-7584-B2D9-DDD1-01688C37C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769506"/>
              </p:ext>
            </p:extLst>
          </p:nvPr>
        </p:nvGraphicFramePr>
        <p:xfrm>
          <a:off x="4355976" y="4905137"/>
          <a:ext cx="3732019" cy="19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75F569-7698-0257-29E4-7823E100A98A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3757707" y="5612107"/>
            <a:ext cx="1102325" cy="32953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75691B-D8D3-D95B-D7FF-1FB6B4D2CB99}"/>
              </a:ext>
            </a:extLst>
          </p:cNvPr>
          <p:cNvSpPr txBox="1"/>
          <p:nvPr/>
        </p:nvSpPr>
        <p:spPr>
          <a:xfrm>
            <a:off x="1021403" y="5319719"/>
            <a:ext cx="27363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Little perturbation in training</a:t>
            </a:r>
          </a:p>
          <a:p>
            <a:pPr algn="ctr"/>
            <a:r>
              <a:rPr lang="en-US" altLang="zh-TW" sz="1600" dirty="0"/>
              <a:t>Great effect in testing</a:t>
            </a:r>
            <a:endParaRPr lang="zh-TW" altLang="en-US" sz="1600" dirty="0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08FA76D2-7D9D-03A4-349A-42C23B1EE558}"/>
              </a:ext>
            </a:extLst>
          </p:cNvPr>
          <p:cNvSpPr/>
          <p:nvPr/>
        </p:nvSpPr>
        <p:spPr bwMode="auto">
          <a:xfrm>
            <a:off x="4860032" y="5941637"/>
            <a:ext cx="936104" cy="484316"/>
          </a:xfrm>
          <a:prstGeom prst="flowChartAlternateProcess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AA82C3-041E-2F94-F7F7-6FF0AC18F087}"/>
              </a:ext>
            </a:extLst>
          </p:cNvPr>
          <p:cNvSpPr/>
          <p:nvPr/>
        </p:nvSpPr>
        <p:spPr bwMode="auto">
          <a:xfrm>
            <a:off x="4788024" y="6425953"/>
            <a:ext cx="3299971" cy="2177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E30B-F531-8420-149A-6D53501B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Metric Selection on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D25D-7111-9BAA-A6A6-CC20D44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 is too complicated to implement in memory cell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Spatial metric is used to calculate similarity in memory</a:t>
            </a:r>
          </a:p>
          <a:p>
            <a:pPr lvl="1"/>
            <a:r>
              <a:rPr lang="en-US" altLang="zh-TW" dirty="0"/>
              <a:t>Simple hardware, but at what cost?</a:t>
            </a:r>
          </a:p>
          <a:p>
            <a:pPr lvl="1"/>
            <a:r>
              <a:rPr lang="en-US" altLang="zh-TW" dirty="0"/>
              <a:t>The performance may vary slightly between different metrics.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FF51C-2BC4-4119-4755-ABB3379D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08" r="64441"/>
          <a:stretch/>
        </p:blipFill>
        <p:spPr>
          <a:xfrm>
            <a:off x="-35043" y="4207942"/>
            <a:ext cx="2160240" cy="1720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D9A025-09B5-BE70-5021-52C2D3E7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" t="8930" b="-1"/>
          <a:stretch/>
        </p:blipFill>
        <p:spPr>
          <a:xfrm>
            <a:off x="2123728" y="2132856"/>
            <a:ext cx="4536504" cy="517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/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/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AA36F1-50E2-95DB-2595-7B0C26ED702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 flipV="1">
            <a:off x="2125197" y="4860370"/>
            <a:ext cx="345504" cy="20785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/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is non-normalized cos-sim</a:t>
                </a:r>
                <a:endParaRPr lang="en-US" altLang="zh-TW" sz="1600" b="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blipFill>
                <a:blip r:embed="rId6"/>
                <a:stretch>
                  <a:fillRect l="-621" t="-3125" r="-62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1707FA3-6402-5522-E087-46310C1BC495}"/>
              </a:ext>
            </a:extLst>
          </p:cNvPr>
          <p:cNvCxnSpPr>
            <a:cxnSpLocks/>
          </p:cNvCxnSpPr>
          <p:nvPr/>
        </p:nvCxnSpPr>
        <p:spPr bwMode="auto">
          <a:xfrm>
            <a:off x="4573470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C762B8E-D0B1-E410-C7D3-264CD57D1E75}"/>
              </a:ext>
            </a:extLst>
          </p:cNvPr>
          <p:cNvCxnSpPr>
            <a:cxnSpLocks/>
          </p:cNvCxnSpPr>
          <p:nvPr/>
        </p:nvCxnSpPr>
        <p:spPr bwMode="auto">
          <a:xfrm>
            <a:off x="4548260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2A7AE1-3A6F-451F-CAC3-315234894A5D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5952959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2FA6348-102D-9B33-264A-B4444A388517}"/>
              </a:ext>
            </a:extLst>
          </p:cNvPr>
          <p:cNvSpPr txBox="1"/>
          <p:nvPr/>
        </p:nvSpPr>
        <p:spPr>
          <a:xfrm>
            <a:off x="5231782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8B4B59-F054-FA33-F0A2-1E7A9D67DAE5}"/>
              </a:ext>
            </a:extLst>
          </p:cNvPr>
          <p:cNvSpPr txBox="1"/>
          <p:nvPr/>
        </p:nvSpPr>
        <p:spPr>
          <a:xfrm>
            <a:off x="6002709" y="4815104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E7C0D8-926B-5D38-E3A7-B584E09C162C}"/>
              </a:ext>
            </a:extLst>
          </p:cNvPr>
          <p:cNvSpPr txBox="1"/>
          <p:nvPr/>
        </p:nvSpPr>
        <p:spPr>
          <a:xfrm>
            <a:off x="5032865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/>
              <p:nvPr/>
            </p:nvSpPr>
            <p:spPr>
              <a:xfrm>
                <a:off x="4185116" y="5446185"/>
                <a:ext cx="2323864" cy="331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rad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16" y="5446185"/>
                <a:ext cx="2323864" cy="3317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C27E3C5-77EC-AF41-2A8E-3ECB51EFDDD6}"/>
              </a:ext>
            </a:extLst>
          </p:cNvPr>
          <p:cNvCxnSpPr>
            <a:cxnSpLocks/>
          </p:cNvCxnSpPr>
          <p:nvPr/>
        </p:nvCxnSpPr>
        <p:spPr bwMode="auto">
          <a:xfrm>
            <a:off x="6943794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4AEC67A-AB63-FA30-18C6-1515D38ECF74}"/>
              </a:ext>
            </a:extLst>
          </p:cNvPr>
          <p:cNvCxnSpPr>
            <a:cxnSpLocks/>
          </p:cNvCxnSpPr>
          <p:nvPr/>
        </p:nvCxnSpPr>
        <p:spPr bwMode="auto">
          <a:xfrm>
            <a:off x="6918584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E801693-9586-4D8C-AB64-DE2F72932BD3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8323283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C6903E-F4AE-D6B5-3AFE-F4BAD7D167EA}"/>
              </a:ext>
            </a:extLst>
          </p:cNvPr>
          <p:cNvSpPr txBox="1"/>
          <p:nvPr/>
        </p:nvSpPr>
        <p:spPr>
          <a:xfrm>
            <a:off x="7602106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838E11E-DD07-EDE7-F7F8-CA62C5119D49}"/>
              </a:ext>
            </a:extLst>
          </p:cNvPr>
          <p:cNvSpPr txBox="1"/>
          <p:nvPr/>
        </p:nvSpPr>
        <p:spPr>
          <a:xfrm>
            <a:off x="7403189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21FA282-A3F9-FF74-77A4-B3FA2A05870F}"/>
              </a:ext>
            </a:extLst>
          </p:cNvPr>
          <p:cNvSpPr txBox="1"/>
          <p:nvPr/>
        </p:nvSpPr>
        <p:spPr>
          <a:xfrm>
            <a:off x="8467781" y="4824167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/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rad>
                        </m:den>
                      </m:f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b="0" i="0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US" altLang="zh-TW" sz="1400" i="0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TW" sz="14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/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0" dirty="0"/>
                  <a:t>Approximation (Upper/Lower bound)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E1D800-C284-F8F0-54A3-C002D8F4A5B8}"/>
              </a:ext>
            </a:extLst>
          </p:cNvPr>
          <p:cNvCxnSpPr>
            <a:cxnSpLocks/>
          </p:cNvCxnSpPr>
          <p:nvPr/>
        </p:nvCxnSpPr>
        <p:spPr bwMode="auto">
          <a:xfrm>
            <a:off x="5436096" y="5887694"/>
            <a:ext cx="558296" cy="20804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DEF4A95-C4E0-1099-1C2C-C55FDA7F52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2320" y="5895404"/>
            <a:ext cx="432048" cy="21996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8547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166926</TotalTime>
  <Words>1354</Words>
  <Application>Microsoft Office PowerPoint</Application>
  <PresentationFormat>如螢幕大小 (4:3)</PresentationFormat>
  <Paragraphs>298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23</vt:i4>
      </vt:variant>
    </vt:vector>
  </HeadingPairs>
  <TitlesOfParts>
    <vt:vector size="39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Handling Noise and Metric Issue in Few-Shot Learning Tasks with In-Memory Search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Origin of Noise Resilience in NN</vt:lpstr>
      <vt:lpstr>Conclusion 1</vt:lpstr>
      <vt:lpstr>Impact of Metric Selection on Accuracy</vt:lpstr>
      <vt:lpstr>Experiment Setup</vt:lpstr>
      <vt:lpstr>Evaluate Accuracy with Different Metrics</vt:lpstr>
      <vt:lpstr>Observation Across Distance Metrics</vt:lpstr>
      <vt:lpstr>Conclusion 2</vt:lpstr>
      <vt:lpstr>Approximation of Cosine Similarity</vt:lpstr>
      <vt:lpstr>Effect of Locality-Sensitive Hashing</vt:lpstr>
      <vt:lpstr>What Else Can LSH Do</vt:lpstr>
      <vt:lpstr>2-D Data Visualization with LSH</vt:lpstr>
      <vt:lpstr>Conclusion 3</vt:lpstr>
      <vt:lpstr>A General Way to Resolve Metric Issue</vt:lpstr>
      <vt:lpstr>Noise Strength of Metrics</vt:lpstr>
      <vt:lpstr>Noise-Resilient Model Resolves Metric Issue</vt:lpstr>
      <vt:lpstr>Conclusion 4</vt:lpstr>
      <vt:lpstr>Conclusion of All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1862</cp:revision>
  <cp:lastPrinted>2025-05-02T08:25:41Z</cp:lastPrinted>
  <dcterms:created xsi:type="dcterms:W3CDTF">2014-07-23T04:37:50Z</dcterms:created>
  <dcterms:modified xsi:type="dcterms:W3CDTF">2025-06-10T16:08:27Z</dcterms:modified>
</cp:coreProperties>
</file>