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  <p:sldId id="271" r:id="rId21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19901"/>
    <a:srgbClr val="0000FF"/>
    <a:srgbClr val="4F81BD"/>
    <a:srgbClr val="E7D4E6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>
        <p:scale>
          <a:sx n="103" d="100"/>
          <a:sy n="103" d="100"/>
        </p:scale>
        <p:origin x="1244" y="48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912A-5CD5-384B-7958-3F7EBA9D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3DC395-F1E6-E057-988D-D57DE5095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0D7E76D-0AAD-BD49-3839-028F298D7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E65B8-6CAF-D165-8D18-FAABB82DE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0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Survey on In-Memory Search </a:t>
            </a:r>
            <a:r>
              <a:rPr lang="en-US" altLang="zh-TW" dirty="0" err="1"/>
              <a:t>Architecutre</a:t>
            </a:r>
            <a:r>
              <a:rPr lang="en-US" altLang="zh-TW" dirty="0"/>
              <a:t> &amp; Algorithm for Few-Shot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Best-Match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 ( Hamming distance)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best-match search</a:t>
                </a:r>
              </a:p>
              <a:p>
                <a:pPr lvl="1"/>
                <a:r>
                  <a:rPr lang="en-US" altLang="zh-TW" dirty="0"/>
                  <a:t>Regular method : Use 8-bit ADC</a:t>
                </a:r>
              </a:p>
              <a:p>
                <a:pPr lvl="1"/>
                <a:r>
                  <a:rPr lang="en-US" altLang="zh-TW" dirty="0"/>
                  <a:t>Method to avoid using ADC : cut the data into segments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63590" y="5027832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58485" y="3364267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/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Can binary bits represent decimal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600" dirty="0"/>
                  <a:t> norm well?</a:t>
                </a: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365756" y="2919118"/>
            <a:ext cx="2645130" cy="3669239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168112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98814" y="3979730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15-11=4 but 1111–1011 = 1</a:t>
            </a:r>
            <a:endParaRPr lang="zh-TW" altLang="en-US" sz="1600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25588" y="3525006"/>
            <a:ext cx="2447" cy="4547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28035" y="4318284"/>
            <a:ext cx="0" cy="4828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98814" y="4801123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Thermometer code</a:t>
            </a:r>
            <a:endParaRPr lang="zh-TW" altLang="en-US" sz="16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73458" y="5239125"/>
            <a:ext cx="1666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0 -&gt; 00000000</a:t>
            </a:r>
          </a:p>
          <a:p>
            <a:pPr algn="ctr"/>
            <a:r>
              <a:rPr lang="en-US" altLang="zh-TW" sz="1600" dirty="0"/>
              <a:t>3 -&gt; 00000111</a:t>
            </a:r>
          </a:p>
          <a:p>
            <a:pPr algn="ctr"/>
            <a:r>
              <a:rPr lang="en-US" altLang="zh-TW" sz="1600" dirty="0"/>
              <a:t>5 -&gt; 00011111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3605102" y="2874487"/>
            <a:ext cx="21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Avoids using 2-bit ADC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94307" y="3182264"/>
            <a:ext cx="6966" cy="1820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32D18-67FD-954E-325A-F86780C38C5D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SAPIENS: A 64-Kbit RRAM-Based Non-Volatile Associative Memory for One-Shot Learning and Inference at the Edge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010BC2-C83F-95C5-F06A-513AF37B2E30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Experimentally validated </a:t>
            </a:r>
            <a:r>
              <a:rPr lang="en-US" altLang="zh-TW" sz="1000" dirty="0" err="1"/>
              <a:t>memristive</a:t>
            </a:r>
            <a:r>
              <a:rPr lang="en-US" altLang="zh-TW" sz="1000" dirty="0"/>
              <a:t> memory augmented neural network with efficient hashing and similarity search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7AEA3-39C0-CE07-709E-86A9F243CF1F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Nearest Neighbor Search With Nanoelectromechanical Ternary Content-Addressable Memory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Overcome Analog Non-Ideal Effects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(Compute-in-memory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A6965-A547-023C-9274-A4481E422549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Computing Advances and Prospects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A78C-EA8F-64C0-72FF-34393C6F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C77A-6542-0F6A-6B09-2B15083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 and Future 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Non-volatile memory can be </a:t>
                </a:r>
                <a:r>
                  <a:rPr lang="en-US" altLang="zh-TW" sz="2200" b="1" dirty="0"/>
                  <a:t>compact</a:t>
                </a:r>
                <a:r>
                  <a:rPr lang="en-US" altLang="zh-TW" sz="2200" dirty="0"/>
                  <a:t> and </a:t>
                </a:r>
                <a:r>
                  <a:rPr lang="en-US" altLang="zh-TW" sz="2200" b="1" dirty="0"/>
                  <a:t>energy-efficient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Use exact-match for big tasks and best-match for small tasks</a:t>
                </a:r>
              </a:p>
              <a:p>
                <a:r>
                  <a:rPr lang="en-US" altLang="zh-TW" sz="2200" dirty="0"/>
                  <a:t>Distance metrics</a:t>
                </a:r>
              </a:p>
              <a:p>
                <a:pPr lvl="1"/>
                <a:r>
                  <a:rPr lang="en-US" altLang="zh-TW" sz="22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 to replace cosine similarity</a:t>
                </a:r>
              </a:p>
              <a:p>
                <a:r>
                  <a:rPr lang="en-US" altLang="zh-TW" sz="2200" dirty="0"/>
                  <a:t>Challenges of best-match search</a:t>
                </a:r>
              </a:p>
              <a:p>
                <a:pPr lvl="1"/>
                <a:r>
                  <a:rPr lang="en-US" altLang="zh-TW" sz="2200" dirty="0"/>
                  <a:t>Analog noise and parasitic effects are challenging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Future Work</a:t>
                </a:r>
              </a:p>
              <a:p>
                <a:pPr lvl="1"/>
                <a:r>
                  <a:rPr lang="en-US" altLang="zh-TW" dirty="0"/>
                  <a:t>Apply the method used in CIM to Overcome Analog non-ideal effects</a:t>
                </a:r>
              </a:p>
              <a:p>
                <a:pPr lvl="1"/>
                <a:r>
                  <a:rPr lang="en-US" altLang="zh-TW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performs as good as cosine similarity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761" r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Introduction to few-shot learning</a:t>
                </a:r>
              </a:p>
              <a:p>
                <a:r>
                  <a:rPr lang="en-US" altLang="zh-TW" sz="2200" dirty="0"/>
                  <a:t>von Neumann architecture vs in-memory architecture</a:t>
                </a:r>
              </a:p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Volatile vs Non-volatile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Exact-Match vs Best-Match</a:t>
                </a:r>
              </a:p>
              <a:p>
                <a:r>
                  <a:rPr lang="en-US" altLang="zh-TW" sz="2200" dirty="0"/>
                  <a:t>Distance metrics and its realization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</a:t>
                </a:r>
              </a:p>
              <a:p>
                <a:r>
                  <a:rPr lang="en-US" altLang="zh-TW" sz="2200" dirty="0"/>
                  <a:t>Difficulties of Best-Match searching method</a:t>
                </a:r>
              </a:p>
              <a:p>
                <a:pPr lvl="1"/>
                <a:r>
                  <a:rPr lang="en-US" altLang="zh-TW" sz="2200" dirty="0"/>
                  <a:t>Sources of analog non-idealities</a:t>
                </a:r>
              </a:p>
              <a:p>
                <a:pPr lvl="1"/>
                <a:r>
                  <a:rPr lang="en-US" altLang="zh-TW" sz="2200" dirty="0"/>
                  <a:t>Methods in CIM to overcome analog noises</a:t>
                </a:r>
              </a:p>
              <a:p>
                <a:pPr lvl="1"/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761" b="-36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3BD9DBF-72E1-D3A1-F3E8-891E5FECE6B2}"/>
              </a:ext>
            </a:extLst>
          </p:cNvPr>
          <p:cNvSpPr txBox="1"/>
          <p:nvPr/>
        </p:nvSpPr>
        <p:spPr>
          <a:xfrm>
            <a:off x="7452320" y="5653885"/>
            <a:ext cx="11787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Cosine similarity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Von Neumann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724"/>
          <a:stretch/>
        </p:blipFill>
        <p:spPr>
          <a:xfrm>
            <a:off x="3275856" y="2276872"/>
            <a:ext cx="3168352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1117562" y="249480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8587" y="5291734"/>
            <a:ext cx="3765852" cy="72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Need extra </a:t>
            </a:r>
            <a:r>
              <a:rPr lang="en-US" altLang="zh-TW" sz="1800" b="0" dirty="0" err="1"/>
              <a:t>ckt</a:t>
            </a:r>
            <a:r>
              <a:rPr lang="en-US" altLang="zh-TW" sz="1800" b="0" dirty="0"/>
              <a:t> to perform “Search</a:t>
            </a:r>
            <a:r>
              <a:rPr lang="en-US" altLang="zh-TW" sz="1800" dirty="0"/>
              <a:t>”</a:t>
            </a:r>
            <a:r>
              <a:rPr lang="en-US" altLang="zh-TW" sz="1800" b="0" dirty="0"/>
              <a:t> and represent </a:t>
            </a:r>
            <a:r>
              <a:rPr lang="en-US" altLang="zh-TW" sz="1800" dirty="0"/>
              <a:t>“</a:t>
            </a:r>
            <a:r>
              <a:rPr lang="en-US" altLang="zh-TW" sz="1800" b="0" dirty="0"/>
              <a:t>don’t cares” 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 (TCAM)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TCAM : Ternary content addressable memory</a:t>
            </a:r>
          </a:p>
          <a:p>
            <a:r>
              <a:rPr lang="en-US" altLang="zh-TW" b="0" dirty="0">
                <a:solidFill>
                  <a:srgbClr val="019901"/>
                </a:solidFill>
              </a:rPr>
              <a:t>Volatile</a:t>
            </a:r>
            <a:r>
              <a:rPr lang="en-US" altLang="zh-TW" b="0" dirty="0"/>
              <a:t> vs </a:t>
            </a:r>
            <a:r>
              <a:rPr lang="en-US" altLang="zh-TW" b="0" dirty="0">
                <a:solidFill>
                  <a:srgbClr val="0000FF"/>
                </a:solidFill>
              </a:rPr>
              <a:t>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63192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888400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19901"/>
                </a:solidFill>
              </a:rPr>
              <a:t>16T CMOS</a:t>
            </a:r>
          </a:p>
          <a:p>
            <a:pPr lvl="1"/>
            <a:endParaRPr lang="en-US" altLang="zh-TW" sz="1600" b="0" dirty="0">
              <a:solidFill>
                <a:srgbClr val="01990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655677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More transistors</a:t>
            </a:r>
            <a:endParaRPr lang="en-US" altLang="zh-TW" sz="1800" b="0" dirty="0"/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3192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878065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Flash/</a:t>
            </a:r>
            <a:r>
              <a:rPr lang="en-US" altLang="zh-TW" sz="1800" b="0" dirty="0" err="1">
                <a:solidFill>
                  <a:srgbClr val="0000FF"/>
                </a:solidFill>
              </a:rPr>
              <a:t>FeFET</a:t>
            </a:r>
            <a:endParaRPr lang="en-US" altLang="zh-TW" sz="1800" b="0" dirty="0">
              <a:solidFill>
                <a:srgbClr val="0000FF"/>
              </a:solidFill>
            </a:endParaRP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620956"/>
            <a:ext cx="2304256" cy="102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259632" y="2424004"/>
            <a:ext cx="288032" cy="45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2279988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689289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878065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RRAM Crossbar</a:t>
            </a: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620955"/>
            <a:ext cx="2560993" cy="10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F6838F2-D973-2705-563E-78AA4A738ABC}"/>
              </a:ext>
            </a:extLst>
          </p:cNvPr>
          <p:cNvSpPr/>
          <p:nvPr/>
        </p:nvSpPr>
        <p:spPr bwMode="auto">
          <a:xfrm>
            <a:off x="865594" y="3637991"/>
            <a:ext cx="994786" cy="1611663"/>
          </a:xfrm>
          <a:prstGeom prst="roundRect">
            <a:avLst/>
          </a:prstGeom>
          <a:noFill/>
          <a:ln w="28575" cap="flat" cmpd="sng" algn="ctr">
            <a:solidFill>
              <a:srgbClr val="01990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D488B0-178E-5C3D-CD01-D3163CAE4613}"/>
              </a:ext>
            </a:extLst>
          </p:cNvPr>
          <p:cNvSpPr txBox="1"/>
          <p:nvPr/>
        </p:nvSpPr>
        <p:spPr>
          <a:xfrm>
            <a:off x="1259633" y="5202257"/>
            <a:ext cx="74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19901"/>
                </a:solidFill>
              </a:rPr>
              <a:t>SRAM</a:t>
            </a:r>
            <a:endParaRPr lang="zh-TW" altLang="en-US" sz="1400" dirty="0">
              <a:solidFill>
                <a:srgbClr val="019901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C4C4A4F-601C-5243-5207-9CCBBDD50E7D}"/>
              </a:ext>
            </a:extLst>
          </p:cNvPr>
          <p:cNvSpPr/>
          <p:nvPr/>
        </p:nvSpPr>
        <p:spPr bwMode="auto">
          <a:xfrm>
            <a:off x="5220072" y="4584244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8AC11404-DC5A-F3DB-C782-5439CB93E73D}"/>
              </a:ext>
            </a:extLst>
          </p:cNvPr>
          <p:cNvSpPr/>
          <p:nvPr/>
        </p:nvSpPr>
        <p:spPr bwMode="auto">
          <a:xfrm>
            <a:off x="6678451" y="4721098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1" y="2137378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2896806" y="264709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2888814" y="300854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2901154" y="337115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2896826" y="37622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191893" y="300107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102970" y="3007255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146499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693"/>
              </p:ext>
            </p:extLst>
          </p:nvPr>
        </p:nvGraphicFramePr>
        <p:xfrm>
          <a:off x="902835" y="4247471"/>
          <a:ext cx="7338330" cy="14935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333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Don’t require complex circuit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Require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analog circuit </a:t>
                      </a:r>
                      <a:r>
                        <a:rPr lang="en-US" altLang="zh-TW" sz="1600" dirty="0"/>
                        <a:t>(ADC…)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Can </a:t>
                      </a:r>
                      <a:r>
                        <a:rPr lang="en-US" altLang="zh-TW" sz="1600" dirty="0"/>
                        <a:t>scale </a:t>
                      </a:r>
                      <a:r>
                        <a:rPr lang="en-US" altLang="zh-TW" sz="16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Scale is limited </a:t>
                      </a:r>
                      <a:r>
                        <a:rPr lang="en-US" altLang="zh-TW" sz="1600" b="0" dirty="0"/>
                        <a:t>to </a:t>
                      </a:r>
                      <a:r>
                        <a:rPr lang="en-US" altLang="zh-TW" sz="1600" b="1" dirty="0"/>
                        <a:t>kB</a:t>
                      </a:r>
                      <a:r>
                        <a:rPr lang="en-US" altLang="zh-TW" sz="1600" b="0" dirty="0"/>
                        <a:t> due to </a:t>
                      </a:r>
                      <a:r>
                        <a:rPr lang="en-US" altLang="zh-TW" sz="1600" b="1" dirty="0"/>
                        <a:t>analog non-idealities </a:t>
                      </a:r>
                      <a:r>
                        <a:rPr lang="en-US" altLang="zh-TW" sz="16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(need </a:t>
                      </a:r>
                      <a:r>
                        <a:rPr lang="en-US" altLang="zh-TW" sz="1600" b="1" dirty="0"/>
                        <a:t>Special Encoding</a:t>
                      </a:r>
                      <a:r>
                        <a:rPr lang="en-US" altLang="zh-TW" sz="16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(bitwise 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642463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631" y="5221446"/>
            <a:ext cx="495964" cy="495964"/>
          </a:xfrm>
          <a:prstGeom prst="rect">
            <a:avLst/>
          </a:prstGeom>
        </p:spPr>
      </p:pic>
      <p:pic>
        <p:nvPicPr>
          <p:cNvPr id="4" name="Picture 2" descr="EE-TCAM: An Energy-Efficient SRAM-Based TCAM on FPGA">
            <a:extLst>
              <a:ext uri="{FF2B5EF4-FFF2-40B4-BE49-F238E27FC236}">
                <a16:creationId xmlns:a16="http://schemas.microsoft.com/office/drawing/2014/main" id="{33A8F049-C43D-357A-C8FA-A4A662EB9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92915" y="2143226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7BC708-B315-A68E-2054-2E08252446F7}"/>
              </a:ext>
            </a:extLst>
          </p:cNvPr>
          <p:cNvSpPr txBox="1">
            <a:spLocks/>
          </p:cNvSpPr>
          <p:nvPr/>
        </p:nvSpPr>
        <p:spPr bwMode="auto">
          <a:xfrm>
            <a:off x="6672340" y="265294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50F1A20-C93C-F5A3-FE48-18C7DC815DA0}"/>
              </a:ext>
            </a:extLst>
          </p:cNvPr>
          <p:cNvSpPr txBox="1">
            <a:spLocks/>
          </p:cNvSpPr>
          <p:nvPr/>
        </p:nvSpPr>
        <p:spPr bwMode="auto">
          <a:xfrm>
            <a:off x="6664348" y="301438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AAC3A9A-D7E2-5CC3-0C47-FD449FD5EEC3}"/>
              </a:ext>
            </a:extLst>
          </p:cNvPr>
          <p:cNvSpPr txBox="1">
            <a:spLocks/>
          </p:cNvSpPr>
          <p:nvPr/>
        </p:nvSpPr>
        <p:spPr bwMode="auto">
          <a:xfrm>
            <a:off x="6676688" y="3377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2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A870F5F-FB6C-9C5C-C21E-7060A4BF201B}"/>
              </a:ext>
            </a:extLst>
          </p:cNvPr>
          <p:cNvSpPr txBox="1">
            <a:spLocks/>
          </p:cNvSpPr>
          <p:nvPr/>
        </p:nvSpPr>
        <p:spPr bwMode="auto">
          <a:xfrm>
            <a:off x="6672360" y="376810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678C11-D7B5-FC11-5CE6-0A2DD06811CE}"/>
              </a:ext>
            </a:extLst>
          </p:cNvPr>
          <p:cNvSpPr txBox="1"/>
          <p:nvPr/>
        </p:nvSpPr>
        <p:spPr>
          <a:xfrm>
            <a:off x="968031" y="6223651"/>
            <a:ext cx="298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large scale tasks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4198C04-23C3-79AA-58B9-A37DC1293F00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2462451" y="5805264"/>
            <a:ext cx="0" cy="418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D09CC2-0AC4-FF0D-BC6F-3DCB87AB679A}"/>
              </a:ext>
            </a:extLst>
          </p:cNvPr>
          <p:cNvSpPr txBox="1"/>
          <p:nvPr/>
        </p:nvSpPr>
        <p:spPr>
          <a:xfrm>
            <a:off x="4914157" y="6216112"/>
            <a:ext cx="275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small scale tasks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3019CA-5704-66D2-0698-2ADB84EDBF6D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6292031" y="5805264"/>
            <a:ext cx="0" cy="4108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Angular to 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364088" y="3559298"/>
            <a:ext cx="829609" cy="1153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/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Use other metric rather than </a:t>
                </a:r>
                <a:r>
                  <a:rPr lang="en-US" altLang="zh-TW" dirty="0" err="1"/>
                  <a:t>cos_sim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Hamming Distance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d1 + d2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Max( d1 , d2 ) ?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blipFill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/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blipFill>
                <a:blip r:embed="rId7"/>
                <a:stretch>
                  <a:fillRect t="-10000" r="-40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69806" y="5023914"/>
            <a:ext cx="5719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778DB0-EC8E-27C9-CDE4-0B2E66F0F92F}"/>
              </a:ext>
            </a:extLst>
          </p:cNvPr>
          <p:cNvGrpSpPr/>
          <p:nvPr/>
        </p:nvGrpSpPr>
        <p:grpSpPr>
          <a:xfrm>
            <a:off x="2305479" y="3051466"/>
            <a:ext cx="3018057" cy="734004"/>
            <a:chOff x="2305479" y="3051466"/>
            <a:chExt cx="3018057" cy="73400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46AB729-F531-6442-2166-3B207BB93B9D}"/>
                </a:ext>
              </a:extLst>
            </p:cNvPr>
            <p:cNvGrpSpPr/>
            <p:nvPr/>
          </p:nvGrpSpPr>
          <p:grpSpPr>
            <a:xfrm>
              <a:off x="2589851" y="3051466"/>
              <a:ext cx="2733685" cy="623910"/>
              <a:chOff x="1319982" y="3095540"/>
              <a:chExt cx="2733685" cy="623910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488130-5569-D381-3499-25443267D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688" t="33200" r="5900" b="44400"/>
              <a:stretch/>
            </p:blipFill>
            <p:spPr>
              <a:xfrm>
                <a:off x="1319982" y="3388789"/>
                <a:ext cx="2293958" cy="3306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/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/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22CC60-1DB6-F18D-11AC-23BA8F615742}"/>
              </a:ext>
            </a:extLst>
          </p:cNvPr>
          <p:cNvSpPr txBox="1"/>
          <p:nvPr/>
        </p:nvSpPr>
        <p:spPr>
          <a:xfrm>
            <a:off x="2742025" y="3647568"/>
            <a:ext cx="2072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Int8 for each dimension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Exact-Match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1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dirty="0"/>
                  <a:t>Represent a square using ranges</a:t>
                </a:r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959922" y="5100836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446490" y="5125320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93195" y="5989620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7011343" y="4469014"/>
            <a:ext cx="2182504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2055300" y="5205207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2034712" y="4166573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118795" y="436510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685303" y="4512688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134082" y="547675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 bwMode="auto">
          <a:xfrm>
            <a:off x="6711076" y="4779849"/>
            <a:ext cx="30026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776096" y="5795867"/>
            <a:ext cx="231329" cy="1937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483505" y="437878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314979" y="4519831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112930" y="4644625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455461" y="5675258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ADD80B-756A-F6C6-3F49-62C83F056554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D851DB-D615-CDD4-61F2-D8E9E0C9D32A}"/>
              </a:ext>
            </a:extLst>
          </p:cNvPr>
          <p:cNvGrpSpPr/>
          <p:nvPr/>
        </p:nvGrpSpPr>
        <p:grpSpPr>
          <a:xfrm>
            <a:off x="6184682" y="2675845"/>
            <a:ext cx="2300301" cy="1153472"/>
            <a:chOff x="6217385" y="2561074"/>
            <a:chExt cx="2300301" cy="11534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0750F4-B525-9439-7AD7-DB79791B2142}"/>
                </a:ext>
              </a:extLst>
            </p:cNvPr>
            <p:cNvSpPr/>
            <p:nvPr/>
          </p:nvSpPr>
          <p:spPr bwMode="auto">
            <a:xfrm>
              <a:off x="6511689" y="2561074"/>
              <a:ext cx="692230" cy="69223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/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/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607F3E9-2562-4A90-A07C-E40CB21F05BB}"/>
              </a:ext>
            </a:extLst>
          </p:cNvPr>
          <p:cNvCxnSpPr>
            <a:cxnSpLocks/>
          </p:cNvCxnSpPr>
          <p:nvPr/>
        </p:nvCxnSpPr>
        <p:spPr bwMode="auto">
          <a:xfrm>
            <a:off x="4499992" y="2918012"/>
            <a:ext cx="1548147" cy="1926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Encoding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365122" y="3927250"/>
            <a:ext cx="3072889" cy="2168750"/>
            <a:chOff x="287069" y="2850312"/>
            <a:chExt cx="3072889" cy="216875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216875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D571A5-E1E3-8FB3-4B1B-CAE1918DEEFC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769861-1883-0FDE-701D-86633E101306}"/>
              </a:ext>
            </a:extLst>
          </p:cNvPr>
          <p:cNvSpPr txBox="1"/>
          <p:nvPr/>
        </p:nvSpPr>
        <p:spPr>
          <a:xfrm>
            <a:off x="1101353" y="6076515"/>
            <a:ext cx="154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Range = 2 OK </a:t>
            </a:r>
          </a:p>
          <a:p>
            <a:r>
              <a:rPr lang="en-US" altLang="zh-TW" sz="1600" dirty="0"/>
              <a:t>Range = 3 Fail</a:t>
            </a:r>
            <a:endParaRPr lang="zh-TW" altLang="en-US" sz="1600" dirty="0"/>
          </a:p>
        </p:txBody>
      </p:sp>
      <p:sp>
        <p:nvSpPr>
          <p:cNvPr id="27" name="右中括弧 26">
            <a:extLst>
              <a:ext uri="{FF2B5EF4-FFF2-40B4-BE49-F238E27FC236}">
                <a16:creationId xmlns:a16="http://schemas.microsoft.com/office/drawing/2014/main" id="{15E95DD2-7A2C-B752-AE61-49340AEE7987}"/>
              </a:ext>
            </a:extLst>
          </p:cNvPr>
          <p:cNvSpPr/>
          <p:nvPr/>
        </p:nvSpPr>
        <p:spPr bwMode="auto">
          <a:xfrm rot="5400000">
            <a:off x="1473028" y="4730725"/>
            <a:ext cx="56490" cy="1937744"/>
          </a:xfrm>
          <a:prstGeom prst="righ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957608-C6BD-9453-6036-86669892DA98}"/>
              </a:ext>
            </a:extLst>
          </p:cNvPr>
          <p:cNvSpPr txBox="1"/>
          <p:nvPr/>
        </p:nvSpPr>
        <p:spPr>
          <a:xfrm>
            <a:off x="1374928" y="5725532"/>
            <a:ext cx="43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**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165225</TotalTime>
  <Words>938</Words>
  <Application>Microsoft Office PowerPoint</Application>
  <PresentationFormat>如螢幕大小 (4:3)</PresentationFormat>
  <Paragraphs>258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14</vt:i4>
      </vt:variant>
    </vt:vector>
  </HeadingPairs>
  <TitlesOfParts>
    <vt:vector size="31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Survey on In-Memory Search Architecutre &amp; Algorithm for Few-Shot Learning</vt:lpstr>
      <vt:lpstr>Outline</vt:lpstr>
      <vt:lpstr>Few Shot Learning</vt:lpstr>
      <vt:lpstr>Von Neumann Architecture</vt:lpstr>
      <vt:lpstr>Types of Memory (TCAM)</vt:lpstr>
      <vt:lpstr>Types of Searching</vt:lpstr>
      <vt:lpstr>From Angular to Distance Metric</vt:lpstr>
      <vt:lpstr>Exact-Match Search with L_∞ Norm</vt:lpstr>
      <vt:lpstr>Range Encoding</vt:lpstr>
      <vt:lpstr>Best-Match Search with L_1 Norm</vt:lpstr>
      <vt:lpstr>Problems of Best-Match TCAM</vt:lpstr>
      <vt:lpstr>Problems of Best-Match TCAM</vt:lpstr>
      <vt:lpstr>Overcome Analog Non-Ideal Effects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1789</cp:revision>
  <cp:lastPrinted>2025-05-02T08:25:41Z</cp:lastPrinted>
  <dcterms:created xsi:type="dcterms:W3CDTF">2014-07-23T04:37:50Z</dcterms:created>
  <dcterms:modified xsi:type="dcterms:W3CDTF">2025-05-02T09:47:17Z</dcterms:modified>
</cp:coreProperties>
</file>