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0"/>
  </p:notesMasterIdLst>
  <p:sldIdLst>
    <p:sldId id="256" r:id="rId2"/>
    <p:sldId id="281" r:id="rId3"/>
    <p:sldId id="282" r:id="rId4"/>
    <p:sldId id="284" r:id="rId5"/>
    <p:sldId id="285" r:id="rId6"/>
    <p:sldId id="286" r:id="rId7"/>
    <p:sldId id="289" r:id="rId8"/>
    <p:sldId id="288" r:id="rId9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D4E6"/>
    <a:srgbClr val="292929"/>
    <a:srgbClr val="B11313"/>
    <a:srgbClr val="C44F00"/>
    <a:srgbClr val="FFCC00"/>
    <a:srgbClr val="5F5F5F"/>
    <a:srgbClr val="000099"/>
    <a:srgbClr val="6600CC"/>
    <a:srgbClr val="6699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6" autoAdjust="0"/>
    <p:restoredTop sz="96619" autoAdjust="0"/>
  </p:normalViewPr>
  <p:slideViewPr>
    <p:cSldViewPr>
      <p:cViewPr varScale="1">
        <p:scale>
          <a:sx n="117" d="100"/>
          <a:sy n="117" d="100"/>
        </p:scale>
        <p:origin x="1512" y="86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1407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E9A4-105B-C4C6-2CC0-1D5F39DA5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0E6DECF-245E-FD95-6735-BD5CADCD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34E877-E2FA-A1F8-ACA8-6B9D26522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7FF45-885A-6788-7CA5-883A6B82C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3882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F6653-FAB6-5A59-3369-ACECF175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6025FFE-380E-C643-9157-EB3C06DFB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7E84869-298B-7EF5-0D6A-28633CF12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88C8FA-B914-C2F2-C607-3835189A0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71255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F7048-4524-AB4F-7F2A-10EA7E76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5383FF6-4864-A89C-DDAF-FD79DFFF3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C11F38-71A5-8EDD-8348-94D7FA02D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783315D-E416-18A9-5016-C149535E7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7144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7B5E-8C41-73C2-FC43-106D5106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DC013E2-F645-B372-49BC-88F571E876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062D6-E9EC-6BE4-339D-1F1C7245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37D3F80-0122-7BEF-87BE-7B8DD928E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017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A121-D3E2-9471-4D21-3FBFB478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BC0027-554D-309C-885F-AD7B61A74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D3957ED-7471-7AB7-EF7F-8B6E362EE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D2DD18-AA44-F507-9259-1395E0EDF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87587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FCB5-F06A-4C9B-56B2-E8FFC86B0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8418743-107F-4DD9-425F-FC162789F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BE5F50C-23D7-E95A-6F9C-43100BDE4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C5BFA-B4CF-C55A-76F3-A4DF05BD0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053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Design Technology </a:t>
            </a:r>
            <a:br>
              <a:rPr lang="en-US" altLang="zh-TW" dirty="0"/>
            </a:b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0" y="6552265"/>
            <a:ext cx="3635896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Template</a:t>
            </a:r>
            <a:r>
              <a:rPr kumimoji="0" lang="zh-TW" altLang="en-US" b="0" dirty="0"/>
              <a:t> </a:t>
            </a:r>
            <a:r>
              <a:rPr kumimoji="0" lang="en-US" altLang="zh-TW" b="0" dirty="0"/>
              <a:t>Credit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classification models suffers from catastrophic forgetting when learning new domains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r>
              <a:rPr lang="en-US" altLang="zh-TW" b="0" dirty="0"/>
              <a:t>Search all data stored in the memory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86800" cy="1139825"/>
          </a:xfrm>
        </p:spPr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026" name="Picture 2" descr="Few-Shot Learning (1/3): Basic Concepts">
            <a:extLst>
              <a:ext uri="{FF2B5EF4-FFF2-40B4-BE49-F238E27FC236}">
                <a16:creationId xmlns:a16="http://schemas.microsoft.com/office/drawing/2014/main" id="{54BDAD32-9AE9-D97A-1296-4C5AF1F62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296914" y="4315739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8845B0D8-A315-54BF-DADB-697134A0CC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3024318" y="2387549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圖形 23" descr="核取方塊 (打勾) 以實心填滿">
            <a:extLst>
              <a:ext uri="{FF2B5EF4-FFF2-40B4-BE49-F238E27FC236}">
                <a16:creationId xmlns:a16="http://schemas.microsoft.com/office/drawing/2014/main" id="{24F3AF0D-00E0-A272-0B61-7FC030ED6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926" y="3375378"/>
            <a:ext cx="432048" cy="432048"/>
          </a:xfrm>
          <a:prstGeom prst="rect">
            <a:avLst/>
          </a:prstGeom>
        </p:spPr>
      </p:pic>
      <p:pic>
        <p:nvPicPr>
          <p:cNvPr id="25" name="圖形 24" descr="核取方塊 (打勾) 以實心填滿">
            <a:extLst>
              <a:ext uri="{FF2B5EF4-FFF2-40B4-BE49-F238E27FC236}">
                <a16:creationId xmlns:a16="http://schemas.microsoft.com/office/drawing/2014/main" id="{2AD06B28-2D64-E8E0-3780-E44551BAC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6336" y="3378910"/>
            <a:ext cx="432048" cy="432048"/>
          </a:xfrm>
          <a:prstGeom prst="rect">
            <a:avLst/>
          </a:prstGeom>
        </p:spPr>
      </p:pic>
      <p:pic>
        <p:nvPicPr>
          <p:cNvPr id="26" name="圖形 25" descr="核取方塊 (打勾) 以實心填滿">
            <a:extLst>
              <a:ext uri="{FF2B5EF4-FFF2-40B4-BE49-F238E27FC236}">
                <a16:creationId xmlns:a16="http://schemas.microsoft.com/office/drawing/2014/main" id="{CF70EBA5-12FD-C67D-4F7C-70EB69623C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36272" y="3375378"/>
            <a:ext cx="432048" cy="432048"/>
          </a:xfrm>
          <a:prstGeom prst="rect">
            <a:avLst/>
          </a:prstGeom>
        </p:spPr>
      </p:pic>
      <p:pic>
        <p:nvPicPr>
          <p:cNvPr id="28" name="圖形 27" descr="魚 以實心填滿">
            <a:extLst>
              <a:ext uri="{FF2B5EF4-FFF2-40B4-BE49-F238E27FC236}">
                <a16:creationId xmlns:a16="http://schemas.microsoft.com/office/drawing/2014/main" id="{B41E965D-BE9F-354F-3645-11C93E8DB3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9210" y="3090135"/>
            <a:ext cx="366173" cy="366173"/>
          </a:xfrm>
          <a:prstGeom prst="rect">
            <a:avLst/>
          </a:prstGeom>
        </p:spPr>
      </p:pic>
      <p:pic>
        <p:nvPicPr>
          <p:cNvPr id="30" name="圖形 29" descr="小狗 以實心填滿">
            <a:extLst>
              <a:ext uri="{FF2B5EF4-FFF2-40B4-BE49-F238E27FC236}">
                <a16:creationId xmlns:a16="http://schemas.microsoft.com/office/drawing/2014/main" id="{C4D7B82D-A55E-4FF3-C9C5-2E25AFEF72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70676" y="3036258"/>
            <a:ext cx="432048" cy="432048"/>
          </a:xfrm>
          <a:prstGeom prst="rect">
            <a:avLst/>
          </a:prstGeom>
        </p:spPr>
      </p:pic>
      <p:pic>
        <p:nvPicPr>
          <p:cNvPr id="33" name="圖形 32" descr="小貓 以實心填滿">
            <a:extLst>
              <a:ext uri="{FF2B5EF4-FFF2-40B4-BE49-F238E27FC236}">
                <a16:creationId xmlns:a16="http://schemas.microsoft.com/office/drawing/2014/main" id="{4F72737E-C760-5074-CAE3-C99B4BACC2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19872" y="3024260"/>
            <a:ext cx="432048" cy="432048"/>
          </a:xfrm>
          <a:prstGeom prst="rect">
            <a:avLst/>
          </a:prstGeom>
        </p:spPr>
      </p:pic>
      <p:pic>
        <p:nvPicPr>
          <p:cNvPr id="34" name="圖形 33" descr="小貓 以實心填滿">
            <a:extLst>
              <a:ext uri="{FF2B5EF4-FFF2-40B4-BE49-F238E27FC236}">
                <a16:creationId xmlns:a16="http://schemas.microsoft.com/office/drawing/2014/main" id="{C1E935C0-1D50-36A2-6908-E935012392A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11018" y="3024260"/>
            <a:ext cx="432048" cy="432048"/>
          </a:xfrm>
          <a:prstGeom prst="rect">
            <a:avLst/>
          </a:prstGeom>
        </p:spPr>
      </p:pic>
      <p:pic>
        <p:nvPicPr>
          <p:cNvPr id="35" name="圖形 34" descr="核取方塊 (打勾) 以實心填滿">
            <a:extLst>
              <a:ext uri="{FF2B5EF4-FFF2-40B4-BE49-F238E27FC236}">
                <a16:creationId xmlns:a16="http://schemas.microsoft.com/office/drawing/2014/main" id="{479A0262-1146-712D-2B9A-C51D8C06A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1356" y="3378910"/>
            <a:ext cx="432048" cy="432048"/>
          </a:xfrm>
          <a:prstGeom prst="rect">
            <a:avLst/>
          </a:prstGeom>
        </p:spPr>
      </p:pic>
      <p:pic>
        <p:nvPicPr>
          <p:cNvPr id="36" name="圖形 35" descr="小狗 以實心填滿">
            <a:extLst>
              <a:ext uri="{FF2B5EF4-FFF2-40B4-BE49-F238E27FC236}">
                <a16:creationId xmlns:a16="http://schemas.microsoft.com/office/drawing/2014/main" id="{EBE069C7-5D45-EEAC-E83D-9C544742D7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66756" y="3036258"/>
            <a:ext cx="432048" cy="432048"/>
          </a:xfrm>
          <a:prstGeom prst="rect">
            <a:avLst/>
          </a:prstGeom>
        </p:spPr>
      </p:pic>
      <p:pic>
        <p:nvPicPr>
          <p:cNvPr id="37" name="圖形 36" descr="小貓 以實心填滿">
            <a:extLst>
              <a:ext uri="{FF2B5EF4-FFF2-40B4-BE49-F238E27FC236}">
                <a16:creationId xmlns:a16="http://schemas.microsoft.com/office/drawing/2014/main" id="{DB5843AB-53A8-AB42-6977-1220642BBA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07098" y="3024260"/>
            <a:ext cx="432048" cy="432048"/>
          </a:xfrm>
          <a:prstGeom prst="rect">
            <a:avLst/>
          </a:prstGeom>
        </p:spPr>
      </p:pic>
      <p:pic>
        <p:nvPicPr>
          <p:cNvPr id="41" name="圖形 40" descr="核取方塊 (打勾) 以實心填滿">
            <a:extLst>
              <a:ext uri="{FF2B5EF4-FFF2-40B4-BE49-F238E27FC236}">
                <a16:creationId xmlns:a16="http://schemas.microsoft.com/office/drawing/2014/main" id="{53FCB02E-7C71-C5B7-2B66-9ADAE6FF5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72389" y="3384475"/>
            <a:ext cx="432048" cy="432048"/>
          </a:xfrm>
          <a:prstGeom prst="rect">
            <a:avLst/>
          </a:prstGeom>
        </p:spPr>
      </p:pic>
      <p:pic>
        <p:nvPicPr>
          <p:cNvPr id="42" name="圖形 41" descr="核取方塊 (打勾) 以實心填滿">
            <a:extLst>
              <a:ext uri="{FF2B5EF4-FFF2-40B4-BE49-F238E27FC236}">
                <a16:creationId xmlns:a16="http://schemas.microsoft.com/office/drawing/2014/main" id="{B5700EE6-B7E3-FA1F-EEA8-13BA1DA61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2051" y="3379607"/>
            <a:ext cx="432048" cy="432048"/>
          </a:xfrm>
          <a:prstGeom prst="rect">
            <a:avLst/>
          </a:prstGeom>
        </p:spPr>
      </p:pic>
      <p:sp>
        <p:nvSpPr>
          <p:cNvPr id="43" name="乘號 42">
            <a:extLst>
              <a:ext uri="{FF2B5EF4-FFF2-40B4-BE49-F238E27FC236}">
                <a16:creationId xmlns:a16="http://schemas.microsoft.com/office/drawing/2014/main" id="{E41E4B8C-45FE-316E-378B-A8ADBE391911}"/>
              </a:ext>
            </a:extLst>
          </p:cNvPr>
          <p:cNvSpPr/>
          <p:nvPr/>
        </p:nvSpPr>
        <p:spPr bwMode="auto">
          <a:xfrm>
            <a:off x="5416687" y="2906039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48" name="圖片 47">
            <a:extLst>
              <a:ext uri="{FF2B5EF4-FFF2-40B4-BE49-F238E27FC236}">
                <a16:creationId xmlns:a16="http://schemas.microsoft.com/office/drawing/2014/main" id="{AC1492E9-F6A0-30C7-A150-15A04255867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65925" y="4266319"/>
            <a:ext cx="3402134" cy="2323862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950A32-F8DB-2C22-0C8C-F4F54CF30966}"/>
              </a:ext>
            </a:extLst>
          </p:cNvPr>
          <p:cNvSpPr txBox="1"/>
          <p:nvPr/>
        </p:nvSpPr>
        <p:spPr>
          <a:xfrm>
            <a:off x="2389072" y="4888468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589A57EF-8970-9A86-8C54-B999720B4EF3}"/>
              </a:ext>
            </a:extLst>
          </p:cNvPr>
          <p:cNvCxnSpPr/>
          <p:nvPr/>
        </p:nvCxnSpPr>
        <p:spPr bwMode="auto">
          <a:xfrm>
            <a:off x="4139952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6810D15B-5112-B907-E4F3-22A069F8A025}"/>
              </a:ext>
            </a:extLst>
          </p:cNvPr>
          <p:cNvCxnSpPr/>
          <p:nvPr/>
        </p:nvCxnSpPr>
        <p:spPr bwMode="auto">
          <a:xfrm>
            <a:off x="5302724" y="2989494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10D40-ECB3-A54B-98DA-028128A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FFE75F1D-EAF9-7B54-0FAD-B9BB4715BA0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Traditional computer requires frequent data transfer between CPU and RAM for ML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  <a:p>
            <a:pPr lvl="1"/>
            <a:endParaRPr lang="en-US" altLang="zh-TW" sz="1100" b="0" dirty="0"/>
          </a:p>
          <a:p>
            <a:pPr lvl="1"/>
            <a:r>
              <a:rPr lang="en-US" altLang="zh-TW" b="0" dirty="0"/>
              <a:t>In memory search structure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9009EA2-F6A9-4028-AAF0-33E88B9BB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304656-DC58-2A9C-B215-29D28712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2E5D1B1-6C36-E75B-EE85-CF8AFBF03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193" y="2434174"/>
            <a:ext cx="4573488" cy="1368405"/>
          </a:xfrm>
          <a:prstGeom prst="rect">
            <a:avLst/>
          </a:prstGeom>
        </p:spPr>
      </p:pic>
      <p:pic>
        <p:nvPicPr>
          <p:cNvPr id="6" name="圖形 5" descr="火 以實心填滿">
            <a:extLst>
              <a:ext uri="{FF2B5EF4-FFF2-40B4-BE49-F238E27FC236}">
                <a16:creationId xmlns:a16="http://schemas.microsoft.com/office/drawing/2014/main" id="{8176DD0B-E22B-01E2-40C9-E5711BE0C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7784" y="2684403"/>
            <a:ext cx="608218" cy="60821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E60E8B3-8739-EF54-7E80-EE22800AF6BB}"/>
              </a:ext>
            </a:extLst>
          </p:cNvPr>
          <p:cNvSpPr txBox="1">
            <a:spLocks/>
          </p:cNvSpPr>
          <p:nvPr/>
        </p:nvSpPr>
        <p:spPr bwMode="auto">
          <a:xfrm>
            <a:off x="21495" y="2529343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7FA6371C-211B-E806-339B-C13557A043C5}"/>
              </a:ext>
            </a:extLst>
          </p:cNvPr>
          <p:cNvCxnSpPr/>
          <p:nvPr/>
        </p:nvCxnSpPr>
        <p:spPr bwMode="auto">
          <a:xfrm>
            <a:off x="1878962" y="2708920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5376A08-0C20-C9B4-A899-6BC347ADCE19}"/>
              </a:ext>
            </a:extLst>
          </p:cNvPr>
          <p:cNvSpPr txBox="1">
            <a:spLocks/>
          </p:cNvSpPr>
          <p:nvPr/>
        </p:nvSpPr>
        <p:spPr bwMode="auto">
          <a:xfrm>
            <a:off x="1475656" y="3695104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0" dirty="0"/>
              <a:t>von Neumann bottleneck</a:t>
            </a:r>
          </a:p>
        </p:txBody>
      </p:sp>
      <p:pic>
        <p:nvPicPr>
          <p:cNvPr id="2050" name="Picture 2" descr="Architecture of the classical TCAM.">
            <a:extLst>
              <a:ext uri="{FF2B5EF4-FFF2-40B4-BE49-F238E27FC236}">
                <a16:creationId xmlns:a16="http://schemas.microsoft.com/office/drawing/2014/main" id="{0C359040-8FF7-E915-B2C6-6B71C8229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010" y="4369347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6DC43F8-F8FE-827D-E24B-DD398426CB98}"/>
              </a:ext>
            </a:extLst>
          </p:cNvPr>
          <p:cNvSpPr txBox="1">
            <a:spLocks/>
          </p:cNvSpPr>
          <p:nvPr/>
        </p:nvSpPr>
        <p:spPr bwMode="auto">
          <a:xfrm>
            <a:off x="251668" y="4860865"/>
            <a:ext cx="2173156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Parallel !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E102A4B-0555-3A61-9AFE-0E02441FFF5F}"/>
              </a:ext>
            </a:extLst>
          </p:cNvPr>
          <p:cNvSpPr txBox="1">
            <a:spLocks/>
          </p:cNvSpPr>
          <p:nvPr/>
        </p:nvSpPr>
        <p:spPr bwMode="auto">
          <a:xfrm>
            <a:off x="223749" y="5344966"/>
            <a:ext cx="2362005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dirty="0"/>
              <a:t>Scalable !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CF5E526F-95A6-D418-9646-F201130F810A}"/>
              </a:ext>
            </a:extLst>
          </p:cNvPr>
          <p:cNvSpPr txBox="1">
            <a:spLocks/>
          </p:cNvSpPr>
          <p:nvPr/>
        </p:nvSpPr>
        <p:spPr bwMode="auto">
          <a:xfrm>
            <a:off x="3805184" y="5709618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8717F4F9-8803-8D98-52F2-B6083AB36C65}"/>
              </a:ext>
            </a:extLst>
          </p:cNvPr>
          <p:cNvSpPr txBox="1">
            <a:spLocks/>
          </p:cNvSpPr>
          <p:nvPr/>
        </p:nvSpPr>
        <p:spPr bwMode="auto">
          <a:xfrm>
            <a:off x="3796387" y="5365633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052D13EC-70DD-1048-96CB-CC7A6BD20AF8}"/>
              </a:ext>
            </a:extLst>
          </p:cNvPr>
          <p:cNvSpPr txBox="1">
            <a:spLocks/>
          </p:cNvSpPr>
          <p:nvPr/>
        </p:nvSpPr>
        <p:spPr bwMode="auto">
          <a:xfrm>
            <a:off x="3796386" y="500751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0F6CC59-6D42-F561-CD06-93959EEA6E9C}"/>
              </a:ext>
            </a:extLst>
          </p:cNvPr>
          <p:cNvSpPr txBox="1">
            <a:spLocks/>
          </p:cNvSpPr>
          <p:nvPr/>
        </p:nvSpPr>
        <p:spPr bwMode="auto">
          <a:xfrm>
            <a:off x="3796385" y="4651761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F8A6EA27-CA32-62A4-DB37-9FB2AECAFCC1}"/>
              </a:ext>
            </a:extLst>
          </p:cNvPr>
          <p:cNvSpPr txBox="1">
            <a:spLocks/>
          </p:cNvSpPr>
          <p:nvPr/>
        </p:nvSpPr>
        <p:spPr bwMode="auto">
          <a:xfrm>
            <a:off x="5443177" y="5403056"/>
            <a:ext cx="3773636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6352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BEB0-04D8-55F7-AE74-92DC86FAD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5E9887C-4E4A-4986-E134-51EDB9BF586A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Volatile vs Non-Volatile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36D5AD-A10C-7A9A-C40B-9173B45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B05D95-AD5F-1A03-D7F4-ED6E687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1980C18D-369C-457C-CD48-CF8B6B85A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8D897F44-CE98-A25F-D479-6779A1D47B08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447094C7-373C-196E-6BF1-4A3611673864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LEAKAGE!!!</a:t>
            </a:r>
            <a:endParaRPr lang="en-US" altLang="zh-TW" sz="1600" dirty="0">
              <a:solidFill>
                <a:srgbClr val="FF0000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0DFF0226-08BB-393A-0277-D7F2FA038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25" name="內容版面配置區 2">
            <a:extLst>
              <a:ext uri="{FF2B5EF4-FFF2-40B4-BE49-F238E27FC236}">
                <a16:creationId xmlns:a16="http://schemas.microsoft.com/office/drawing/2014/main" id="{E767A05D-15B3-3D54-B823-03586AF956D8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5E6BFB1C-C2FD-9182-9A74-C12A258F7473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3D7486C-9D72-B7EE-A91A-305E4DAE6719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CCB0B16-CAC4-18DE-AD9B-D790068EDA81}"/>
              </a:ext>
            </a:extLst>
          </p:cNvPr>
          <p:cNvCxnSpPr/>
          <p:nvPr/>
        </p:nvCxnSpPr>
        <p:spPr bwMode="auto">
          <a:xfrm>
            <a:off x="3923928" y="2132856"/>
            <a:ext cx="2288369" cy="3923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B371ED62-711E-87DB-B4D6-C8E8B75CA9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35" name="內容版面配置區 2">
            <a:extLst>
              <a:ext uri="{FF2B5EF4-FFF2-40B4-BE49-F238E27FC236}">
                <a16:creationId xmlns:a16="http://schemas.microsoft.com/office/drawing/2014/main" id="{AE6128A3-3FB2-5053-7B06-BE121359C108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EE09ECE7-505F-BD47-7F06-F0B1AAFDC515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146633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F64D7-B4A9-176D-FD6F-106C3258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54EEC13-B3E1-0BCA-F979-643A4837DF3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Exact-match vs Best-match TCAM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89216C1-B81A-30AA-A60B-16AEE73F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D2865D-5BD3-8A6B-DB37-050F723A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3074" name="Picture 2" descr="EE-TCAM: An Energy-Efficient SRAM-Based TCAM on FPGA">
            <a:extLst>
              <a:ext uri="{FF2B5EF4-FFF2-40B4-BE49-F238E27FC236}">
                <a16:creationId xmlns:a16="http://schemas.microsoft.com/office/drawing/2014/main" id="{38AD8CCB-E0BA-0721-0BF0-7E86AB0176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259632" y="1988840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29BCC36C-5899-25C3-2AF1-3AD4F2E3138E}"/>
              </a:ext>
            </a:extLst>
          </p:cNvPr>
          <p:cNvSpPr txBox="1">
            <a:spLocks/>
          </p:cNvSpPr>
          <p:nvPr/>
        </p:nvSpPr>
        <p:spPr bwMode="auto">
          <a:xfrm>
            <a:off x="3207119" y="26889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9C7B849-2DEC-E403-9825-4F5FEA306560}"/>
              </a:ext>
            </a:extLst>
          </p:cNvPr>
          <p:cNvSpPr txBox="1">
            <a:spLocks/>
          </p:cNvSpPr>
          <p:nvPr/>
        </p:nvSpPr>
        <p:spPr bwMode="auto">
          <a:xfrm>
            <a:off x="3207119" y="3094501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1BECC0A-D25D-837B-F17D-5E6AC0EE0217}"/>
              </a:ext>
            </a:extLst>
          </p:cNvPr>
          <p:cNvSpPr txBox="1">
            <a:spLocks/>
          </p:cNvSpPr>
          <p:nvPr/>
        </p:nvSpPr>
        <p:spPr bwMode="auto">
          <a:xfrm>
            <a:off x="3207119" y="358231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58B6B5FD-5388-856A-E452-13126F832CB0}"/>
              </a:ext>
            </a:extLst>
          </p:cNvPr>
          <p:cNvSpPr txBox="1">
            <a:spLocks/>
          </p:cNvSpPr>
          <p:nvPr/>
        </p:nvSpPr>
        <p:spPr bwMode="auto">
          <a:xfrm>
            <a:off x="3207119" y="403999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5110453-DD8C-D447-4554-D8D8DAE7FBF6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0159BEC1-AE5A-E3B5-475C-4FA576ECAE11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16" name="Picture 2" descr="EE-TCAM: An Energy-Efficient SRAM-Based TCAM on FPGA">
            <a:extLst>
              <a:ext uri="{FF2B5EF4-FFF2-40B4-BE49-F238E27FC236}">
                <a16:creationId xmlns:a16="http://schemas.microsoft.com/office/drawing/2014/main" id="{9F74840F-5B6C-E8C1-5556-80D5E119C5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23718" y="200130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F0E63526-B448-8C1C-9DD6-A845B447A2FF}"/>
              </a:ext>
            </a:extLst>
          </p:cNvPr>
          <p:cNvSpPr txBox="1">
            <a:spLocks/>
          </p:cNvSpPr>
          <p:nvPr/>
        </p:nvSpPr>
        <p:spPr bwMode="auto">
          <a:xfrm>
            <a:off x="6971205" y="270138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C1A2A92B-1570-1E91-DDE1-CDC8A5FEFA35}"/>
              </a:ext>
            </a:extLst>
          </p:cNvPr>
          <p:cNvSpPr txBox="1">
            <a:spLocks/>
          </p:cNvSpPr>
          <p:nvPr/>
        </p:nvSpPr>
        <p:spPr bwMode="auto">
          <a:xfrm>
            <a:off x="6971205" y="310696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381903E-88D4-9546-9CAB-5D20BA5DF4E4}"/>
              </a:ext>
            </a:extLst>
          </p:cNvPr>
          <p:cNvSpPr txBox="1">
            <a:spLocks/>
          </p:cNvSpPr>
          <p:nvPr/>
        </p:nvSpPr>
        <p:spPr bwMode="auto">
          <a:xfrm>
            <a:off x="6971205" y="359478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5CDF23CC-FC64-5921-2BBB-02963E949C72}"/>
              </a:ext>
            </a:extLst>
          </p:cNvPr>
          <p:cNvSpPr txBox="1">
            <a:spLocks/>
          </p:cNvSpPr>
          <p:nvPr/>
        </p:nvSpPr>
        <p:spPr bwMode="auto">
          <a:xfrm>
            <a:off x="6971205" y="405246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9E454D2F-AD72-6DF3-0297-CD4C92643C5A}"/>
              </a:ext>
            </a:extLst>
          </p:cNvPr>
          <p:cNvSpPr txBox="1">
            <a:spLocks/>
          </p:cNvSpPr>
          <p:nvPr/>
        </p:nvSpPr>
        <p:spPr bwMode="auto">
          <a:xfrm>
            <a:off x="3585434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B00DD129-2ADE-4D40-4BD7-C19818A74839}"/>
              </a:ext>
            </a:extLst>
          </p:cNvPr>
          <p:cNvSpPr txBox="1">
            <a:spLocks/>
          </p:cNvSpPr>
          <p:nvPr/>
        </p:nvSpPr>
        <p:spPr bwMode="auto">
          <a:xfrm>
            <a:off x="7381360" y="3106968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434ED75A-C3EE-0DC9-D3C2-EFBB9BDB1BF3}"/>
              </a:ext>
            </a:extLst>
          </p:cNvPr>
          <p:cNvSpPr txBox="1">
            <a:spLocks/>
          </p:cNvSpPr>
          <p:nvPr/>
        </p:nvSpPr>
        <p:spPr bwMode="auto">
          <a:xfrm>
            <a:off x="6883877" y="2064173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C6999A9-8860-FCF6-E3E4-614D65548821}"/>
              </a:ext>
            </a:extLst>
          </p:cNvPr>
          <p:cNvCxnSpPr>
            <a:stCxn id="17" idx="0"/>
            <a:endCxn id="26" idx="2"/>
          </p:cNvCxnSpPr>
          <p:nvPr/>
        </p:nvCxnSpPr>
        <p:spPr bwMode="auto">
          <a:xfrm flipV="1">
            <a:off x="7151225" y="2395961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2" name="圖形 31" descr="笑臉 (實心填滿) 以實心填滿">
            <a:extLst>
              <a:ext uri="{FF2B5EF4-FFF2-40B4-BE49-F238E27FC236}">
                <a16:creationId xmlns:a16="http://schemas.microsoft.com/office/drawing/2014/main" id="{A8CDFD5E-B8FA-4153-54D6-6D394F3D1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4715982"/>
            <a:ext cx="495964" cy="495964"/>
          </a:xfrm>
          <a:prstGeom prst="rect">
            <a:avLst/>
          </a:prstGeom>
        </p:spPr>
      </p:pic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2A6088C5-56EF-EA83-B076-BE310AF60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34068"/>
              </p:ext>
            </p:extLst>
          </p:nvPr>
        </p:nvGraphicFramePr>
        <p:xfrm>
          <a:off x="902835" y="469884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34" name="圖形 33" descr="笑臉 (實心填滿) 以實心填滿">
            <a:extLst>
              <a:ext uri="{FF2B5EF4-FFF2-40B4-BE49-F238E27FC236}">
                <a16:creationId xmlns:a16="http://schemas.microsoft.com/office/drawing/2014/main" id="{3220F752-F5FE-3C8A-3834-F9BD1DFA02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3528" y="5410980"/>
            <a:ext cx="495964" cy="495964"/>
          </a:xfrm>
          <a:prstGeom prst="rect">
            <a:avLst/>
          </a:prstGeom>
        </p:spPr>
      </p:pic>
      <p:pic>
        <p:nvPicPr>
          <p:cNvPr id="35" name="圖形 34" descr="笑臉 (實心填滿) 以實心填滿">
            <a:extLst>
              <a:ext uri="{FF2B5EF4-FFF2-40B4-BE49-F238E27FC236}">
                <a16:creationId xmlns:a16="http://schemas.microsoft.com/office/drawing/2014/main" id="{C89D3833-DA5E-05E0-A7F7-F627B326D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08" y="6083430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90662-04C8-CDF2-0244-719BB0904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3334556E-DBEB-3D44-30EF-7DB93497AAD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Simulating cosine similarity by hardware</a:t>
            </a:r>
          </a:p>
          <a:p>
            <a:pPr lvl="2"/>
            <a:r>
              <a:rPr lang="en-US" altLang="zh-TW" b="0" dirty="0"/>
              <a:t>Locality sensitive hashing</a:t>
            </a:r>
          </a:p>
          <a:p>
            <a:pPr lvl="1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F7C69D-BF61-B94D-AE47-74A3A781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918C2A-D7C2-CBCC-98FB-9D93909F5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99CAC6EC-3CB4-F6D2-C75F-D335FED21875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573EB9ED-93E2-1B68-CEC7-55119EA727F5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F8D051-112B-B187-758E-39A6F5F9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24"/>
          <a:stretch/>
        </p:blipFill>
        <p:spPr>
          <a:xfrm>
            <a:off x="611560" y="2388959"/>
            <a:ext cx="8172400" cy="17141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97C862-CF18-4667-E0CB-E92AACE8A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699" y="4338256"/>
            <a:ext cx="2792749" cy="2483160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6BF9CE97-C0AD-9BE7-913A-779F2FA3F495}"/>
              </a:ext>
            </a:extLst>
          </p:cNvPr>
          <p:cNvSpPr txBox="1">
            <a:spLocks/>
          </p:cNvSpPr>
          <p:nvPr/>
        </p:nvSpPr>
        <p:spPr bwMode="auto">
          <a:xfrm>
            <a:off x="6310885" y="5399708"/>
            <a:ext cx="2725611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Performance </a:t>
            </a:r>
            <a:r>
              <a:rPr lang="zh-TW" altLang="en-US" sz="1600" b="0" dirty="0"/>
              <a:t>→</a:t>
            </a:r>
            <a:r>
              <a:rPr lang="en-US" altLang="zh-TW" sz="1600" b="0" dirty="0"/>
              <a:t>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As hashing bits </a:t>
            </a:r>
            <a:r>
              <a:rPr lang="zh-TW" altLang="en-US" sz="1600" b="0" dirty="0"/>
              <a:t>↑↑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35277AE-79FE-76AF-4119-A9299D517F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03" y="4421422"/>
            <a:ext cx="2792749" cy="2307990"/>
          </a:xfrm>
          <a:prstGeom prst="rect">
            <a:avLst/>
          </a:prstGeom>
        </p:spPr>
      </p:pic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727B5B2-8349-DA1B-E6B8-F4695A972EC0}"/>
              </a:ext>
            </a:extLst>
          </p:cNvPr>
          <p:cNvSpPr txBox="1">
            <a:spLocks/>
          </p:cNvSpPr>
          <p:nvPr/>
        </p:nvSpPr>
        <p:spPr bwMode="auto">
          <a:xfrm>
            <a:off x="3148303" y="4694908"/>
            <a:ext cx="2358414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Use device variations</a:t>
            </a:r>
          </a:p>
          <a:p>
            <a:pPr marL="0" indent="0" algn="ctr">
              <a:buNone/>
            </a:pPr>
            <a:r>
              <a:rPr lang="en-US" altLang="zh-TW" sz="1600" b="0" dirty="0"/>
              <a:t>As natural hashing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5FCEB6B-2F3C-9246-45EC-C722DF720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1963" y="5373489"/>
            <a:ext cx="819349" cy="338053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0D99CB0-FEE2-3FC8-0C7B-1EDE7AAD9C1D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 bwMode="auto">
          <a:xfrm>
            <a:off x="1619672" y="4869160"/>
            <a:ext cx="1742291" cy="67335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3489C2D1-5518-C944-9D92-5550C6E0CEE6}"/>
              </a:ext>
            </a:extLst>
          </p:cNvPr>
          <p:cNvSpPr/>
          <p:nvPr/>
        </p:nvSpPr>
        <p:spPr bwMode="auto">
          <a:xfrm>
            <a:off x="899592" y="4718609"/>
            <a:ext cx="720080" cy="301102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39DE26FC-E424-ECCF-1AB5-BA4C85D50F59}"/>
              </a:ext>
            </a:extLst>
          </p:cNvPr>
          <p:cNvSpPr txBox="1">
            <a:spLocks/>
          </p:cNvSpPr>
          <p:nvPr/>
        </p:nvSpPr>
        <p:spPr bwMode="auto">
          <a:xfrm>
            <a:off x="3162165" y="5783918"/>
            <a:ext cx="1247322" cy="58325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&gt;0 : 50%</a:t>
            </a:r>
          </a:p>
          <a:p>
            <a:pPr marL="0" indent="0" algn="ctr">
              <a:buNone/>
            </a:pPr>
            <a:r>
              <a:rPr lang="en-US" altLang="zh-TW" sz="1600" b="0" dirty="0"/>
              <a:t>&lt;0 : 50%</a:t>
            </a:r>
          </a:p>
        </p:txBody>
      </p:sp>
    </p:spTree>
    <p:extLst>
      <p:ext uri="{BB962C8B-B14F-4D97-AF65-F5344CB8AC3E}">
        <p14:creationId xmlns:p14="http://schemas.microsoft.com/office/powerpoint/2010/main" val="298322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663F9-D4CA-6CAC-D404-4DEF36BF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2EAB1D05-E8EA-22F6-C1A8-21C31A870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60" y="3310618"/>
            <a:ext cx="3779140" cy="2220828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41FD8FB0-5606-B36A-A791-C90B4F3F8851}"/>
              </a:ext>
            </a:extLst>
          </p:cNvPr>
          <p:cNvSpPr txBox="1"/>
          <p:nvPr/>
        </p:nvSpPr>
        <p:spPr>
          <a:xfrm>
            <a:off x="6014652" y="4494314"/>
            <a:ext cx="1239778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9DFA045-4136-BDFF-755D-2C1AFD3814CE}"/>
              </a:ext>
            </a:extLst>
          </p:cNvPr>
          <p:cNvCxnSpPr/>
          <p:nvPr/>
        </p:nvCxnSpPr>
        <p:spPr bwMode="auto">
          <a:xfrm flipV="1">
            <a:off x="7464147" y="4390300"/>
            <a:ext cx="312813" cy="295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9132583-A41F-6795-AEB7-F331BE9C4AFD}"/>
              </a:ext>
            </a:extLst>
          </p:cNvPr>
          <p:cNvSpPr txBox="1"/>
          <p:nvPr/>
        </p:nvSpPr>
        <p:spPr>
          <a:xfrm>
            <a:off x="8186362" y="3871039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CE3C0DDF-C92E-D25A-7576-144D232B1A66}"/>
              </a:ext>
            </a:extLst>
          </p:cNvPr>
          <p:cNvCxnSpPr>
            <a:cxnSpLocks/>
            <a:stCxn id="25" idx="0"/>
          </p:cNvCxnSpPr>
          <p:nvPr/>
        </p:nvCxnSpPr>
        <p:spPr bwMode="auto">
          <a:xfrm flipH="1" flipV="1">
            <a:off x="8460432" y="3745634"/>
            <a:ext cx="265990" cy="12540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AA098F2-9180-6153-AEA2-355D1B5A083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2"/>
            <a:endParaRPr lang="en-US" altLang="zh-TW" b="0" dirty="0"/>
          </a:p>
          <a:p>
            <a:pPr lvl="2"/>
            <a:endParaRPr lang="en-US" altLang="zh-TW" b="0" dirty="0"/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9B869BB-92EB-6FA4-337D-977EB383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579296" cy="1139825"/>
          </a:xfrm>
        </p:spPr>
        <p:txBody>
          <a:bodyPr/>
          <a:lstStyle/>
          <a:p>
            <a:r>
              <a:rPr lang="en-US" altLang="zh-TW" dirty="0"/>
              <a:t>Pre-Processing for Best-Match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5E1F71-BF5D-A442-51E2-61A44B20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6146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2571AD64-E307-8B29-C541-9E69E5884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7"/>
          <a:stretch/>
        </p:blipFill>
        <p:spPr bwMode="auto">
          <a:xfrm>
            <a:off x="2738668" y="3453002"/>
            <a:ext cx="2534598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57F31C8-2122-4D42-C04E-39708009B5B0}"/>
              </a:ext>
            </a:extLst>
          </p:cNvPr>
          <p:cNvCxnSpPr/>
          <p:nvPr/>
        </p:nvCxnSpPr>
        <p:spPr bwMode="auto">
          <a:xfrm flipV="1">
            <a:off x="3999925" y="4891827"/>
            <a:ext cx="0" cy="4891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/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C2CA949-4CC9-FE10-B1DD-E61F5BBE3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4355" y="5509998"/>
                <a:ext cx="2428614" cy="276999"/>
              </a:xfrm>
              <a:prstGeom prst="rect">
                <a:avLst/>
              </a:prstGeom>
              <a:blipFill>
                <a:blip r:embed="rId5"/>
                <a:stretch>
                  <a:fillRect l="-2513" b="-40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F1D2AEB6-2053-2F1A-E0A3-A3511C21D2A4}"/>
              </a:ext>
            </a:extLst>
          </p:cNvPr>
          <p:cNvSpPr txBox="1"/>
          <p:nvPr/>
        </p:nvSpPr>
        <p:spPr>
          <a:xfrm>
            <a:off x="2810301" y="5758837"/>
            <a:ext cx="26589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or more complicated</a:t>
            </a:r>
          </a:p>
          <a:p>
            <a:r>
              <a:rPr lang="en-US" altLang="zh-TW" b="0" dirty="0"/>
              <a:t>device noise model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00F0B21-7C30-0FEF-9818-BA95DD0BB5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3" y="3278998"/>
            <a:ext cx="2674421" cy="243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26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5689-A310-6539-3819-7581E9919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p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00"/>
                  </a:buClr>
                  <a:buFont typeface="Wingdings" panose="05000000000000000000" pitchFamily="2" charset="2"/>
                  <a:buChar char="§"/>
                  <a:defRPr kumimoji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en-US" altLang="zh-TW" b="0" dirty="0"/>
              </a:p>
              <a:p>
                <a:pPr lvl="1"/>
                <a:endParaRPr lang="en-US" altLang="zh-TW" b="0" dirty="0"/>
              </a:p>
            </p:txBody>
          </p:sp>
        </mc:Choice>
        <mc:Fallback xmlns="">
          <p:sp>
            <p:nvSpPr>
              <p:cNvPr id="31" name="內容版面配置區 2">
                <a:extLst>
                  <a:ext uri="{FF2B5EF4-FFF2-40B4-BE49-F238E27FC236}">
                    <a16:creationId xmlns:a16="http://schemas.microsoft.com/office/drawing/2014/main" id="{367A6286-3941-D04A-2944-4A47F9B45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600200"/>
                <a:ext cx="8229600" cy="4852988"/>
              </a:xfrm>
              <a:prstGeom prst="rect">
                <a:avLst/>
              </a:prstGeom>
              <a:blipFill>
                <a:blip r:embed="rId3"/>
                <a:stretch>
                  <a:fillRect t="-100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9927AEA-42F3-55E6-51D3-7E069AF7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Encoding for Exact-Match TCAM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6941B7-CF20-61B1-DC6C-CE05B82C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BCA6376B-E02B-5007-7E35-BAF410F714A1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4B086FF4-582C-15B1-89A1-F97B83E89ED4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CC9C6138-925B-EC51-1DF3-4F28B05567EA}"/>
              </a:ext>
            </a:extLst>
          </p:cNvPr>
          <p:cNvSpPr txBox="1">
            <a:spLocks/>
          </p:cNvSpPr>
          <p:nvPr/>
        </p:nvSpPr>
        <p:spPr bwMode="auto">
          <a:xfrm>
            <a:off x="5243" y="5257799"/>
            <a:ext cx="5301251" cy="1471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/>
              <a:t>Gray code</a:t>
            </a:r>
            <a:r>
              <a:rPr lang="en-US" altLang="zh-TW" sz="1600" b="0" dirty="0"/>
              <a:t> can represent ranges of power of 2</a:t>
            </a:r>
          </a:p>
          <a:p>
            <a:pPr marL="0" indent="0" algn="ctr">
              <a:buNone/>
            </a:pPr>
            <a:r>
              <a:rPr lang="en-US" altLang="zh-TW" sz="1600" b="0" dirty="0"/>
              <a:t>Other ranges requires more bits to </a:t>
            </a:r>
            <a:r>
              <a:rPr lang="en-US" altLang="zh-TW" sz="1600" b="0" dirty="0" err="1"/>
              <a:t>disquinsh</a:t>
            </a:r>
            <a:endParaRPr lang="en-US" altLang="zh-TW" sz="1600" b="0" dirty="0"/>
          </a:p>
          <a:p>
            <a:pPr marL="0" indent="0" algn="ctr">
              <a:buNone/>
            </a:pPr>
            <a:endParaRPr lang="en-US" altLang="zh-TW" sz="1600" b="0" dirty="0"/>
          </a:p>
          <a:p>
            <a:pPr marL="0" indent="0" algn="ctr">
              <a:buNone/>
            </a:pPr>
            <a:r>
              <a:rPr lang="en-US" altLang="zh-TW" sz="1600" b="0" dirty="0"/>
              <a:t>While Gray code </a:t>
            </a:r>
            <a:r>
              <a:rPr lang="en-US" altLang="zh-TW" sz="1600" dirty="0"/>
              <a:t>does not maintain difference information</a:t>
            </a:r>
            <a:r>
              <a:rPr lang="en-US" altLang="zh-TW" sz="1600" b="0" dirty="0"/>
              <a:t> </a:t>
            </a:r>
            <a:r>
              <a:rPr lang="zh-TW" altLang="en-US" sz="1600" b="0" dirty="0"/>
              <a:t>→ </a:t>
            </a:r>
            <a:r>
              <a:rPr lang="en-US" altLang="zh-TW" sz="1600" b="0" dirty="0"/>
              <a:t>Only suitable for Exact-Match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E1602B8-58A7-F594-7086-1BFA673D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05"/>
          <a:stretch/>
        </p:blipFill>
        <p:spPr>
          <a:xfrm>
            <a:off x="0" y="2762531"/>
            <a:ext cx="4736893" cy="2495269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5532289-BAC6-48FF-B53D-8F85B76AA3E1}"/>
              </a:ext>
            </a:extLst>
          </p:cNvPr>
          <p:cNvSpPr txBox="1">
            <a:spLocks/>
          </p:cNvSpPr>
          <p:nvPr/>
        </p:nvSpPr>
        <p:spPr bwMode="auto">
          <a:xfrm>
            <a:off x="5368128" y="422266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E280E075-5B0F-1C92-9376-A63CFB7E1704}"/>
              </a:ext>
            </a:extLst>
          </p:cNvPr>
          <p:cNvSpPr txBox="1">
            <a:spLocks/>
          </p:cNvSpPr>
          <p:nvPr/>
        </p:nvSpPr>
        <p:spPr bwMode="auto">
          <a:xfrm>
            <a:off x="7445887" y="4182341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8DBB00C-6C29-2735-0F80-8FC9F630D189}"/>
              </a:ext>
            </a:extLst>
          </p:cNvPr>
          <p:cNvSpPr txBox="1">
            <a:spLocks/>
          </p:cNvSpPr>
          <p:nvPr/>
        </p:nvSpPr>
        <p:spPr bwMode="auto">
          <a:xfrm>
            <a:off x="6651953" y="5085140"/>
            <a:ext cx="2510756" cy="9902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95CFBA5-5F22-DBC7-578C-869A7F8BEA69}"/>
              </a:ext>
            </a:extLst>
          </p:cNvPr>
          <p:cNvSpPr/>
          <p:nvPr/>
        </p:nvSpPr>
        <p:spPr bwMode="auto">
          <a:xfrm>
            <a:off x="5522573" y="3088342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27F2E0-9E96-1E8A-BCFE-BD814588E9DF}"/>
              </a:ext>
            </a:extLst>
          </p:cNvPr>
          <p:cNvSpPr/>
          <p:nvPr/>
        </p:nvSpPr>
        <p:spPr bwMode="auto">
          <a:xfrm>
            <a:off x="5386557" y="2952326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D68674-34AA-CB39-8F25-2C8CB8869950}"/>
              </a:ext>
            </a:extLst>
          </p:cNvPr>
          <p:cNvSpPr/>
          <p:nvPr/>
        </p:nvSpPr>
        <p:spPr bwMode="auto">
          <a:xfrm>
            <a:off x="5691891" y="3257660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B6435E9-CA07-282B-E976-892220E1C812}"/>
              </a:ext>
            </a:extLst>
          </p:cNvPr>
          <p:cNvSpPr/>
          <p:nvPr/>
        </p:nvSpPr>
        <p:spPr bwMode="auto">
          <a:xfrm>
            <a:off x="6229903" y="3578417"/>
            <a:ext cx="384357" cy="384357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19D5AA-6FEE-C120-D0B6-CF48D06D2D5E}"/>
              </a:ext>
            </a:extLst>
          </p:cNvPr>
          <p:cNvSpPr/>
          <p:nvPr/>
        </p:nvSpPr>
        <p:spPr bwMode="auto">
          <a:xfrm>
            <a:off x="6093887" y="3442401"/>
            <a:ext cx="656390" cy="656390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9B8ACD9-F205-41FE-FBFA-10F175EB4C02}"/>
              </a:ext>
            </a:extLst>
          </p:cNvPr>
          <p:cNvSpPr/>
          <p:nvPr/>
        </p:nvSpPr>
        <p:spPr bwMode="auto">
          <a:xfrm>
            <a:off x="6399221" y="3747735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783D463-D822-5D6D-9652-26F381CA6C54}"/>
              </a:ext>
            </a:extLst>
          </p:cNvPr>
          <p:cNvSpPr/>
          <p:nvPr/>
        </p:nvSpPr>
        <p:spPr bwMode="auto">
          <a:xfrm>
            <a:off x="5906930" y="3522022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351E13-E17B-A053-F630-15181714F10C}"/>
              </a:ext>
            </a:extLst>
          </p:cNvPr>
          <p:cNvSpPr/>
          <p:nvPr/>
        </p:nvSpPr>
        <p:spPr bwMode="auto">
          <a:xfrm>
            <a:off x="7605511" y="3248178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D9DBD4-9563-DD74-5763-821B753C246C}"/>
              </a:ext>
            </a:extLst>
          </p:cNvPr>
          <p:cNvSpPr/>
          <p:nvPr/>
        </p:nvSpPr>
        <p:spPr bwMode="auto">
          <a:xfrm>
            <a:off x="8312841" y="3738253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1A81492-BEA2-F835-B004-3EAE4EF890E7}"/>
              </a:ext>
            </a:extLst>
          </p:cNvPr>
          <p:cNvSpPr/>
          <p:nvPr/>
        </p:nvSpPr>
        <p:spPr bwMode="auto">
          <a:xfrm>
            <a:off x="7820550" y="3512540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2C07BC-ADDF-7B60-4C83-E5CE9957A003}"/>
              </a:ext>
            </a:extLst>
          </p:cNvPr>
          <p:cNvSpPr/>
          <p:nvPr/>
        </p:nvSpPr>
        <p:spPr bwMode="auto">
          <a:xfrm>
            <a:off x="7685608" y="3378534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1CAA0C-7288-6EC9-BE0E-048B0FB70CED}"/>
              </a:ext>
            </a:extLst>
          </p:cNvPr>
          <p:cNvSpPr/>
          <p:nvPr/>
        </p:nvSpPr>
        <p:spPr bwMode="auto">
          <a:xfrm>
            <a:off x="7496359" y="3189285"/>
            <a:ext cx="692230" cy="6922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1905A2BD-5412-1F14-5521-8B324D01738C}"/>
              </a:ext>
            </a:extLst>
          </p:cNvPr>
          <p:cNvSpPr/>
          <p:nvPr/>
        </p:nvSpPr>
        <p:spPr bwMode="auto">
          <a:xfrm>
            <a:off x="5592862" y="5281845"/>
            <a:ext cx="45720" cy="45720"/>
          </a:xfrm>
          <a:prstGeom prst="rect">
            <a:avLst/>
          </a:prstGeom>
          <a:solidFill>
            <a:srgbClr val="92D050"/>
          </a:solidFill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C43C9E1-F0B2-2717-7329-B19F1C1F533F}"/>
              </a:ext>
            </a:extLst>
          </p:cNvPr>
          <p:cNvSpPr/>
          <p:nvPr/>
        </p:nvSpPr>
        <p:spPr bwMode="auto">
          <a:xfrm>
            <a:off x="6300192" y="5771920"/>
            <a:ext cx="45720" cy="45720"/>
          </a:xfrm>
          <a:prstGeom prst="rect">
            <a:avLst/>
          </a:prstGeom>
          <a:solidFill>
            <a:srgbClr val="0070C0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556205-21C6-FB06-C97C-01FE17FBDB22}"/>
              </a:ext>
            </a:extLst>
          </p:cNvPr>
          <p:cNvSpPr/>
          <p:nvPr/>
        </p:nvSpPr>
        <p:spPr bwMode="auto">
          <a:xfrm>
            <a:off x="5807901" y="5546207"/>
            <a:ext cx="45720" cy="45720"/>
          </a:xfrm>
          <a:prstGeom prst="rect">
            <a:avLst/>
          </a:prstGeom>
          <a:solidFill>
            <a:srgbClr val="FF0000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4140AC1-2314-F416-8126-2DE85E7CC48B}"/>
              </a:ext>
            </a:extLst>
          </p:cNvPr>
          <p:cNvSpPr/>
          <p:nvPr/>
        </p:nvSpPr>
        <p:spPr bwMode="auto">
          <a:xfrm>
            <a:off x="5672959" y="5412201"/>
            <a:ext cx="313732" cy="3137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38D58FD-561C-F9B0-9A84-5E88862EEB5C}"/>
              </a:ext>
            </a:extLst>
          </p:cNvPr>
          <p:cNvSpPr/>
          <p:nvPr/>
        </p:nvSpPr>
        <p:spPr bwMode="auto">
          <a:xfrm>
            <a:off x="5429940" y="5121607"/>
            <a:ext cx="366196" cy="366196"/>
          </a:xfrm>
          <a:prstGeom prst="rect">
            <a:avLst/>
          </a:prstGeom>
          <a:noFill/>
          <a:ln w="1905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65FB4079-7A8E-5D0A-D92B-16A7713381D9}"/>
              </a:ext>
            </a:extLst>
          </p:cNvPr>
          <p:cNvSpPr/>
          <p:nvPr/>
        </p:nvSpPr>
        <p:spPr bwMode="auto">
          <a:xfrm>
            <a:off x="6129888" y="5601616"/>
            <a:ext cx="386328" cy="386328"/>
          </a:xfrm>
          <a:prstGeom prst="rect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ED9B464E-CB80-0D73-D051-E8645E8FB022}"/>
              </a:ext>
            </a:extLst>
          </p:cNvPr>
          <p:cNvSpPr txBox="1">
            <a:spLocks/>
          </p:cNvSpPr>
          <p:nvPr/>
        </p:nvSpPr>
        <p:spPr bwMode="auto">
          <a:xfrm>
            <a:off x="5319000" y="3537818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BCAC226A-3833-0123-3073-2CEF222FF48E}"/>
              </a:ext>
            </a:extLst>
          </p:cNvPr>
          <p:cNvSpPr txBox="1">
            <a:spLocks/>
          </p:cNvSpPr>
          <p:nvPr/>
        </p:nvSpPr>
        <p:spPr bwMode="auto">
          <a:xfrm>
            <a:off x="7215679" y="3826520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3" name="內容版面配置區 2">
            <a:extLst>
              <a:ext uri="{FF2B5EF4-FFF2-40B4-BE49-F238E27FC236}">
                <a16:creationId xmlns:a16="http://schemas.microsoft.com/office/drawing/2014/main" id="{5FCF20D8-9BEE-F35C-2E47-AAEEDD34CB2A}"/>
              </a:ext>
            </a:extLst>
          </p:cNvPr>
          <p:cNvSpPr txBox="1">
            <a:spLocks/>
          </p:cNvSpPr>
          <p:nvPr/>
        </p:nvSpPr>
        <p:spPr bwMode="auto">
          <a:xfrm>
            <a:off x="5284753" y="569672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54" name="內容版面配置區 2">
            <a:extLst>
              <a:ext uri="{FF2B5EF4-FFF2-40B4-BE49-F238E27FC236}">
                <a16:creationId xmlns:a16="http://schemas.microsoft.com/office/drawing/2014/main" id="{BF03095F-A247-4B42-281F-CA039E9911D6}"/>
              </a:ext>
            </a:extLst>
          </p:cNvPr>
          <p:cNvSpPr txBox="1">
            <a:spLocks/>
          </p:cNvSpPr>
          <p:nvPr/>
        </p:nvSpPr>
        <p:spPr bwMode="auto">
          <a:xfrm>
            <a:off x="6345912" y="2498858"/>
            <a:ext cx="1911175" cy="4078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L-infinity norm</a:t>
            </a:r>
          </a:p>
          <a:p>
            <a:pPr marL="0" indent="0" algn="ctr">
              <a:buNone/>
            </a:pPr>
            <a:r>
              <a:rPr lang="en-US" altLang="zh-TW" sz="1600" b="0" dirty="0"/>
              <a:t>Not </a:t>
            </a:r>
            <a:r>
              <a:rPr lang="en-US" altLang="zh-TW" sz="1600" b="0" dirty="0" err="1"/>
              <a:t>cos_sim</a:t>
            </a:r>
            <a:endParaRPr lang="en-US" altLang="zh-TW" sz="1600" b="0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2ED1DB6D-36DC-D13C-AC99-F720C48482F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59001" y="3196529"/>
            <a:ext cx="192498" cy="27617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4721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10722</TotalTime>
  <Words>373</Words>
  <Application>Microsoft Office PowerPoint</Application>
  <PresentationFormat>如螢幕大小 (4:3)</PresentationFormat>
  <Paragraphs>115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Design Technology  Co-Optimization  for In-Memory Search </vt:lpstr>
      <vt:lpstr>Few/One Shot Learning</vt:lpstr>
      <vt:lpstr>Traditional computer architecture</vt:lpstr>
      <vt:lpstr>Types of Memory</vt:lpstr>
      <vt:lpstr>Types of Searching</vt:lpstr>
      <vt:lpstr>Pre-Processing for Best-Match TCAM</vt:lpstr>
      <vt:lpstr>Pre-Processing for Best-Match TCAM</vt:lpstr>
      <vt:lpstr>Encoding for Exact-Match TCAM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217</cp:revision>
  <cp:lastPrinted>2024-12-25T04:33:11Z</cp:lastPrinted>
  <dcterms:created xsi:type="dcterms:W3CDTF">2009-04-10T16:54:46Z</dcterms:created>
  <dcterms:modified xsi:type="dcterms:W3CDTF">2025-03-05T03:33:06Z</dcterms:modified>
</cp:coreProperties>
</file>