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5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6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  <p:sldMasterId id="2147483672" r:id="rId3"/>
    <p:sldMasterId id="2147483684" r:id="rId4"/>
    <p:sldMasterId id="2147483696" r:id="rId5"/>
    <p:sldMasterId id="2147483701" r:id="rId6"/>
    <p:sldMasterId id="2147483718" r:id="rId7"/>
  </p:sldMasterIdLst>
  <p:notesMasterIdLst>
    <p:notesMasterId r:id="rId20"/>
  </p:notesMasterIdLst>
  <p:handoutMasterIdLst>
    <p:handoutMasterId r:id="rId21"/>
  </p:handoutMasterIdLst>
  <p:sldIdLst>
    <p:sldId id="256" r:id="rId8"/>
    <p:sldId id="257" r:id="rId9"/>
    <p:sldId id="258" r:id="rId10"/>
    <p:sldId id="272" r:id="rId11"/>
    <p:sldId id="274" r:id="rId12"/>
    <p:sldId id="273" r:id="rId13"/>
    <p:sldId id="277" r:id="rId14"/>
    <p:sldId id="278" r:id="rId15"/>
    <p:sldId id="275" r:id="rId16"/>
    <p:sldId id="279" r:id="rId17"/>
    <p:sldId id="280" r:id="rId18"/>
    <p:sldId id="276" r:id="rId19"/>
  </p:sldIdLst>
  <p:sldSz cx="9144000" cy="6858000" type="screen4x3"/>
  <p:notesSz cx="9874250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0000FF"/>
    <a:srgbClr val="FF0000"/>
    <a:srgbClr val="019901"/>
    <a:srgbClr val="E7D4E6"/>
    <a:srgbClr val="8EB4E3"/>
    <a:srgbClr val="E6E6E6"/>
    <a:srgbClr val="F5F5F5"/>
    <a:srgbClr val="ECECEC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02" autoAdjust="0"/>
    <p:restoredTop sz="96501" autoAdjust="0"/>
  </p:normalViewPr>
  <p:slideViewPr>
    <p:cSldViewPr>
      <p:cViewPr>
        <p:scale>
          <a:sx n="110" d="100"/>
          <a:sy n="110" d="100"/>
        </p:scale>
        <p:origin x="1044" y="52"/>
      </p:cViewPr>
      <p:guideLst>
        <p:guide pos="288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45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MPUTER\Desktop\project2\noise\noise_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MPUTER\Desktop\project2\noise\noise_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MPUTER\Desktop\project2\noise\noise_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zh-TW">
                <a:solidFill>
                  <a:schemeClr val="tx1"/>
                </a:solidFill>
              </a:rPr>
              <a:t>Noise</a:t>
            </a:r>
            <a:r>
              <a:rPr lang="en-US" altLang="zh-TW" baseline="0">
                <a:solidFill>
                  <a:schemeClr val="tx1"/>
                </a:solidFill>
              </a:rPr>
              <a:t>-Aware Training (MNIST)</a:t>
            </a:r>
            <a:endParaRPr lang="zh-TW" altLang="en-US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17717974564967265"/>
          <c:y val="4.7161478903987178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 alt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548381452318461"/>
          <c:y val="0.17171296296296296"/>
          <c:w val="0.81665376202974627"/>
          <c:h val="0.5867804541500436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Sheet1!$A$69</c:f>
              <c:strCache>
                <c:ptCount val="1"/>
                <c:pt idx="0">
                  <c:v>Baseline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Sheet1!$B$53:$L$53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Sheet1!$B$69:$L$69</c:f>
              <c:numCache>
                <c:formatCode>General</c:formatCode>
                <c:ptCount val="11"/>
                <c:pt idx="0">
                  <c:v>94.37</c:v>
                </c:pt>
                <c:pt idx="1">
                  <c:v>93.51</c:v>
                </c:pt>
                <c:pt idx="2">
                  <c:v>92.54</c:v>
                </c:pt>
                <c:pt idx="3">
                  <c:v>91.3</c:v>
                </c:pt>
                <c:pt idx="4">
                  <c:v>89.92</c:v>
                </c:pt>
                <c:pt idx="5">
                  <c:v>88.44</c:v>
                </c:pt>
                <c:pt idx="6">
                  <c:v>86.86</c:v>
                </c:pt>
                <c:pt idx="7">
                  <c:v>85.09</c:v>
                </c:pt>
                <c:pt idx="8">
                  <c:v>83.26</c:v>
                </c:pt>
                <c:pt idx="9">
                  <c:v>81.42</c:v>
                </c:pt>
                <c:pt idx="10">
                  <c:v>79.569999999999993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CE2-49C2-B001-B9B6CE2EEAB7}"/>
            </c:ext>
          </c:extLst>
        </c:ser>
        <c:ser>
          <c:idx val="1"/>
          <c:order val="1"/>
          <c:tx>
            <c:strRef>
              <c:f>Sheet1!$A$70</c:f>
              <c:strCache>
                <c:ptCount val="1"/>
                <c:pt idx="0">
                  <c:v>Noise Aware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Sheet1!$B$53:$L$53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Sheet1!$B$70:$L$70</c:f>
              <c:numCache>
                <c:formatCode>General</c:formatCode>
                <c:ptCount val="11"/>
                <c:pt idx="0">
                  <c:v>89.04</c:v>
                </c:pt>
                <c:pt idx="1">
                  <c:v>89.18</c:v>
                </c:pt>
                <c:pt idx="2">
                  <c:v>89.09</c:v>
                </c:pt>
                <c:pt idx="3">
                  <c:v>89.17</c:v>
                </c:pt>
                <c:pt idx="4">
                  <c:v>89.16</c:v>
                </c:pt>
                <c:pt idx="5">
                  <c:v>89.14</c:v>
                </c:pt>
                <c:pt idx="6">
                  <c:v>89.09</c:v>
                </c:pt>
                <c:pt idx="7">
                  <c:v>89.1</c:v>
                </c:pt>
                <c:pt idx="8">
                  <c:v>89.09</c:v>
                </c:pt>
                <c:pt idx="9">
                  <c:v>89.11</c:v>
                </c:pt>
                <c:pt idx="10">
                  <c:v>89.13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CE2-49C2-B001-B9B6CE2EEAB7}"/>
            </c:ext>
          </c:extLst>
        </c:ser>
        <c:ser>
          <c:idx val="2"/>
          <c:order val="2"/>
          <c:tx>
            <c:strRef>
              <c:f>Sheet1!$A$71</c:f>
              <c:strCache>
                <c:ptCount val="1"/>
                <c:pt idx="0">
                  <c:v>Bayesian NN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Sheet1!$B$53:$L$53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Sheet1!$B$71:$L$71</c:f>
              <c:numCache>
                <c:formatCode>General</c:formatCode>
                <c:ptCount val="11"/>
                <c:pt idx="0">
                  <c:v>90.7</c:v>
                </c:pt>
                <c:pt idx="1">
                  <c:v>90.92</c:v>
                </c:pt>
                <c:pt idx="2">
                  <c:v>91.02</c:v>
                </c:pt>
                <c:pt idx="3">
                  <c:v>90.97</c:v>
                </c:pt>
                <c:pt idx="4">
                  <c:v>90.99</c:v>
                </c:pt>
                <c:pt idx="5">
                  <c:v>90.98</c:v>
                </c:pt>
                <c:pt idx="6">
                  <c:v>90.93</c:v>
                </c:pt>
                <c:pt idx="7">
                  <c:v>90.88</c:v>
                </c:pt>
                <c:pt idx="8">
                  <c:v>90.83</c:v>
                </c:pt>
                <c:pt idx="9">
                  <c:v>90.79</c:v>
                </c:pt>
                <c:pt idx="10">
                  <c:v>90.76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CE2-49C2-B001-B9B6CE2EEA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1947296"/>
        <c:axId val="561947776"/>
      </c:scatterChart>
      <c:valAx>
        <c:axId val="561947296"/>
        <c:scaling>
          <c:orientation val="minMax"/>
          <c:max val="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STDEV</a:t>
                </a:r>
                <a:r>
                  <a:rPr lang="zh-TW" altLang="en-US"/>
                  <a:t> </a:t>
                </a:r>
                <a:r>
                  <a:rPr lang="en-US" altLang="zh-TW"/>
                  <a:t>of Noise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61947776"/>
        <c:crosses val="autoZero"/>
        <c:crossBetween val="midCat"/>
      </c:valAx>
      <c:valAx>
        <c:axId val="561947776"/>
        <c:scaling>
          <c:orientation val="minMax"/>
          <c:min val="78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Accuracy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619472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5040602698057726"/>
          <c:y val="0.50533496870899752"/>
          <c:w val="0.34179803804995479"/>
          <c:h val="0.23437664041994752"/>
        </c:manualLayout>
      </c:layout>
      <c:overlay val="0"/>
      <c:spPr>
        <a:noFill/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zh-TW">
                <a:solidFill>
                  <a:schemeClr val="tx1"/>
                </a:solidFill>
              </a:rPr>
              <a:t>Noise</a:t>
            </a:r>
            <a:r>
              <a:rPr lang="en-US" altLang="zh-TW" baseline="0">
                <a:solidFill>
                  <a:schemeClr val="tx1"/>
                </a:solidFill>
              </a:rPr>
              <a:t>-Aware Training (Omniglot)</a:t>
            </a:r>
            <a:endParaRPr lang="zh-TW" altLang="en-US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15584758701592544"/>
          <c:y val="5.4038470191351091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 alt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548381452318461"/>
          <c:y val="0.17171296296296296"/>
          <c:w val="0.81665376202974627"/>
          <c:h val="0.5867801281969383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Sheet1!$A$64</c:f>
              <c:strCache>
                <c:ptCount val="1"/>
                <c:pt idx="0">
                  <c:v>Baseline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Sheet1!$B$53:$L$53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Sheet1!$B$64:$L$64</c:f>
              <c:numCache>
                <c:formatCode>General</c:formatCode>
                <c:ptCount val="11"/>
                <c:pt idx="0">
                  <c:v>89.24</c:v>
                </c:pt>
                <c:pt idx="1">
                  <c:v>87.55</c:v>
                </c:pt>
                <c:pt idx="2">
                  <c:v>85.72</c:v>
                </c:pt>
                <c:pt idx="3">
                  <c:v>84.05</c:v>
                </c:pt>
                <c:pt idx="4">
                  <c:v>82.36</c:v>
                </c:pt>
                <c:pt idx="5">
                  <c:v>80.75</c:v>
                </c:pt>
                <c:pt idx="6">
                  <c:v>79.23</c:v>
                </c:pt>
                <c:pt idx="7">
                  <c:v>77.69</c:v>
                </c:pt>
                <c:pt idx="8">
                  <c:v>76.16</c:v>
                </c:pt>
                <c:pt idx="9">
                  <c:v>74.69</c:v>
                </c:pt>
                <c:pt idx="10">
                  <c:v>73.319999999999993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AF-4A43-A71F-27CE3F7892B2}"/>
            </c:ext>
          </c:extLst>
        </c:ser>
        <c:ser>
          <c:idx val="1"/>
          <c:order val="1"/>
          <c:tx>
            <c:strRef>
              <c:f>Sheet1!$A$65</c:f>
              <c:strCache>
                <c:ptCount val="1"/>
                <c:pt idx="0">
                  <c:v>Noise Aware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Sheet1!$B$53:$L$53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Sheet1!$B$65:$L$65</c:f>
              <c:numCache>
                <c:formatCode>General</c:formatCode>
                <c:ptCount val="11"/>
                <c:pt idx="0">
                  <c:v>86.74</c:v>
                </c:pt>
                <c:pt idx="1">
                  <c:v>86.69</c:v>
                </c:pt>
                <c:pt idx="2">
                  <c:v>86.76</c:v>
                </c:pt>
                <c:pt idx="3">
                  <c:v>86.75</c:v>
                </c:pt>
                <c:pt idx="4">
                  <c:v>86.72</c:v>
                </c:pt>
                <c:pt idx="5">
                  <c:v>86.69</c:v>
                </c:pt>
                <c:pt idx="6">
                  <c:v>86.69</c:v>
                </c:pt>
                <c:pt idx="7">
                  <c:v>86.69</c:v>
                </c:pt>
                <c:pt idx="8">
                  <c:v>86.7</c:v>
                </c:pt>
                <c:pt idx="9">
                  <c:v>86.73</c:v>
                </c:pt>
                <c:pt idx="10">
                  <c:v>86.72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2AF-4A43-A71F-27CE3F7892B2}"/>
            </c:ext>
          </c:extLst>
        </c:ser>
        <c:ser>
          <c:idx val="2"/>
          <c:order val="2"/>
          <c:tx>
            <c:strRef>
              <c:f>Sheet1!$A$66</c:f>
              <c:strCache>
                <c:ptCount val="1"/>
                <c:pt idx="0">
                  <c:v>Bayesian NN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Sheet1!$B$53:$L$53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Sheet1!$B$66:$L$66</c:f>
              <c:numCache>
                <c:formatCode>General</c:formatCode>
                <c:ptCount val="11"/>
                <c:pt idx="0">
                  <c:v>84.29</c:v>
                </c:pt>
                <c:pt idx="1">
                  <c:v>84.3</c:v>
                </c:pt>
                <c:pt idx="2">
                  <c:v>84.22</c:v>
                </c:pt>
                <c:pt idx="3">
                  <c:v>84.23</c:v>
                </c:pt>
                <c:pt idx="4">
                  <c:v>84.23</c:v>
                </c:pt>
                <c:pt idx="5">
                  <c:v>84.21</c:v>
                </c:pt>
                <c:pt idx="6">
                  <c:v>84.16</c:v>
                </c:pt>
                <c:pt idx="7">
                  <c:v>84.06</c:v>
                </c:pt>
                <c:pt idx="8">
                  <c:v>84.07</c:v>
                </c:pt>
                <c:pt idx="9">
                  <c:v>84.03</c:v>
                </c:pt>
                <c:pt idx="10">
                  <c:v>84.04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2AF-4A43-A71F-27CE3F7892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1947296"/>
        <c:axId val="561947776"/>
      </c:scatterChart>
      <c:valAx>
        <c:axId val="561947296"/>
        <c:scaling>
          <c:orientation val="minMax"/>
          <c:max val="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STDEV</a:t>
                </a:r>
                <a:r>
                  <a:rPr lang="zh-TW" altLang="en-US"/>
                  <a:t> </a:t>
                </a:r>
                <a:r>
                  <a:rPr lang="en-US" altLang="zh-TW"/>
                  <a:t>of Noise</a:t>
                </a:r>
                <a:endParaRPr lang="zh-TW" altLang="en-US"/>
              </a:p>
            </c:rich>
          </c:tx>
          <c:layout>
            <c:manualLayout>
              <c:xMode val="edge"/>
              <c:yMode val="edge"/>
              <c:x val="0.40313605132665492"/>
              <c:y val="0.8934435525682331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61947776"/>
        <c:crosses val="autoZero"/>
        <c:crossBetween val="midCat"/>
      </c:valAx>
      <c:valAx>
        <c:axId val="561947776"/>
        <c:scaling>
          <c:orientation val="minMax"/>
          <c:max val="90"/>
          <c:min val="7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Accuracy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619472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3412636273458489"/>
          <c:y val="0.48654065467206675"/>
          <c:w val="0.28093197725284341"/>
          <c:h val="0.23437664041994752"/>
        </c:manualLayout>
      </c:layout>
      <c:overlay val="0"/>
      <c:spPr>
        <a:noFill/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Effect</a:t>
            </a:r>
            <a:r>
              <a:rPr lang="en-US" altLang="zh-TW" baseline="0" dirty="0"/>
              <a:t> of Different </a:t>
            </a:r>
            <a:r>
              <a:rPr lang="en-US" altLang="zh-TW" dirty="0"/>
              <a:t>Noise STDEV</a:t>
            </a:r>
            <a:endParaRPr lang="zh-TW" altLang="en-US" dirty="0"/>
          </a:p>
        </c:rich>
      </c:tx>
      <c:layout>
        <c:manualLayout>
          <c:xMode val="edge"/>
          <c:yMode val="edge"/>
          <c:x val="0.1560134273984727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 alt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575840845120604"/>
          <c:y val="0.16688272049979469"/>
          <c:w val="0.83581964584743651"/>
          <c:h val="0.6546396006106367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Sheet1!$P$1</c:f>
              <c:strCache>
                <c:ptCount val="1"/>
                <c:pt idx="0">
                  <c:v>σ 0.00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Sheet1!$O$2:$O$12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Sheet1!$P$2:$P$12</c:f>
              <c:numCache>
                <c:formatCode>General</c:formatCode>
                <c:ptCount val="11"/>
                <c:pt idx="0">
                  <c:v>82.78</c:v>
                </c:pt>
                <c:pt idx="1">
                  <c:v>79.92</c:v>
                </c:pt>
                <c:pt idx="2">
                  <c:v>76.599999999999994</c:v>
                </c:pt>
                <c:pt idx="3">
                  <c:v>73.489999999999995</c:v>
                </c:pt>
                <c:pt idx="4">
                  <c:v>70.650000000000006</c:v>
                </c:pt>
                <c:pt idx="5">
                  <c:v>68.11</c:v>
                </c:pt>
                <c:pt idx="6">
                  <c:v>65.88</c:v>
                </c:pt>
                <c:pt idx="7">
                  <c:v>63.91</c:v>
                </c:pt>
                <c:pt idx="8">
                  <c:v>62.1</c:v>
                </c:pt>
                <c:pt idx="9">
                  <c:v>60.5</c:v>
                </c:pt>
                <c:pt idx="10">
                  <c:v>59.05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851-4ABF-B9E7-1106A790500F}"/>
            </c:ext>
          </c:extLst>
        </c:ser>
        <c:ser>
          <c:idx val="2"/>
          <c:order val="1"/>
          <c:tx>
            <c:strRef>
              <c:f>Sheet1!$R$1</c:f>
              <c:strCache>
                <c:ptCount val="1"/>
                <c:pt idx="0">
                  <c:v>σ 0.02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Sheet1!$O$2:$O$12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Sheet1!$R$2:$R$12</c:f>
              <c:numCache>
                <c:formatCode>General</c:formatCode>
                <c:ptCount val="11"/>
                <c:pt idx="0">
                  <c:v>81.69</c:v>
                </c:pt>
                <c:pt idx="1">
                  <c:v>81.33</c:v>
                </c:pt>
                <c:pt idx="2">
                  <c:v>80.900000000000006</c:v>
                </c:pt>
                <c:pt idx="3">
                  <c:v>80.25</c:v>
                </c:pt>
                <c:pt idx="4">
                  <c:v>79.489999999999995</c:v>
                </c:pt>
                <c:pt idx="5">
                  <c:v>78.75</c:v>
                </c:pt>
                <c:pt idx="6">
                  <c:v>77.98</c:v>
                </c:pt>
                <c:pt idx="7">
                  <c:v>77.239999999999995</c:v>
                </c:pt>
                <c:pt idx="8">
                  <c:v>76.52</c:v>
                </c:pt>
                <c:pt idx="9">
                  <c:v>75.83</c:v>
                </c:pt>
                <c:pt idx="10">
                  <c:v>75.13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851-4ABF-B9E7-1106A790500F}"/>
            </c:ext>
          </c:extLst>
        </c:ser>
        <c:ser>
          <c:idx val="10"/>
          <c:order val="2"/>
          <c:tx>
            <c:strRef>
              <c:f>Sheet1!$Z$1</c:f>
              <c:strCache>
                <c:ptCount val="1"/>
                <c:pt idx="0">
                  <c:v>σ 0.10</c:v>
                </c:pt>
              </c:strCache>
            </c:strRef>
          </c:tx>
          <c:spPr>
            <a:ln w="19050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xVal>
            <c:numRef>
              <c:f>Sheet1!$O$2:$O$12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Sheet1!$Z$2:$Z$12</c:f>
              <c:numCache>
                <c:formatCode>General</c:formatCode>
                <c:ptCount val="11"/>
                <c:pt idx="0">
                  <c:v>78.63</c:v>
                </c:pt>
                <c:pt idx="1">
                  <c:v>78.819999999999993</c:v>
                </c:pt>
                <c:pt idx="2">
                  <c:v>78.849999999999994</c:v>
                </c:pt>
                <c:pt idx="3">
                  <c:v>78.819999999999993</c:v>
                </c:pt>
                <c:pt idx="4">
                  <c:v>78.81</c:v>
                </c:pt>
                <c:pt idx="5">
                  <c:v>78.709999999999994</c:v>
                </c:pt>
                <c:pt idx="6">
                  <c:v>78.61</c:v>
                </c:pt>
                <c:pt idx="7">
                  <c:v>78.52</c:v>
                </c:pt>
                <c:pt idx="8">
                  <c:v>78.430000000000007</c:v>
                </c:pt>
                <c:pt idx="9">
                  <c:v>78.27</c:v>
                </c:pt>
                <c:pt idx="10">
                  <c:v>78.150000000000006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851-4ABF-B9E7-1106A79050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51056704"/>
        <c:axId val="1851053344"/>
      </c:scatterChart>
      <c:valAx>
        <c:axId val="1851056704"/>
        <c:scaling>
          <c:orientation val="minMax"/>
          <c:max val="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STDEV</a:t>
                </a:r>
                <a:r>
                  <a:rPr lang="en-US" altLang="zh-TW" baseline="0"/>
                  <a:t> of Noise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51053344"/>
        <c:crosses val="autoZero"/>
        <c:crossBetween val="midCat"/>
      </c:valAx>
      <c:valAx>
        <c:axId val="1851053344"/>
        <c:scaling>
          <c:orientation val="minMax"/>
          <c:min val="56.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Accuracy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510567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3264857440436398"/>
          <c:y val="0.57533989662315732"/>
          <c:w val="0.24904480054156197"/>
          <c:h val="0.23985539309346152"/>
        </c:manualLayout>
      </c:layout>
      <c:overlay val="0"/>
      <c:spPr>
        <a:noFill/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F37E1-976C-4D68-AAA1-E18BCAC423B3}" type="datetimeFigureOut">
              <a:rPr lang="zh-TW" altLang="en-US" smtClean="0"/>
              <a:t>2025/5/16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BF533-2A2D-4D77-8B65-2DF21E0EF6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88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65A04-DEC0-490E-BE54-AD23B90E8F9F}" type="datetimeFigureOut">
              <a:rPr lang="zh-TW" altLang="en-US" smtClean="0"/>
              <a:t>2025/5/16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87425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0520D-9A8A-4E05-BB16-8C1AC1960E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56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782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0733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5" name="Picture 2" descr="Ntulogo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6172200"/>
            <a:ext cx="2860675" cy="46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kumimoji="0" lang="en-US" altLang="zh-TW" sz="24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4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4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4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4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4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4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6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fld id="{879D0262-E162-403E-858F-A7EB6D2690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603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1464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224116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26213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20536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746149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73011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768411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5462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794099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47937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31278226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1438086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37364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6473028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511021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38553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6800010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284307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8081703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92924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73224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7817954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085336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3533710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883865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gray">
          <a:xfrm>
            <a:off x="457200" y="2362200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124200"/>
            <a:ext cx="6400800" cy="1752600"/>
          </a:xfrm>
        </p:spPr>
        <p:txBody>
          <a:bodyPr/>
          <a:lstStyle>
            <a:lvl1pPr marL="0" indent="0" algn="ctr">
              <a:buFont typeface="標楷體" pitchFamily="65" charset="-120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8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554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082090" y="6326372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B0E40-838E-44C8-8537-DA4C635197E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7712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355F5-F799-4671-9CB8-7FC2BDF19CF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1273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070850" cy="68421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9750" y="981075"/>
            <a:ext cx="3990975" cy="5287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83125" y="981075"/>
            <a:ext cx="3992563" cy="25669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83125" y="3700463"/>
            <a:ext cx="3992563" cy="256857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0B935-75A3-4F97-B8FE-48499DD033B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2055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Ntulogo3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3048000" y="6858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685800" y="34290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5562600" y="6172200"/>
            <a:ext cx="279082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E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I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L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B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/>
                <a:ea typeface="新細明體"/>
                <a:cs typeface="Arial" charset="0"/>
              </a:rPr>
              <a:t>Graduate Institute of Electronics Engineering, NTU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A55362-DAEE-40C4-8CB1-EA266F18E455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94442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55754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7197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678674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4213" y="1844675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6613" y="1844675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62151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66365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48578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74387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81756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53106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504213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914400"/>
            <a:ext cx="1943100" cy="534987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4213" y="914400"/>
            <a:ext cx="5678487" cy="5349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1268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4213" y="1844675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6613" y="1844675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586035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84213" y="1844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6613" y="1844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684213" y="4130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6613" y="4130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275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6340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4213" y="1844675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84213" y="4130675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274563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684213" y="1844675"/>
            <a:ext cx="7772400" cy="4419600"/>
          </a:xfrm>
        </p:spPr>
        <p:txBody>
          <a:bodyPr/>
          <a:lstStyle/>
          <a:p>
            <a:r>
              <a:rPr lang="zh-TW" altLang="en-US"/>
              <a:t>按一下圖示以新增表格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331321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4213" y="1844675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6613" y="1844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6613" y="4130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141729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「台大校徽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96022"/>
            <a:ext cx="1416496" cy="140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6172200"/>
            <a:ext cx="2860675" cy="46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E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 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I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L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9D0262-E162-403E-858F-A7EB6D2690C2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962741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77200555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127495943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80878441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18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「台大校徽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96022"/>
            <a:ext cx="1416496" cy="140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6172200"/>
            <a:ext cx="2860675" cy="46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kumimoji="0" lang="en-US" altLang="zh-TW" sz="24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4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4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4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4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4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4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6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fld id="{879D0262-E162-403E-858F-A7EB6D2690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515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2349473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1942509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0735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image" Target="../media/image5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6.tif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3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55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pic>
        <p:nvPicPr>
          <p:cNvPr id="1028" name="Picture 6" descr="Ntulogo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  <a:endParaRPr lang="en-US" altLang="zh-TW"/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lang="en-US" altLang="zh-TW" sz="1400" b="1"/>
              <a:t>P</a:t>
            </a:r>
            <a:fld id="{E0FF8C92-A794-40BC-BAC1-2D3349E2F883}" type="slidenum">
              <a:rPr lang="en-US" altLang="zh-TW" sz="1400" b="1"/>
              <a:pPr eaLnBrk="0" hangingPunct="0"/>
              <a:t>‹#›</a:t>
            </a:fld>
            <a:endParaRPr lang="en-US" altLang="zh-TW" sz="1400" b="1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台大校徽」的圖片搜尋結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923" y="79943"/>
            <a:ext cx="653523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 dirty="0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 dirty="0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 dirty="0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 dirty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 dirty="0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 dirty="0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 dirty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 dirty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 dirty="0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 dirty="0">
                <a:latin typeface="Arial Black" pitchFamily="34" charset="0"/>
              </a:rPr>
              <a:t>               </a:t>
            </a:r>
            <a:r>
              <a:rPr kumimoji="0" lang="en-US" altLang="zh-TW" sz="1200" i="1" dirty="0">
                <a:latin typeface="Arial Black" pitchFamily="34" charset="0"/>
              </a:rPr>
              <a:t> </a:t>
            </a:r>
            <a:r>
              <a:rPr kumimoji="0" lang="en-US" altLang="zh-TW" sz="12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lang="en-US" altLang="zh-TW" sz="1400" b="1"/>
              <a:t>P</a:t>
            </a:r>
            <a:fld id="{E0FF8C92-A794-40BC-BAC1-2D3349E2F883}" type="slidenum">
              <a:rPr lang="en-US" altLang="zh-TW" sz="1400" b="1"/>
              <a:pPr eaLnBrk="0" hangingPunct="0"/>
              <a:t>‹#›</a:t>
            </a:fld>
            <a:endParaRPr lang="en-US" altLang="zh-TW" sz="1400" b="1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262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</p:grp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5124" name="Picture 6" descr="Ntulogo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512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127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/>
              <a:t>P</a:t>
            </a:r>
            <a:fld id="{77AD3F1B-307F-4955-8069-98C95E8956F5}" type="slidenum">
              <a:rPr kumimoji="0" lang="en-US" altLang="zh-TW"/>
              <a:pPr eaLnBrk="0" hangingPunct="0"/>
              <a:t>‹#›</a:t>
            </a:fld>
            <a:endParaRPr kumimoji="0" lang="en-US" altLang="zh-TW"/>
          </a:p>
        </p:txBody>
      </p:sp>
    </p:spTree>
    <p:extLst>
      <p:ext uri="{BB962C8B-B14F-4D97-AF65-F5344CB8AC3E}">
        <p14:creationId xmlns:p14="http://schemas.microsoft.com/office/powerpoint/2010/main" val="1054790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</p:grp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  <a:ea typeface="新細明體" charset="-12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  <a:ea typeface="新細明體" charset="-12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  <a:ea typeface="新細明體" charset="-12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  <a:ea typeface="新細明體" charset="-12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  <a:ea typeface="新細明體" charset="-12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  <a:ea typeface="新細明體" charset="-120"/>
              </a:rPr>
              <a:t>B</a:t>
            </a:r>
            <a:r>
              <a:rPr kumimoji="0" lang="en-US" altLang="zh-TW" sz="20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              </a:t>
            </a:r>
            <a:r>
              <a:rPr kumimoji="0" lang="en-US" altLang="zh-TW" sz="12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ea typeface="新細明體" charset="-120"/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60422" name="Picture 6" descr="Ntulogo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6042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solidFill>
                  <a:srgbClr val="000000"/>
                </a:solidFill>
                <a:ea typeface="新細明體" charset="-120"/>
              </a:rPr>
              <a:t>P</a:t>
            </a:r>
            <a:fld id="{C86545E2-EEFB-4DC4-8865-69F029E42BB0}" type="slidenum">
              <a:rPr kumimoji="0" lang="en-US" altLang="zh-TW">
                <a:solidFill>
                  <a:srgbClr val="000000"/>
                </a:solidFill>
                <a:ea typeface="新細明體" charset="-120"/>
              </a:rPr>
              <a:pPr eaLnBrk="0" hangingPunct="0"/>
              <a:t>‹#›</a:t>
            </a:fld>
            <a:endParaRPr kumimoji="0" lang="en-US" altLang="zh-TW">
              <a:solidFill>
                <a:srgbClr val="000000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362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2400"/>
            <a:ext cx="80708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981075"/>
            <a:ext cx="8135938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2598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20583" y="63468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5989" name="Rectangle 5"/>
          <p:cNvSpPr>
            <a:spLocks noChangeArrowheads="1"/>
          </p:cNvSpPr>
          <p:nvPr/>
        </p:nvSpPr>
        <p:spPr bwMode="gray">
          <a:xfrm>
            <a:off x="468313" y="865188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43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2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20000"/>
        <a:buFont typeface="標楷體" pitchFamily="65" charset="-120"/>
        <a:buChar char="․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55000"/>
        <a:buFont typeface="Symbol" pitchFamily="18" charset="2"/>
        <a:buChar char="¾"/>
        <a:defRPr kumimoji="1" sz="2000">
          <a:solidFill>
            <a:srgbClr val="000099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00"/>
        </a:buClr>
        <a:buSzPct val="50000"/>
        <a:buFont typeface="Wingdings" pitchFamily="2" charset="2"/>
        <a:buChar char="n"/>
        <a:defRPr kumimoji="1" sz="2400">
          <a:solidFill>
            <a:srgbClr val="003300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55000"/>
        <a:buFont typeface="Wingdings" pitchFamily="2" charset="2"/>
        <a:buChar char="n"/>
        <a:defRPr kumimoji="1" sz="2000">
          <a:solidFill>
            <a:srgbClr val="990000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" y="714356"/>
            <a:ext cx="8229600" cy="5929513"/>
            <a:chOff x="288" y="480"/>
            <a:chExt cx="5184" cy="3644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endParaRPr>
            </a:p>
          </p:txBody>
        </p:sp>
        <p:sp>
          <p:nvSpPr>
            <p:cNvPr id="3076" name="Rectangle 4"/>
            <p:cNvSpPr>
              <a:spLocks noChangeArrowheads="1"/>
            </p:cNvSpPr>
            <p:nvPr/>
          </p:nvSpPr>
          <p:spPr bwMode="auto">
            <a:xfrm>
              <a:off x="288" y="4076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endParaRPr>
            </a:p>
          </p:txBody>
        </p:sp>
      </p:grp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457200" y="381000"/>
            <a:ext cx="739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E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 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I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L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B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              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/>
                <a:ea typeface="新細明體"/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3078" name="Picture 6" descr="Ntulogo3"/>
          <p:cNvPicPr>
            <a:picLocks noChangeAspect="1" noChangeArrowheads="1"/>
          </p:cNvPicPr>
          <p:nvPr/>
        </p:nvPicPr>
        <p:blipFill>
          <a:blip r:embed="rId18" cstate="screen"/>
          <a:srcRect/>
          <a:stretch>
            <a:fillRect/>
          </a:stretch>
        </p:blipFill>
        <p:spPr bwMode="auto">
          <a:xfrm>
            <a:off x="7924800" y="228600"/>
            <a:ext cx="779463" cy="760413"/>
          </a:xfrm>
          <a:prstGeom prst="rect">
            <a:avLst/>
          </a:prstGeom>
          <a:noFill/>
        </p:spPr>
      </p:pic>
      <p:sp>
        <p:nvSpPr>
          <p:cNvPr id="307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14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844675"/>
            <a:ext cx="7772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8582376" y="6480137"/>
            <a:ext cx="4667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8ADC59-A20A-46E1-B02E-8653EE84F743}" type="slidenum">
              <a:rPr kumimoji="0" lang="en-US" altLang="zh-TW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5288" y="6453188"/>
            <a:ext cx="2895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414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1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9"/>
        </a:buBlip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台大校徽」的圖片搜尋結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923" y="79943"/>
            <a:ext cx="653523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A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C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C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E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S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S 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I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C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 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L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A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B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               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 </a:t>
            </a:r>
            <a:r>
              <a:rPr kumimoji="0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P</a:t>
            </a:r>
            <a:fld id="{E0FF8C92-A794-40BC-BAC1-2D3349E2F883}" type="slidenum">
              <a:rPr kumimoji="0" lang="en-US" altLang="zh-TW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955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66220A-6C4C-46E7-C888-ECE599CD2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52524" y="2133600"/>
            <a:ext cx="9649060" cy="1214438"/>
          </a:xfrm>
        </p:spPr>
        <p:txBody>
          <a:bodyPr/>
          <a:lstStyle/>
          <a:p>
            <a:r>
              <a:rPr lang="en-US" altLang="zh-TW" dirty="0"/>
              <a:t>Title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FC9B766-499C-8277-B8CA-0F28632EC9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Speaker : B11901027 </a:t>
            </a:r>
            <a:r>
              <a:rPr lang="zh-TW" altLang="en-US" dirty="0"/>
              <a:t>王仁軒</a:t>
            </a:r>
            <a:endParaRPr lang="en-US" altLang="zh-TW" dirty="0"/>
          </a:p>
          <a:p>
            <a:r>
              <a:rPr lang="en-US" altLang="zh-TW" dirty="0"/>
              <a:t>Mentor : Rick Huang</a:t>
            </a:r>
          </a:p>
          <a:p>
            <a:r>
              <a:rPr lang="en-US" altLang="zh-TW" dirty="0"/>
              <a:t>Advisor: Prof. An-Yeu (Andy) Wu</a:t>
            </a:r>
          </a:p>
          <a:p>
            <a:r>
              <a:rPr lang="en-US" altLang="zh-TW" dirty="0"/>
              <a:t>Date : 2025/05/02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2671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68E30B-F531-8420-149A-6D53501BF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Impact of Metric Selection on Accuracy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43D25D-7111-9BAA-A6A6-CC20D4439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Cosine similarity is too complicated to implement in memory cell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Spatial metric is used to calculate similarity in memory</a:t>
            </a:r>
          </a:p>
          <a:p>
            <a:pPr lvl="1"/>
            <a:r>
              <a:rPr lang="en-US" altLang="zh-TW" dirty="0"/>
              <a:t>Simple hardware, but at what cost?</a:t>
            </a:r>
          </a:p>
          <a:p>
            <a:pPr lvl="1"/>
            <a:r>
              <a:rPr lang="en-US" altLang="zh-TW" dirty="0"/>
              <a:t>The performance may vary slightly between different metrics.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C9FF51C-2BC4-4119-4755-ABB3379DBE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3508" r="64441"/>
          <a:stretch/>
        </p:blipFill>
        <p:spPr>
          <a:xfrm>
            <a:off x="35496" y="4581128"/>
            <a:ext cx="2160240" cy="172057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AD9A025-09B5-BE70-5021-52C2D3E71E2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55" t="8930" b="-1"/>
          <a:stretch/>
        </p:blipFill>
        <p:spPr>
          <a:xfrm>
            <a:off x="2123728" y="2132856"/>
            <a:ext cx="4536504" cy="51749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F24ACA1-EB07-DFFB-5643-AAEC1FDD771B}"/>
                  </a:ext>
                </a:extLst>
              </p:cNvPr>
              <p:cNvSpPr txBox="1"/>
              <p:nvPr/>
            </p:nvSpPr>
            <p:spPr>
              <a:xfrm>
                <a:off x="6660232" y="4358919"/>
                <a:ext cx="2209318" cy="3611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infinity</m:t>
                        </m:r>
                      </m:sub>
                    </m:sSub>
                  </m:oMath>
                </a14:m>
                <a:r>
                  <a:rPr lang="en-US" altLang="zh-TW" sz="1600" b="0" dirty="0"/>
                  <a:t> norm</a:t>
                </a:r>
                <a:endParaRPr lang="zh-TW" altLang="en-US" sz="1600" dirty="0"/>
              </a:p>
            </p:txBody>
          </p:sp>
        </mc:Choice>
        <mc:Fallback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F24ACA1-EB07-DFFB-5643-AAEC1FDD7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4358919"/>
                <a:ext cx="2209318" cy="361189"/>
              </a:xfrm>
              <a:prstGeom prst="rect">
                <a:avLst/>
              </a:prstGeom>
              <a:blipFill>
                <a:blip r:embed="rId4"/>
                <a:stretch>
                  <a:fillRect t="-5085" b="-152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906AF264-E446-A925-B1A7-32BBA80BD98C}"/>
                  </a:ext>
                </a:extLst>
              </p:cNvPr>
              <p:cNvSpPr txBox="1"/>
              <p:nvPr/>
            </p:nvSpPr>
            <p:spPr>
              <a:xfrm>
                <a:off x="5002696" y="4422347"/>
                <a:ext cx="98985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1600" b="0" dirty="0"/>
                  <a:t> norm</a:t>
                </a:r>
              </a:p>
            </p:txBody>
          </p:sp>
        </mc:Choice>
        <mc:Fallback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906AF264-E446-A925-B1A7-32BBA80BD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696" y="4422347"/>
                <a:ext cx="989856" cy="338554"/>
              </a:xfrm>
              <a:prstGeom prst="rect">
                <a:avLst/>
              </a:prstGeom>
              <a:blipFill>
                <a:blip r:embed="rId5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DCAA36F1-50E2-95DB-2595-7B0C26ED7028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 bwMode="auto">
          <a:xfrm flipV="1">
            <a:off x="2195736" y="5233556"/>
            <a:ext cx="345504" cy="207857"/>
          </a:xfrm>
          <a:prstGeom prst="straightConnector1">
            <a:avLst/>
          </a:prstGeom>
          <a:ln w="1905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0DF69138-7760-BD78-B1D3-CC77CCE8B00C}"/>
                  </a:ext>
                </a:extLst>
              </p:cNvPr>
              <p:cNvSpPr txBox="1"/>
              <p:nvPr/>
            </p:nvSpPr>
            <p:spPr>
              <a:xfrm>
                <a:off x="2541240" y="4941168"/>
                <a:ext cx="195875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1600" b="0" dirty="0"/>
                  <a:t> norm</a:t>
                </a:r>
                <a:r>
                  <a:rPr lang="zh-TW" altLang="en-US" sz="1600" dirty="0"/>
                  <a:t> </a:t>
                </a:r>
                <a:r>
                  <a:rPr lang="en-US" altLang="zh-TW" sz="1600" dirty="0"/>
                  <a:t>is non-normalized cos-sim</a:t>
                </a:r>
                <a:endParaRPr lang="en-US" altLang="zh-TW" sz="1600" b="0" dirty="0"/>
              </a:p>
            </p:txBody>
          </p:sp>
        </mc:Choice>
        <mc:Fallback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0DF69138-7760-BD78-B1D3-CC77CCE8B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1240" y="4941168"/>
                <a:ext cx="1958752" cy="584775"/>
              </a:xfrm>
              <a:prstGeom prst="rect">
                <a:avLst/>
              </a:prstGeom>
              <a:blipFill>
                <a:blip r:embed="rId6"/>
                <a:stretch>
                  <a:fillRect l="-935" t="-3158" r="-623" b="-136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71707FA3-6402-5522-E087-46310C1BC495}"/>
              </a:ext>
            </a:extLst>
          </p:cNvPr>
          <p:cNvCxnSpPr>
            <a:cxnSpLocks/>
          </p:cNvCxnSpPr>
          <p:nvPr/>
        </p:nvCxnSpPr>
        <p:spPr bwMode="auto">
          <a:xfrm>
            <a:off x="4644009" y="5111806"/>
            <a:ext cx="1429239" cy="456813"/>
          </a:xfrm>
          <a:prstGeom prst="line">
            <a:avLst/>
          </a:prstGeom>
          <a:ln w="28575"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C762B8E-D0B1-E410-C7D3-264CD57D1E75}"/>
              </a:ext>
            </a:extLst>
          </p:cNvPr>
          <p:cNvCxnSpPr>
            <a:cxnSpLocks/>
          </p:cNvCxnSpPr>
          <p:nvPr/>
        </p:nvCxnSpPr>
        <p:spPr bwMode="auto">
          <a:xfrm>
            <a:off x="4618799" y="5088211"/>
            <a:ext cx="1423322" cy="0"/>
          </a:xfrm>
          <a:prstGeom prst="line">
            <a:avLst/>
          </a:prstGeom>
          <a:ln w="28575">
            <a:solidFill>
              <a:srgbClr val="4F81BD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692A7AE1-3A6F-451F-CAC3-315234894A5D}"/>
              </a:ext>
            </a:extLst>
          </p:cNvPr>
          <p:cNvCxnSpPr>
            <a:cxnSpLocks/>
          </p:cNvCxnSpPr>
          <p:nvPr/>
        </p:nvCxnSpPr>
        <p:spPr bwMode="auto">
          <a:xfrm rot="1167457">
            <a:off x="6023498" y="5128469"/>
            <a:ext cx="144014" cy="394007"/>
          </a:xfrm>
          <a:prstGeom prst="line">
            <a:avLst/>
          </a:prstGeom>
          <a:ln w="28575">
            <a:solidFill>
              <a:srgbClr val="4F81BD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62FA6348-102D-9B33-264A-B4444A388517}"/>
              </a:ext>
            </a:extLst>
          </p:cNvPr>
          <p:cNvSpPr txBox="1"/>
          <p:nvPr/>
        </p:nvSpPr>
        <p:spPr>
          <a:xfrm>
            <a:off x="5302321" y="4804029"/>
            <a:ext cx="5933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d1</a:t>
            </a:r>
            <a:endParaRPr lang="zh-TW" altLang="en-US" sz="14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608B4B59-F054-FA33-F0A2-1E7A9D67DAE5}"/>
              </a:ext>
            </a:extLst>
          </p:cNvPr>
          <p:cNvSpPr txBox="1"/>
          <p:nvPr/>
        </p:nvSpPr>
        <p:spPr>
          <a:xfrm>
            <a:off x="6073248" y="5188290"/>
            <a:ext cx="5933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d2</a:t>
            </a:r>
            <a:endParaRPr lang="zh-TW" altLang="en-US" sz="1400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B3E7C0D8-926B-5D38-E3A7-B584E09C162C}"/>
              </a:ext>
            </a:extLst>
          </p:cNvPr>
          <p:cNvSpPr txBox="1"/>
          <p:nvPr/>
        </p:nvSpPr>
        <p:spPr>
          <a:xfrm>
            <a:off x="5103404" y="5325472"/>
            <a:ext cx="5933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d</a:t>
            </a:r>
            <a:endParaRPr lang="zh-TW" alt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FFB5B9A3-A872-5B7F-6C33-90E9B7843A0D}"/>
                  </a:ext>
                </a:extLst>
              </p:cNvPr>
              <p:cNvSpPr txBox="1"/>
              <p:nvPr/>
            </p:nvSpPr>
            <p:spPr>
              <a:xfrm>
                <a:off x="2286000" y="3259991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800" b="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8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1800" b="0" dirty="0"/>
                  <a:t> norm</a:t>
                </a:r>
              </a:p>
            </p:txBody>
          </p:sp>
        </mc:Choice>
        <mc:Fallback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FFB5B9A3-A872-5B7F-6C33-90E9B7843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259991"/>
                <a:ext cx="4572000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B341C74F-A10D-10EC-B649-DB53BD197275}"/>
                  </a:ext>
                </a:extLst>
              </p:cNvPr>
              <p:cNvSpPr txBox="1"/>
              <p:nvPr/>
            </p:nvSpPr>
            <p:spPr>
              <a:xfrm>
                <a:off x="4317436" y="5804925"/>
                <a:ext cx="2323864" cy="3490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TW" sz="1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sz="1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400" dirty="0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e>
                                <m:sub>
                                  <m:r>
                                    <a:rPr lang="en-US" altLang="zh-TW" sz="1400" b="0" i="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TW" sz="1400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sz="1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1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dirty="0" smtClean="0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e>
                                <m:sub>
                                  <m:r>
                                    <a:rPr lang="en-US" altLang="zh-TW" sz="1400" b="0" i="0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TW" sz="1400" i="1" dirty="0">
                          <a:latin typeface="Cambria Math" panose="02040503050406030204" pitchFamily="18" charset="0"/>
                        </a:rPr>
                        <m:t>&lt;</m:t>
                      </m:r>
                      <m:rad>
                        <m:radPr>
                          <m:degHide m:val="on"/>
                          <m:ctrlPr>
                            <a:rPr lang="en-US" altLang="zh-TW" sz="1400" b="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sz="14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rad>
                      <m:d>
                        <m:dPr>
                          <m:begChr m:val="|"/>
                          <m:endChr m:val="|"/>
                          <m:ctrlPr>
                            <a:rPr lang="en-US" altLang="zh-TW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sz="1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400" dirty="0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e>
                                <m:sub>
                                  <m:r>
                                    <a:rPr lang="en-US" altLang="zh-TW" sz="1400" b="0" i="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1400" dirty="0"/>
              </a:p>
            </p:txBody>
          </p:sp>
        </mc:Choice>
        <mc:Fallback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B341C74F-A10D-10EC-B649-DB53BD197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436" y="5804925"/>
                <a:ext cx="2323864" cy="3490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DC27E3C5-77EC-AF41-2A8E-3ECB51EFDDD6}"/>
              </a:ext>
            </a:extLst>
          </p:cNvPr>
          <p:cNvCxnSpPr>
            <a:cxnSpLocks/>
          </p:cNvCxnSpPr>
          <p:nvPr/>
        </p:nvCxnSpPr>
        <p:spPr bwMode="auto">
          <a:xfrm>
            <a:off x="7014333" y="5111806"/>
            <a:ext cx="1429239" cy="456813"/>
          </a:xfrm>
          <a:prstGeom prst="line">
            <a:avLst/>
          </a:prstGeom>
          <a:ln w="28575"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44AEC67A-AB63-FA30-18C6-1515D38ECF74}"/>
              </a:ext>
            </a:extLst>
          </p:cNvPr>
          <p:cNvCxnSpPr>
            <a:cxnSpLocks/>
          </p:cNvCxnSpPr>
          <p:nvPr/>
        </p:nvCxnSpPr>
        <p:spPr bwMode="auto">
          <a:xfrm>
            <a:off x="6989123" y="5088211"/>
            <a:ext cx="1423322" cy="0"/>
          </a:xfrm>
          <a:prstGeom prst="line">
            <a:avLst/>
          </a:prstGeom>
          <a:ln w="28575">
            <a:solidFill>
              <a:srgbClr val="4F81BD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DE801693-9586-4D8C-AB64-DE2F72932BD3}"/>
              </a:ext>
            </a:extLst>
          </p:cNvPr>
          <p:cNvCxnSpPr>
            <a:cxnSpLocks/>
          </p:cNvCxnSpPr>
          <p:nvPr/>
        </p:nvCxnSpPr>
        <p:spPr bwMode="auto">
          <a:xfrm rot="1167457">
            <a:off x="8393822" y="5128469"/>
            <a:ext cx="144014" cy="394007"/>
          </a:xfrm>
          <a:prstGeom prst="line">
            <a:avLst/>
          </a:prstGeom>
          <a:ln w="28575">
            <a:solidFill>
              <a:srgbClr val="4F81BD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F4C6903E-F4AE-D6B5-3AFE-F4BAD7D167EA}"/>
              </a:ext>
            </a:extLst>
          </p:cNvPr>
          <p:cNvSpPr txBox="1"/>
          <p:nvPr/>
        </p:nvSpPr>
        <p:spPr>
          <a:xfrm>
            <a:off x="7672645" y="4804029"/>
            <a:ext cx="5933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d1</a:t>
            </a:r>
            <a:endParaRPr lang="zh-TW" altLang="en-US" sz="14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D838E11E-DD07-EDE7-F7F8-CA62C5119D49}"/>
              </a:ext>
            </a:extLst>
          </p:cNvPr>
          <p:cNvSpPr txBox="1"/>
          <p:nvPr/>
        </p:nvSpPr>
        <p:spPr>
          <a:xfrm>
            <a:off x="7473728" y="5325472"/>
            <a:ext cx="5933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d</a:t>
            </a:r>
            <a:endParaRPr lang="zh-TW" altLang="en-US" sz="14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B21FA282-A3F9-FF74-77A4-B3FA2A05870F}"/>
              </a:ext>
            </a:extLst>
          </p:cNvPr>
          <p:cNvSpPr txBox="1"/>
          <p:nvPr/>
        </p:nvSpPr>
        <p:spPr>
          <a:xfrm>
            <a:off x="8538320" y="5197353"/>
            <a:ext cx="5933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d2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54485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7B16B0-9D7F-CFE5-756B-0EC821917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0AC075-06EF-D2AD-EEC3-320979348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0231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0CC70E-96C1-9733-B473-1BAC876D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598EC8-6741-B56E-2408-0C0E140C2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Accuracy drop</a:t>
            </a:r>
          </a:p>
          <a:p>
            <a:pPr lvl="1"/>
            <a:r>
              <a:rPr lang="en-US" altLang="zh-TW" dirty="0"/>
              <a:t>Original model has higher acc. on clean device, </a:t>
            </a:r>
            <a:br>
              <a:rPr lang="en-US" altLang="zh-TW" dirty="0"/>
            </a:br>
            <a:r>
              <a:rPr lang="en-US" altLang="zh-TW" dirty="0"/>
              <a:t>but acc. drops on noisy device</a:t>
            </a:r>
          </a:p>
          <a:p>
            <a:pPr lvl="1"/>
            <a:r>
              <a:rPr lang="en-US" altLang="zh-TW" dirty="0"/>
              <a:t>Noise-aware model and Bayesian NN resists </a:t>
            </a:r>
            <a:br>
              <a:rPr lang="en-US" altLang="zh-TW" dirty="0"/>
            </a:br>
            <a:r>
              <a:rPr lang="en-US" altLang="zh-TW" dirty="0"/>
              <a:t>noise by amplifying the mag. of embeddings 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4269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748684-C775-7306-A334-BC575AA93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7F710D-9324-9990-BA9E-93FCAFCC0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37484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C16938-A350-CA59-D9FA-D0E3A5422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Analog Non-Ideal Effects of TCAM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C898D5-ED33-64EA-8A99-A09E6B2C8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TCAM : </a:t>
            </a:r>
            <a:r>
              <a:rPr lang="en-US" altLang="zh-TW" b="0" dirty="0"/>
              <a:t>Ternary content addressable memory</a:t>
            </a:r>
            <a:endParaRPr lang="en-US" altLang="zh-TW" dirty="0"/>
          </a:p>
          <a:p>
            <a:r>
              <a:rPr lang="en-US" altLang="zh-TW" dirty="0"/>
              <a:t>Analog non-ideal effects of in-memory-search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EAFAFA18-2F6F-40FD-BCB3-F564479154D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61"/>
          <a:stretch/>
        </p:blipFill>
        <p:spPr>
          <a:xfrm>
            <a:off x="1043608" y="2575530"/>
            <a:ext cx="4345718" cy="1684035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8F27393C-5909-27AB-1709-CA5568037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7" y="4411965"/>
            <a:ext cx="4348979" cy="1825347"/>
          </a:xfrm>
          <a:prstGeom prst="rect">
            <a:avLst/>
          </a:prstGeom>
        </p:spPr>
      </p:pic>
      <p:sp>
        <p:nvSpPr>
          <p:cNvPr id="30" name="文字方塊 29">
            <a:extLst>
              <a:ext uri="{FF2B5EF4-FFF2-40B4-BE49-F238E27FC236}">
                <a16:creationId xmlns:a16="http://schemas.microsoft.com/office/drawing/2014/main" id="{799B1974-C27D-D4B8-FE5C-65764A63CB5B}"/>
              </a:ext>
            </a:extLst>
          </p:cNvPr>
          <p:cNvSpPr txBox="1"/>
          <p:nvPr/>
        </p:nvSpPr>
        <p:spPr>
          <a:xfrm>
            <a:off x="5527700" y="2924944"/>
            <a:ext cx="32403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Noise from memory device</a:t>
            </a:r>
          </a:p>
          <a:p>
            <a:pPr marL="285750" indent="-285750">
              <a:buFontTx/>
              <a:buChar char="-"/>
            </a:pPr>
            <a:r>
              <a:rPr lang="en-US" altLang="zh-TW" dirty="0"/>
              <a:t>Thermal noise</a:t>
            </a:r>
          </a:p>
          <a:p>
            <a:pPr marL="285750" indent="-285750">
              <a:buFontTx/>
              <a:buChar char="-"/>
            </a:pPr>
            <a:r>
              <a:rPr lang="en-US" altLang="zh-TW" dirty="0"/>
              <a:t>Flicker noise </a:t>
            </a:r>
          </a:p>
          <a:p>
            <a:pPr marL="285750" indent="-285750">
              <a:buFontTx/>
              <a:buChar char="-"/>
            </a:pPr>
            <a:r>
              <a:rPr lang="en-US" altLang="zh-TW" dirty="0"/>
              <a:t>Leakage current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0BCA46C-3FDA-73B3-8BDA-911BD1D01528}"/>
              </a:ext>
            </a:extLst>
          </p:cNvPr>
          <p:cNvSpPr txBox="1"/>
          <p:nvPr/>
        </p:nvSpPr>
        <p:spPr>
          <a:xfrm>
            <a:off x="5527700" y="4874426"/>
            <a:ext cx="3600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Parasitic effects of lump elements</a:t>
            </a:r>
          </a:p>
          <a:p>
            <a:pPr marL="285750" indent="-285750">
              <a:buFontTx/>
              <a:buChar char="-"/>
            </a:pPr>
            <a:r>
              <a:rPr lang="en-US" altLang="zh-TW" dirty="0"/>
              <a:t>Resistance</a:t>
            </a:r>
          </a:p>
          <a:p>
            <a:pPr marL="285750" indent="-285750">
              <a:buFontTx/>
              <a:buChar char="-"/>
            </a:pPr>
            <a:r>
              <a:rPr lang="en-US" altLang="zh-TW" dirty="0"/>
              <a:t>Capacitance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2503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雲朵形 83">
            <a:extLst>
              <a:ext uri="{FF2B5EF4-FFF2-40B4-BE49-F238E27FC236}">
                <a16:creationId xmlns:a16="http://schemas.microsoft.com/office/drawing/2014/main" id="{E2A91BF3-CE76-5551-D601-9B4CC7C7647D}"/>
              </a:ext>
            </a:extLst>
          </p:cNvPr>
          <p:cNvSpPr/>
          <p:nvPr/>
        </p:nvSpPr>
        <p:spPr bwMode="auto">
          <a:xfrm rot="11029671">
            <a:off x="805344" y="2667772"/>
            <a:ext cx="4404844" cy="2002126"/>
          </a:xfrm>
          <a:prstGeom prst="cloud">
            <a:avLst/>
          </a:prstGeom>
          <a:solidFill>
            <a:schemeClr val="bg1"/>
          </a:solidFill>
          <a:ln w="28575" cap="flat" cmpd="sng" algn="ctr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57F65F-6635-8A36-75D4-BA97BEE80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Noise-Aware Training</a:t>
            </a:r>
          </a:p>
          <a:p>
            <a:pPr lvl="1"/>
            <a:r>
              <a:rPr lang="en-US" altLang="zh-TW" dirty="0"/>
              <a:t>Inject simulated noise into embeddings while training the model</a:t>
            </a:r>
          </a:p>
          <a:p>
            <a:pPr lvl="1"/>
            <a:r>
              <a:rPr lang="en-US" altLang="zh-TW" dirty="0"/>
              <a:t>Evaluate the Trained model on different noise levels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lvl="2"/>
            <a:endParaRPr lang="en-US" altLang="zh-TW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90F5A1F-50EF-4133-C0F4-ACDFD8EAC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 1 : Noise-Aware Training</a:t>
            </a:r>
            <a:endParaRPr lang="zh-TW" altLang="en-US" dirty="0"/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9CE67F8E-570F-F7FE-AD35-0A34C10B2EC8}"/>
              </a:ext>
            </a:extLst>
          </p:cNvPr>
          <p:cNvGrpSpPr/>
          <p:nvPr/>
        </p:nvGrpSpPr>
        <p:grpSpPr>
          <a:xfrm>
            <a:off x="1228155" y="2874441"/>
            <a:ext cx="3516501" cy="1645319"/>
            <a:chOff x="912235" y="2724621"/>
            <a:chExt cx="3516501" cy="1645319"/>
          </a:xfrm>
        </p:grpSpPr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A5A2C532-AAB0-2FA3-03C9-65E904CE9BBF}"/>
                </a:ext>
              </a:extLst>
            </p:cNvPr>
            <p:cNvGrpSpPr/>
            <p:nvPr/>
          </p:nvGrpSpPr>
          <p:grpSpPr>
            <a:xfrm>
              <a:off x="912235" y="2724621"/>
              <a:ext cx="3516501" cy="1645319"/>
              <a:chOff x="1592498" y="2884043"/>
              <a:chExt cx="3516501" cy="1645319"/>
            </a:xfrm>
          </p:grpSpPr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11E2E8DF-878B-F5B7-8C66-800204F4D141}"/>
                  </a:ext>
                </a:extLst>
              </p:cNvPr>
              <p:cNvGrpSpPr/>
              <p:nvPr/>
            </p:nvGrpSpPr>
            <p:grpSpPr>
              <a:xfrm>
                <a:off x="1619671" y="2914820"/>
                <a:ext cx="3489328" cy="1614542"/>
                <a:chOff x="1043607" y="2697446"/>
                <a:chExt cx="4138505" cy="1830129"/>
              </a:xfrm>
            </p:grpSpPr>
            <p:sp>
              <p:nvSpPr>
                <p:cNvPr id="10" name="矩形: 圓角 9">
                  <a:extLst>
                    <a:ext uri="{FF2B5EF4-FFF2-40B4-BE49-F238E27FC236}">
                      <a16:creationId xmlns:a16="http://schemas.microsoft.com/office/drawing/2014/main" id="{31943683-0170-D5B2-98BD-30927C1FDBAA}"/>
                    </a:ext>
                  </a:extLst>
                </p:cNvPr>
                <p:cNvSpPr/>
                <p:nvPr/>
              </p:nvSpPr>
              <p:spPr bwMode="auto">
                <a:xfrm>
                  <a:off x="1043607" y="2708920"/>
                  <a:ext cx="4138505" cy="1781956"/>
                </a:xfrm>
                <a:prstGeom prst="roundRect">
                  <a:avLst/>
                </a:prstGeom>
                <a:solidFill>
                  <a:schemeClr val="bg1"/>
                </a:solidFill>
                <a:ln w="38100" cap="flat" cmpd="sng" algn="ctr">
                  <a:solidFill>
                    <a:srgbClr val="0000FF"/>
                  </a:solidFill>
                  <a:prstDash val="sysDot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endParaRPr>
                </a:p>
              </p:txBody>
            </p:sp>
            <p:grpSp>
              <p:nvGrpSpPr>
                <p:cNvPr id="9" name="群組 8">
                  <a:extLst>
                    <a:ext uri="{FF2B5EF4-FFF2-40B4-BE49-F238E27FC236}">
                      <a16:creationId xmlns:a16="http://schemas.microsoft.com/office/drawing/2014/main" id="{7C9DCCAE-8C1E-3551-C1BB-8D7F5C4E415E}"/>
                    </a:ext>
                  </a:extLst>
                </p:cNvPr>
                <p:cNvGrpSpPr/>
                <p:nvPr/>
              </p:nvGrpSpPr>
              <p:grpSpPr>
                <a:xfrm>
                  <a:off x="1187624" y="2697446"/>
                  <a:ext cx="3449805" cy="1830129"/>
                  <a:chOff x="1547664" y="2697446"/>
                  <a:chExt cx="3449805" cy="1830129"/>
                </a:xfrm>
              </p:grpSpPr>
              <p:sp>
                <p:nvSpPr>
                  <p:cNvPr id="7" name="文字方塊 6">
                    <a:extLst>
                      <a:ext uri="{FF2B5EF4-FFF2-40B4-BE49-F238E27FC236}">
                        <a16:creationId xmlns:a16="http://schemas.microsoft.com/office/drawing/2014/main" id="{3FBA8268-0007-EA94-FA93-CDAD5FBDCA6F}"/>
                      </a:ext>
                    </a:extLst>
                  </p:cNvPr>
                  <p:cNvSpPr txBox="1"/>
                  <p:nvPr/>
                </p:nvSpPr>
                <p:spPr>
                  <a:xfrm>
                    <a:off x="3482121" y="4143815"/>
                    <a:ext cx="1515348" cy="38376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TW" sz="1600" dirty="0"/>
                      <a:t>Embedding</a:t>
                    </a:r>
                    <a:endParaRPr lang="zh-TW" altLang="en-US" sz="1600" dirty="0"/>
                  </a:p>
                </p:txBody>
              </p:sp>
              <p:grpSp>
                <p:nvGrpSpPr>
                  <p:cNvPr id="8" name="群組 7">
                    <a:extLst>
                      <a:ext uri="{FF2B5EF4-FFF2-40B4-BE49-F238E27FC236}">
                        <a16:creationId xmlns:a16="http://schemas.microsoft.com/office/drawing/2014/main" id="{5EBD3EF7-9CD0-FE17-B7B2-37BB7FC61AE3}"/>
                      </a:ext>
                    </a:extLst>
                  </p:cNvPr>
                  <p:cNvGrpSpPr/>
                  <p:nvPr/>
                </p:nvGrpSpPr>
                <p:grpSpPr>
                  <a:xfrm>
                    <a:off x="1547664" y="2697446"/>
                    <a:ext cx="3024336" cy="1523642"/>
                    <a:chOff x="1547664" y="2697446"/>
                    <a:chExt cx="3024336" cy="1523642"/>
                  </a:xfrm>
                </p:grpSpPr>
                <p:pic>
                  <p:nvPicPr>
                    <p:cNvPr id="4" name="圖片 3">
                      <a:extLst>
                        <a:ext uri="{FF2B5EF4-FFF2-40B4-BE49-F238E27FC236}">
                          <a16:creationId xmlns:a16="http://schemas.microsoft.com/office/drawing/2014/main" id="{E2E39F1C-EAFF-33A0-71F2-8ECD56ABD00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BEBA8EAE-BF5A-486C-A8C5-ECC9F3942E4B}">
                          <a14:imgProps xmlns:a14="http://schemas.microsoft.com/office/drawing/2010/main">
                            <a14:imgLayer r:embed="rId3">
                              <a14:imgEffect>
                                <a14:backgroundRemoval t="2400" b="96000" l="0" r="99727">
                                  <a14:foregroundMark x1="66393" y1="76800" x2="42350" y2="91600"/>
                                  <a14:foregroundMark x1="42350" y1="91600" x2="27322" y2="43200"/>
                                  <a14:foregroundMark x1="27322" y1="43200" x2="75956" y2="46400"/>
                                  <a14:foregroundMark x1="75956" y1="46400" x2="59290" y2="74000"/>
                                  <a14:foregroundMark x1="59290" y1="74000" x2="57923" y2="74800"/>
                                  <a14:foregroundMark x1="56557" y1="90800" x2="37158" y2="88800"/>
                                  <a14:foregroundMark x1="37158" y1="88800" x2="3005" y2="54000"/>
                                  <a14:foregroundMark x1="3005" y1="54000" x2="22404" y2="18400"/>
                                  <a14:foregroundMark x1="22404" y1="18400" x2="23224" y2="65600"/>
                                  <a14:foregroundMark x1="23224" y1="65600" x2="20492" y2="69600"/>
                                  <a14:foregroundMark x1="39071" y1="93200" x2="20219" y2="89200"/>
                                  <a14:foregroundMark x1="20219" y1="89200" x2="36339" y2="93600"/>
                                  <a14:foregroundMark x1="15301" y1="89600" x2="22951" y2="90800"/>
                                  <a14:foregroundMark x1="9563" y1="90400" x2="42077" y2="96000"/>
                                  <a14:foregroundMark x1="66940" y1="31200" x2="9836" y2="20000"/>
                                  <a14:foregroundMark x1="9836" y1="20000" x2="3552" y2="40000"/>
                                  <a14:foregroundMark x1="49454" y1="12400" x2="2186" y2="7600"/>
                                  <a14:foregroundMark x1="60929" y1="14400" x2="18306" y2="400"/>
                                  <a14:foregroundMark x1="18306" y1="400" x2="546" y2="2800"/>
                                  <a14:foregroundMark x1="546" y1="2800" x2="546" y2="2800"/>
                                  <a14:foregroundMark x1="60109" y1="8000" x2="37705" y2="8800"/>
                                  <a14:foregroundMark x1="50000" y1="44800" x2="50820" y2="76400"/>
                                  <a14:foregroundMark x1="69209" y1="83134" x2="83060" y2="63200"/>
                                  <a14:foregroundMark x1="66940" y1="86400" x2="67562" y2="85504"/>
                                  <a14:foregroundMark x1="83060" y1="63200" x2="91803" y2="22800"/>
                                  <a14:foregroundMark x1="91803" y1="22800" x2="91530" y2="21600"/>
                                  <a14:foregroundMark x1="81421" y1="76400" x2="99727" y2="55200"/>
                                  <a14:foregroundMark x1="99727" y1="55200" x2="99727" y2="55200"/>
                                  <a14:foregroundMark x1="33333" y1="76800" x2="34973" y2="78400"/>
                                  <a14:foregroundMark x1="32514" y1="71200" x2="38525" y2="76400"/>
                                  <a14:foregroundMark x1="31148" y1="72000" x2="26230" y2="84800"/>
                                  <a14:backgroundMark x1="88525" y1="92400" x2="82787" y2="94400"/>
                                  <a14:backgroundMark x1="92350" y1="88400" x2="81421" y2="90000"/>
                                  <a14:backgroundMark x1="85792" y1="86400" x2="81967" y2="91600"/>
                                  <a14:backgroundMark x1="78415" y1="89600" x2="72131" y2="90400"/>
                                  <a14:backgroundMark x1="72131" y1="87200" x2="70219" y2="89200"/>
                                </a14:backgroundRemoval>
                              </a14:imgEffect>
                            </a14:imgLayer>
                          </a14:imgProps>
                        </a:ext>
                      </a:extLst>
                    </a:blip>
                    <a:srcRect l="-1" r="44970" b="59718"/>
                    <a:stretch/>
                  </p:blipFill>
                  <p:spPr>
                    <a:xfrm>
                      <a:off x="1547664" y="2708920"/>
                      <a:ext cx="3024336" cy="1512168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6" name="文字方塊 5">
                      <a:extLst>
                        <a:ext uri="{FF2B5EF4-FFF2-40B4-BE49-F238E27FC236}">
                          <a16:creationId xmlns:a16="http://schemas.microsoft.com/office/drawing/2014/main" id="{A322EBC8-E33C-4B9F-B508-4015E0B5F6E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68963" y="2697446"/>
                      <a:ext cx="1728192" cy="34887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zh-TW" sz="1400" dirty="0"/>
                        <a:t>     Model</a:t>
                      </a:r>
                      <a:endParaRPr lang="zh-TW" altLang="en-US" sz="1400" dirty="0"/>
                    </a:p>
                  </p:txBody>
                </p:sp>
              </p:grpSp>
            </p:grpSp>
          </p:grp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00AB897F-F95C-3DE5-7FA5-918D48978A12}"/>
                  </a:ext>
                </a:extLst>
              </p:cNvPr>
              <p:cNvSpPr txBox="1"/>
              <p:nvPr/>
            </p:nvSpPr>
            <p:spPr>
              <a:xfrm>
                <a:off x="1592498" y="2884043"/>
                <a:ext cx="1000786" cy="369332"/>
              </a:xfrm>
              <a:prstGeom prst="rect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Training</a:t>
                </a:r>
                <a:endParaRPr lang="zh-TW" altLang="en-US" dirty="0"/>
              </a:p>
            </p:txBody>
          </p:sp>
        </p:grp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646E3870-DC35-44D3-D565-49BF47451AC0}"/>
                </a:ext>
              </a:extLst>
            </p:cNvPr>
            <p:cNvGrpSpPr/>
            <p:nvPr/>
          </p:nvGrpSpPr>
          <p:grpSpPr>
            <a:xfrm>
              <a:off x="3635896" y="2725686"/>
              <a:ext cx="558319" cy="369332"/>
              <a:chOff x="3667846" y="2739328"/>
              <a:chExt cx="558319" cy="369332"/>
            </a:xfrm>
          </p:grpSpPr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C94D9746-05DA-DB44-87EB-2EDC86CECBC2}"/>
                  </a:ext>
                </a:extLst>
              </p:cNvPr>
              <p:cNvSpPr txBox="1"/>
              <p:nvPr/>
            </p:nvSpPr>
            <p:spPr>
              <a:xfrm>
                <a:off x="3667846" y="2739328"/>
                <a:ext cx="3131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+</a:t>
                </a:r>
                <a:endParaRPr lang="zh-TW" altLang="en-US" dirty="0"/>
              </a:p>
            </p:txBody>
          </p:sp>
          <p:pic>
            <p:nvPicPr>
              <p:cNvPr id="17" name="圖形 16" descr="聲波 以實心填滿">
                <a:extLst>
                  <a:ext uri="{FF2B5EF4-FFF2-40B4-BE49-F238E27FC236}">
                    <a16:creationId xmlns:a16="http://schemas.microsoft.com/office/drawing/2014/main" id="{7FC315CF-A4B8-DEB6-C876-9410FA5F5B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12981" y="2781177"/>
                <a:ext cx="313184" cy="313184"/>
              </a:xfrm>
              <a:prstGeom prst="rect">
                <a:avLst/>
              </a:prstGeom>
            </p:spPr>
          </p:pic>
        </p:grpSp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1C8E41AC-8B7B-BC24-09A5-0897B6CD4472}"/>
                </a:ext>
              </a:extLst>
            </p:cNvPr>
            <p:cNvGrpSpPr/>
            <p:nvPr/>
          </p:nvGrpSpPr>
          <p:grpSpPr>
            <a:xfrm>
              <a:off x="3635896" y="2958982"/>
              <a:ext cx="558319" cy="369332"/>
              <a:chOff x="3667846" y="2739328"/>
              <a:chExt cx="558319" cy="369332"/>
            </a:xfrm>
          </p:grpSpPr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C0CAF598-5858-E47F-B9F2-BFED19506A35}"/>
                  </a:ext>
                </a:extLst>
              </p:cNvPr>
              <p:cNvSpPr txBox="1"/>
              <p:nvPr/>
            </p:nvSpPr>
            <p:spPr>
              <a:xfrm>
                <a:off x="3667846" y="2739328"/>
                <a:ext cx="3131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+</a:t>
                </a:r>
                <a:endParaRPr lang="zh-TW" altLang="en-US" dirty="0"/>
              </a:p>
            </p:txBody>
          </p:sp>
          <p:pic>
            <p:nvPicPr>
              <p:cNvPr id="21" name="圖形 20" descr="聲波 以實心填滿">
                <a:extLst>
                  <a:ext uri="{FF2B5EF4-FFF2-40B4-BE49-F238E27FC236}">
                    <a16:creationId xmlns:a16="http://schemas.microsoft.com/office/drawing/2014/main" id="{CFED5EC5-550F-268A-B003-5C4FF36C3C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12981" y="2781177"/>
                <a:ext cx="313184" cy="313184"/>
              </a:xfrm>
              <a:prstGeom prst="rect">
                <a:avLst/>
              </a:prstGeom>
            </p:spPr>
          </p:pic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35327BAB-68C9-0663-B6D1-BD560959EAF4}"/>
                </a:ext>
              </a:extLst>
            </p:cNvPr>
            <p:cNvGrpSpPr/>
            <p:nvPr/>
          </p:nvGrpSpPr>
          <p:grpSpPr>
            <a:xfrm>
              <a:off x="3635896" y="3181519"/>
              <a:ext cx="558319" cy="369332"/>
              <a:chOff x="3667846" y="2739328"/>
              <a:chExt cx="558319" cy="369332"/>
            </a:xfrm>
          </p:grpSpPr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1E4668EE-FF00-D667-5E2A-F820404EECDD}"/>
                  </a:ext>
                </a:extLst>
              </p:cNvPr>
              <p:cNvSpPr txBox="1"/>
              <p:nvPr/>
            </p:nvSpPr>
            <p:spPr>
              <a:xfrm>
                <a:off x="3667846" y="2739328"/>
                <a:ext cx="3131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+</a:t>
                </a:r>
                <a:endParaRPr lang="zh-TW" altLang="en-US" dirty="0"/>
              </a:p>
            </p:txBody>
          </p:sp>
          <p:pic>
            <p:nvPicPr>
              <p:cNvPr id="24" name="圖形 23" descr="聲波 以實心填滿">
                <a:extLst>
                  <a:ext uri="{FF2B5EF4-FFF2-40B4-BE49-F238E27FC236}">
                    <a16:creationId xmlns:a16="http://schemas.microsoft.com/office/drawing/2014/main" id="{73EC905E-A8FE-E1AA-53F0-642B39E9F5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12981" y="2781177"/>
                <a:ext cx="313184" cy="313184"/>
              </a:xfrm>
              <a:prstGeom prst="rect">
                <a:avLst/>
              </a:prstGeom>
            </p:spPr>
          </p:pic>
        </p:grpSp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9855BF8D-1EB6-3B2D-C98E-0D662C279686}"/>
                </a:ext>
              </a:extLst>
            </p:cNvPr>
            <p:cNvGrpSpPr/>
            <p:nvPr/>
          </p:nvGrpSpPr>
          <p:grpSpPr>
            <a:xfrm>
              <a:off x="3633170" y="3756004"/>
              <a:ext cx="558319" cy="369332"/>
              <a:chOff x="3667846" y="2739328"/>
              <a:chExt cx="558319" cy="369332"/>
            </a:xfrm>
          </p:grpSpPr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5841523A-D787-2E26-09C2-75E5D135AB53}"/>
                  </a:ext>
                </a:extLst>
              </p:cNvPr>
              <p:cNvSpPr txBox="1"/>
              <p:nvPr/>
            </p:nvSpPr>
            <p:spPr>
              <a:xfrm>
                <a:off x="3667846" y="2739328"/>
                <a:ext cx="3131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+</a:t>
                </a:r>
                <a:endParaRPr lang="zh-TW" altLang="en-US" dirty="0"/>
              </a:p>
            </p:txBody>
          </p:sp>
          <p:pic>
            <p:nvPicPr>
              <p:cNvPr id="27" name="圖形 26" descr="聲波 以實心填滿">
                <a:extLst>
                  <a:ext uri="{FF2B5EF4-FFF2-40B4-BE49-F238E27FC236}">
                    <a16:creationId xmlns:a16="http://schemas.microsoft.com/office/drawing/2014/main" id="{29F8220F-82F8-D7A6-AB1C-E2E94D04CC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12981" y="2781177"/>
                <a:ext cx="313184" cy="313184"/>
              </a:xfrm>
              <a:prstGeom prst="rect">
                <a:avLst/>
              </a:prstGeom>
            </p:spPr>
          </p:pic>
        </p:grpSp>
      </p:grp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68D315B6-4DC1-99C2-05A0-A155A05B80BF}"/>
              </a:ext>
            </a:extLst>
          </p:cNvPr>
          <p:cNvGrpSpPr/>
          <p:nvPr/>
        </p:nvGrpSpPr>
        <p:grpSpPr>
          <a:xfrm>
            <a:off x="1212472" y="4824876"/>
            <a:ext cx="3532184" cy="1612943"/>
            <a:chOff x="4776217" y="2786387"/>
            <a:chExt cx="3532184" cy="1612943"/>
          </a:xfrm>
        </p:grpSpPr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4CC1DF4A-BFD7-259D-7442-B4A3BE2FE204}"/>
                </a:ext>
              </a:extLst>
            </p:cNvPr>
            <p:cNvGrpSpPr/>
            <p:nvPr/>
          </p:nvGrpSpPr>
          <p:grpSpPr>
            <a:xfrm>
              <a:off x="4776217" y="2786387"/>
              <a:ext cx="3532184" cy="1612943"/>
              <a:chOff x="1592498" y="2884043"/>
              <a:chExt cx="3532184" cy="1612943"/>
            </a:xfrm>
          </p:grpSpPr>
          <p:grpSp>
            <p:nvGrpSpPr>
              <p:cNvPr id="43" name="群組 42">
                <a:extLst>
                  <a:ext uri="{FF2B5EF4-FFF2-40B4-BE49-F238E27FC236}">
                    <a16:creationId xmlns:a16="http://schemas.microsoft.com/office/drawing/2014/main" id="{346A3A01-1912-D099-B25D-58F30581599D}"/>
                  </a:ext>
                </a:extLst>
              </p:cNvPr>
              <p:cNvGrpSpPr/>
              <p:nvPr/>
            </p:nvGrpSpPr>
            <p:grpSpPr>
              <a:xfrm>
                <a:off x="1619671" y="2914820"/>
                <a:ext cx="3505011" cy="1582166"/>
                <a:chOff x="1043607" y="2697446"/>
                <a:chExt cx="4157106" cy="1793430"/>
              </a:xfrm>
            </p:grpSpPr>
            <p:grpSp>
              <p:nvGrpSpPr>
                <p:cNvPr id="45" name="群組 44">
                  <a:extLst>
                    <a:ext uri="{FF2B5EF4-FFF2-40B4-BE49-F238E27FC236}">
                      <a16:creationId xmlns:a16="http://schemas.microsoft.com/office/drawing/2014/main" id="{025F1CBE-362C-F66C-B0CD-7408890FE861}"/>
                    </a:ext>
                  </a:extLst>
                </p:cNvPr>
                <p:cNvGrpSpPr/>
                <p:nvPr/>
              </p:nvGrpSpPr>
              <p:grpSpPr>
                <a:xfrm>
                  <a:off x="1187624" y="2697446"/>
                  <a:ext cx="3994488" cy="1782209"/>
                  <a:chOff x="1547664" y="2697446"/>
                  <a:chExt cx="3994488" cy="1782209"/>
                </a:xfrm>
              </p:grpSpPr>
              <p:grpSp>
                <p:nvGrpSpPr>
                  <p:cNvPr id="47" name="群組 46">
                    <a:extLst>
                      <a:ext uri="{FF2B5EF4-FFF2-40B4-BE49-F238E27FC236}">
                        <a16:creationId xmlns:a16="http://schemas.microsoft.com/office/drawing/2014/main" id="{BEB1F553-2E6B-74FB-A70C-B10FA5407493}"/>
                      </a:ext>
                    </a:extLst>
                  </p:cNvPr>
                  <p:cNvGrpSpPr/>
                  <p:nvPr/>
                </p:nvGrpSpPr>
                <p:grpSpPr>
                  <a:xfrm>
                    <a:off x="1547664" y="2697446"/>
                    <a:ext cx="3024336" cy="1523642"/>
                    <a:chOff x="1547664" y="2697446"/>
                    <a:chExt cx="3024336" cy="1523642"/>
                  </a:xfrm>
                </p:grpSpPr>
                <p:pic>
                  <p:nvPicPr>
                    <p:cNvPr id="49" name="圖片 48">
                      <a:extLst>
                        <a:ext uri="{FF2B5EF4-FFF2-40B4-BE49-F238E27FC236}">
                          <a16:creationId xmlns:a16="http://schemas.microsoft.com/office/drawing/2014/main" id="{DF011722-C47F-CB6C-1A77-AA0FDA75CF7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BEBA8EAE-BF5A-486C-A8C5-ECC9F3942E4B}">
                          <a14:imgProps xmlns:a14="http://schemas.microsoft.com/office/drawing/2010/main">
                            <a14:imgLayer r:embed="rId3">
                              <a14:imgEffect>
                                <a14:backgroundRemoval t="2400" b="96000" l="0" r="99727">
                                  <a14:foregroundMark x1="66393" y1="76800" x2="42350" y2="91600"/>
                                  <a14:foregroundMark x1="42350" y1="91600" x2="27322" y2="43200"/>
                                  <a14:foregroundMark x1="27322" y1="43200" x2="75956" y2="46400"/>
                                  <a14:foregroundMark x1="75956" y1="46400" x2="59290" y2="74000"/>
                                  <a14:foregroundMark x1="59290" y1="74000" x2="57923" y2="74800"/>
                                  <a14:foregroundMark x1="56557" y1="90800" x2="37158" y2="88800"/>
                                  <a14:foregroundMark x1="37158" y1="88800" x2="3005" y2="54000"/>
                                  <a14:foregroundMark x1="3005" y1="54000" x2="22404" y2="18400"/>
                                  <a14:foregroundMark x1="22404" y1="18400" x2="23224" y2="65600"/>
                                  <a14:foregroundMark x1="23224" y1="65600" x2="20492" y2="69600"/>
                                  <a14:foregroundMark x1="39071" y1="93200" x2="20219" y2="89200"/>
                                  <a14:foregroundMark x1="20219" y1="89200" x2="36339" y2="93600"/>
                                  <a14:foregroundMark x1="15301" y1="89600" x2="22951" y2="90800"/>
                                  <a14:foregroundMark x1="9563" y1="90400" x2="42077" y2="96000"/>
                                  <a14:foregroundMark x1="66940" y1="31200" x2="9836" y2="20000"/>
                                  <a14:foregroundMark x1="9836" y1="20000" x2="3552" y2="40000"/>
                                  <a14:foregroundMark x1="49454" y1="12400" x2="2186" y2="7600"/>
                                  <a14:foregroundMark x1="60929" y1="14400" x2="18306" y2="400"/>
                                  <a14:foregroundMark x1="18306" y1="400" x2="546" y2="2800"/>
                                  <a14:foregroundMark x1="546" y1="2800" x2="546" y2="2800"/>
                                  <a14:foregroundMark x1="60109" y1="8000" x2="37705" y2="8800"/>
                                  <a14:foregroundMark x1="50000" y1="44800" x2="50820" y2="76400"/>
                                  <a14:foregroundMark x1="69209" y1="83134" x2="83060" y2="63200"/>
                                  <a14:foregroundMark x1="66940" y1="86400" x2="67562" y2="85504"/>
                                  <a14:foregroundMark x1="83060" y1="63200" x2="91803" y2="22800"/>
                                  <a14:foregroundMark x1="91803" y1="22800" x2="91530" y2="21600"/>
                                  <a14:foregroundMark x1="81421" y1="76400" x2="99727" y2="55200"/>
                                  <a14:foregroundMark x1="99727" y1="55200" x2="99727" y2="55200"/>
                                  <a14:foregroundMark x1="33333" y1="76800" x2="34973" y2="78400"/>
                                  <a14:foregroundMark x1="32514" y1="71200" x2="38525" y2="76400"/>
                                  <a14:foregroundMark x1="31148" y1="72000" x2="26230" y2="84800"/>
                                  <a14:backgroundMark x1="88525" y1="92400" x2="82787" y2="94400"/>
                                  <a14:backgroundMark x1="92350" y1="88400" x2="81421" y2="90000"/>
                                  <a14:backgroundMark x1="85792" y1="86400" x2="81967" y2="91600"/>
                                  <a14:backgroundMark x1="78415" y1="89600" x2="72131" y2="90400"/>
                                  <a14:backgroundMark x1="72131" y1="87200" x2="70219" y2="89200"/>
                                </a14:backgroundRemoval>
                              </a14:imgEffect>
                            </a14:imgLayer>
                          </a14:imgProps>
                        </a:ext>
                      </a:extLst>
                    </a:blip>
                    <a:srcRect l="-1" r="44970" b="59718"/>
                    <a:stretch/>
                  </p:blipFill>
                  <p:spPr>
                    <a:xfrm>
                      <a:off x="1547664" y="2708920"/>
                      <a:ext cx="3024336" cy="1512168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0" name="文字方塊 49">
                      <a:extLst>
                        <a:ext uri="{FF2B5EF4-FFF2-40B4-BE49-F238E27FC236}">
                          <a16:creationId xmlns:a16="http://schemas.microsoft.com/office/drawing/2014/main" id="{6AD4C13D-A9A1-8E3E-1DFD-C1A258C073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68963" y="2697446"/>
                      <a:ext cx="1728192" cy="34887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zh-TW" sz="1400" dirty="0"/>
                        <a:t>     Model</a:t>
                      </a:r>
                      <a:endParaRPr lang="zh-TW" altLang="en-US" sz="1400" dirty="0"/>
                    </a:p>
                  </p:txBody>
                </p:sp>
              </p:grpSp>
              <p:sp>
                <p:nvSpPr>
                  <p:cNvPr id="48" name="文字方塊 47">
                    <a:extLst>
                      <a:ext uri="{FF2B5EF4-FFF2-40B4-BE49-F238E27FC236}">
                        <a16:creationId xmlns:a16="http://schemas.microsoft.com/office/drawing/2014/main" id="{42C4291D-0965-8334-7E49-5011F8482213}"/>
                      </a:ext>
                    </a:extLst>
                  </p:cNvPr>
                  <p:cNvSpPr txBox="1"/>
                  <p:nvPr/>
                </p:nvSpPr>
                <p:spPr>
                  <a:xfrm>
                    <a:off x="3437846" y="4095896"/>
                    <a:ext cx="2104306" cy="38375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TW" sz="1600" dirty="0"/>
                      <a:t>Noisy Embedding</a:t>
                    </a:r>
                    <a:endParaRPr lang="zh-TW" altLang="en-US" sz="1600" dirty="0"/>
                  </a:p>
                </p:txBody>
              </p:sp>
            </p:grpSp>
            <p:sp>
              <p:nvSpPr>
                <p:cNvPr id="46" name="矩形: 圓角 45">
                  <a:extLst>
                    <a:ext uri="{FF2B5EF4-FFF2-40B4-BE49-F238E27FC236}">
                      <a16:creationId xmlns:a16="http://schemas.microsoft.com/office/drawing/2014/main" id="{82EC3553-4BCA-D592-FBDF-6BA95F4828F8}"/>
                    </a:ext>
                  </a:extLst>
                </p:cNvPr>
                <p:cNvSpPr/>
                <p:nvPr/>
              </p:nvSpPr>
              <p:spPr bwMode="auto">
                <a:xfrm>
                  <a:off x="1043607" y="2708920"/>
                  <a:ext cx="4157106" cy="1781956"/>
                </a:xfrm>
                <a:prstGeom prst="roundRect">
                  <a:avLst/>
                </a:prstGeom>
                <a:noFill/>
                <a:ln w="38100" cap="flat" cmpd="sng" algn="ctr">
                  <a:solidFill>
                    <a:srgbClr val="0000FF"/>
                  </a:solidFill>
                  <a:prstDash val="sysDot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endParaRPr>
                </a:p>
              </p:txBody>
            </p:sp>
          </p:grpSp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E80662E8-A718-2C58-6E4F-10969991860D}"/>
                  </a:ext>
                </a:extLst>
              </p:cNvPr>
              <p:cNvSpPr txBox="1"/>
              <p:nvPr/>
            </p:nvSpPr>
            <p:spPr>
              <a:xfrm>
                <a:off x="1592498" y="2884043"/>
                <a:ext cx="925381" cy="369332"/>
              </a:xfrm>
              <a:prstGeom prst="rect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Testing</a:t>
                </a:r>
                <a:endParaRPr lang="zh-TW" altLang="en-US" dirty="0"/>
              </a:p>
            </p:txBody>
          </p:sp>
        </p:grp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834B1CFA-538F-CD15-6EA0-2E4001F4E441}"/>
                </a:ext>
              </a:extLst>
            </p:cNvPr>
            <p:cNvSpPr/>
            <p:nvPr/>
          </p:nvSpPr>
          <p:spPr bwMode="auto">
            <a:xfrm>
              <a:off x="7185874" y="2858690"/>
              <a:ext cx="275286" cy="1233490"/>
            </a:xfrm>
            <a:prstGeom prst="rect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4B85E9A1-789D-1FBA-4E80-2D5327F88F4E}"/>
              </a:ext>
            </a:extLst>
          </p:cNvPr>
          <p:cNvSpPr txBox="1"/>
          <p:nvPr/>
        </p:nvSpPr>
        <p:spPr>
          <a:xfrm>
            <a:off x="5685979" y="3257876"/>
            <a:ext cx="34394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Train on cloud server</a:t>
            </a:r>
          </a:p>
          <a:p>
            <a:r>
              <a:rPr lang="en-US" altLang="zh-TW" dirty="0"/>
              <a:t>Simulate noisy device by injecting noise to embeddings</a:t>
            </a:r>
            <a:endParaRPr lang="zh-TW" altLang="en-US" dirty="0"/>
          </a:p>
        </p:txBody>
      </p: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CA3D416D-EF02-B092-8A06-BEF5D504A587}"/>
              </a:ext>
            </a:extLst>
          </p:cNvPr>
          <p:cNvCxnSpPr>
            <a:cxnSpLocks/>
            <a:stCxn id="10" idx="3"/>
            <a:endCxn id="86" idx="1"/>
          </p:cNvCxnSpPr>
          <p:nvPr/>
        </p:nvCxnSpPr>
        <p:spPr bwMode="auto">
          <a:xfrm>
            <a:off x="4744656" y="3701362"/>
            <a:ext cx="941323" cy="18179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9B66C3C2-6C79-2F8F-97D7-2C6697434E52}"/>
              </a:ext>
            </a:extLst>
          </p:cNvPr>
          <p:cNvSpPr txBox="1"/>
          <p:nvPr/>
        </p:nvSpPr>
        <p:spPr>
          <a:xfrm>
            <a:off x="5685979" y="5328631"/>
            <a:ext cx="34580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trike="sngStrike" dirty="0"/>
              <a:t>Deploy the model to device</a:t>
            </a:r>
          </a:p>
          <a:p>
            <a:r>
              <a:rPr lang="en-US" altLang="zh-TW" dirty="0"/>
              <a:t>Simulate the device on server </a:t>
            </a:r>
          </a:p>
        </p:txBody>
      </p: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80A04BB1-A13D-9B8A-E370-4E515A41D142}"/>
              </a:ext>
            </a:extLst>
          </p:cNvPr>
          <p:cNvCxnSpPr>
            <a:cxnSpLocks/>
            <a:stCxn id="46" idx="3"/>
            <a:endCxn id="89" idx="1"/>
          </p:cNvCxnSpPr>
          <p:nvPr/>
        </p:nvCxnSpPr>
        <p:spPr bwMode="auto">
          <a:xfrm>
            <a:off x="4744656" y="5651797"/>
            <a:ext cx="941323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98068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1F3A6-88A6-897C-A783-A9AA6AB03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068C5A-4BD4-9755-57D7-085A6C163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 2 : Bayesian Neural Network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0689AB-6463-F0F6-4672-B155453FD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Bayesian Neural Network</a:t>
            </a:r>
            <a:r>
              <a:rPr lang="zh-TW" altLang="en-US" dirty="0"/>
              <a:t> </a:t>
            </a:r>
            <a:r>
              <a:rPr lang="en-US" altLang="zh-TW" dirty="0"/>
              <a:t>(BNN)</a:t>
            </a:r>
          </a:p>
          <a:p>
            <a:pPr lvl="1"/>
            <a:r>
              <a:rPr lang="en-US" altLang="zh-TW" dirty="0"/>
              <a:t>Train a robust model that </a:t>
            </a:r>
            <a:r>
              <a:rPr lang="en-US" altLang="zh-TW" b="1" dirty="0"/>
              <a:t>embraces noise</a:t>
            </a:r>
          </a:p>
          <a:p>
            <a:pPr lvl="1"/>
            <a:r>
              <a:rPr lang="en-US" altLang="zh-TW" dirty="0"/>
              <a:t>BNN minimizes KL-divergence (maximize Evidence Lower Bound, ELBO)</a:t>
            </a:r>
          </a:p>
        </p:txBody>
      </p: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2A9E0745-6037-2FF5-5879-08762E427C79}"/>
              </a:ext>
            </a:extLst>
          </p:cNvPr>
          <p:cNvGrpSpPr/>
          <p:nvPr/>
        </p:nvGrpSpPr>
        <p:grpSpPr>
          <a:xfrm>
            <a:off x="827515" y="3094088"/>
            <a:ext cx="3371732" cy="1412668"/>
            <a:chOff x="4776217" y="4892818"/>
            <a:chExt cx="3371732" cy="1412668"/>
          </a:xfrm>
          <a:noFill/>
        </p:grpSpPr>
        <p:pic>
          <p:nvPicPr>
            <p:cNvPr id="53" name="圖片 52">
              <a:extLst>
                <a:ext uri="{FF2B5EF4-FFF2-40B4-BE49-F238E27FC236}">
                  <a16:creationId xmlns:a16="http://schemas.microsoft.com/office/drawing/2014/main" id="{972E34B0-11D9-F4C9-BE90-CA6A26A847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t="1965" r="1623" b="27033"/>
            <a:stretch/>
          </p:blipFill>
          <p:spPr>
            <a:xfrm>
              <a:off x="6090266" y="4957369"/>
              <a:ext cx="1775144" cy="1312016"/>
            </a:xfrm>
            <a:prstGeom prst="rect">
              <a:avLst/>
            </a:prstGeom>
            <a:grpFill/>
          </p:spPr>
        </p:pic>
        <p:pic>
          <p:nvPicPr>
            <p:cNvPr id="54" name="圖片 53">
              <a:extLst>
                <a:ext uri="{FF2B5EF4-FFF2-40B4-BE49-F238E27FC236}">
                  <a16:creationId xmlns:a16="http://schemas.microsoft.com/office/drawing/2014/main" id="{DBF037C1-0303-6151-9BF3-F750C0D1DF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19177" t="73476" r="24954"/>
            <a:stretch/>
          </p:blipFill>
          <p:spPr>
            <a:xfrm>
              <a:off x="4965665" y="5537255"/>
              <a:ext cx="1008112" cy="490119"/>
            </a:xfrm>
            <a:prstGeom prst="rect">
              <a:avLst/>
            </a:prstGeom>
            <a:grpFill/>
          </p:spPr>
        </p:pic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B376A744-8AE6-C526-3203-086AE7D43A07}"/>
                </a:ext>
              </a:extLst>
            </p:cNvPr>
            <p:cNvGrpSpPr/>
            <p:nvPr/>
          </p:nvGrpSpPr>
          <p:grpSpPr>
            <a:xfrm>
              <a:off x="4776217" y="4892818"/>
              <a:ext cx="3371732" cy="1412668"/>
              <a:chOff x="1592498" y="2884043"/>
              <a:chExt cx="3371732" cy="1412668"/>
            </a:xfrm>
            <a:grpFill/>
          </p:grpSpPr>
          <p:sp>
            <p:nvSpPr>
              <p:cNvPr id="55" name="矩形: 圓角 54">
                <a:extLst>
                  <a:ext uri="{FF2B5EF4-FFF2-40B4-BE49-F238E27FC236}">
                    <a16:creationId xmlns:a16="http://schemas.microsoft.com/office/drawing/2014/main" id="{BD1D798F-9E82-36A5-746D-F13A777EC421}"/>
                  </a:ext>
                </a:extLst>
              </p:cNvPr>
              <p:cNvSpPr/>
              <p:nvPr/>
            </p:nvSpPr>
            <p:spPr bwMode="auto">
              <a:xfrm>
                <a:off x="1619671" y="2924943"/>
                <a:ext cx="3344559" cy="1371768"/>
              </a:xfrm>
              <a:prstGeom prst="roundRect">
                <a:avLst/>
              </a:prstGeom>
              <a:grpFill/>
              <a:ln w="38100" cap="flat" cmpd="sng" algn="ctr">
                <a:solidFill>
                  <a:srgbClr val="4F81BD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6BC2A7D7-4E8F-C7C1-F68F-99881CB73849}"/>
                  </a:ext>
                </a:extLst>
              </p:cNvPr>
              <p:cNvSpPr txBox="1"/>
              <p:nvPr/>
            </p:nvSpPr>
            <p:spPr>
              <a:xfrm>
                <a:off x="1592498" y="2884043"/>
                <a:ext cx="100078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F81BD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dirty="0"/>
                  <a:t>CNN</a:t>
                </a:r>
                <a:endParaRPr lang="zh-TW" altLang="en-US" dirty="0"/>
              </a:p>
            </p:txBody>
          </p:sp>
        </p:grpSp>
      </p:grp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FF61A927-AF04-3757-1A4B-71550BBBE7B0}"/>
              </a:ext>
            </a:extLst>
          </p:cNvPr>
          <p:cNvGrpSpPr/>
          <p:nvPr/>
        </p:nvGrpSpPr>
        <p:grpSpPr>
          <a:xfrm>
            <a:off x="4755305" y="3134772"/>
            <a:ext cx="3371732" cy="1412668"/>
            <a:chOff x="4744283" y="5185058"/>
            <a:chExt cx="3371732" cy="1412668"/>
          </a:xfrm>
        </p:grpSpPr>
        <p:grpSp>
          <p:nvGrpSpPr>
            <p:cNvPr id="64" name="群組 63">
              <a:extLst>
                <a:ext uri="{FF2B5EF4-FFF2-40B4-BE49-F238E27FC236}">
                  <a16:creationId xmlns:a16="http://schemas.microsoft.com/office/drawing/2014/main" id="{301F207A-194C-A00B-97A9-EAB7753B1A9A}"/>
                </a:ext>
              </a:extLst>
            </p:cNvPr>
            <p:cNvGrpSpPr/>
            <p:nvPr/>
          </p:nvGrpSpPr>
          <p:grpSpPr>
            <a:xfrm>
              <a:off x="4744283" y="5185058"/>
              <a:ext cx="3371732" cy="1412668"/>
              <a:chOff x="1592498" y="2884043"/>
              <a:chExt cx="3371732" cy="1412668"/>
            </a:xfrm>
          </p:grpSpPr>
          <p:sp>
            <p:nvSpPr>
              <p:cNvPr id="65" name="矩形: 圓角 64">
                <a:extLst>
                  <a:ext uri="{FF2B5EF4-FFF2-40B4-BE49-F238E27FC236}">
                    <a16:creationId xmlns:a16="http://schemas.microsoft.com/office/drawing/2014/main" id="{6E266B03-C475-31B7-96B3-796B01EDC3B1}"/>
                  </a:ext>
                </a:extLst>
              </p:cNvPr>
              <p:cNvSpPr/>
              <p:nvPr/>
            </p:nvSpPr>
            <p:spPr bwMode="auto">
              <a:xfrm>
                <a:off x="1619671" y="2924943"/>
                <a:ext cx="3344559" cy="1371768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4F81BD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BEF07B47-7B4B-A386-D1A0-59C478B1D0B8}"/>
                  </a:ext>
                </a:extLst>
              </p:cNvPr>
              <p:cNvSpPr txBox="1"/>
              <p:nvPr/>
            </p:nvSpPr>
            <p:spPr>
              <a:xfrm>
                <a:off x="1592498" y="2884043"/>
                <a:ext cx="1000786" cy="369332"/>
              </a:xfrm>
              <a:prstGeom prst="rect">
                <a:avLst/>
              </a:prstGeom>
              <a:ln>
                <a:solidFill>
                  <a:srgbClr val="4F81BD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dirty="0"/>
                  <a:t>BNN</a:t>
                </a:r>
                <a:endParaRPr lang="zh-TW" altLang="en-US" dirty="0"/>
              </a:p>
            </p:txBody>
          </p:sp>
        </p:grpSp>
        <p:pic>
          <p:nvPicPr>
            <p:cNvPr id="68" name="圖片 67">
              <a:extLst>
                <a:ext uri="{FF2B5EF4-FFF2-40B4-BE49-F238E27FC236}">
                  <a16:creationId xmlns:a16="http://schemas.microsoft.com/office/drawing/2014/main" id="{4E7BA2C1-7C25-1847-DBA2-77793E221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9702" t="75730" r="17861"/>
            <a:stretch/>
          </p:blipFill>
          <p:spPr>
            <a:xfrm>
              <a:off x="4924816" y="5887011"/>
              <a:ext cx="1361545" cy="442015"/>
            </a:xfrm>
            <a:prstGeom prst="rect">
              <a:avLst/>
            </a:prstGeom>
          </p:spPr>
        </p:pic>
        <p:pic>
          <p:nvPicPr>
            <p:cNvPr id="69" name="圖片 68">
              <a:extLst>
                <a:ext uri="{FF2B5EF4-FFF2-40B4-BE49-F238E27FC236}">
                  <a16:creationId xmlns:a16="http://schemas.microsoft.com/office/drawing/2014/main" id="{06F0BDDF-4933-897E-6DC3-CC5D35231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496" b="75219" l="565" r="89831">
                          <a14:foregroundMark x1="84746" y1="30612" x2="27684" y2="14869"/>
                          <a14:foregroundMark x1="27684" y1="14869" x2="7062" y2="38484"/>
                          <a14:foregroundMark x1="7062" y1="38484" x2="26836" y2="63557"/>
                          <a14:foregroundMark x1="26836" y1="63557" x2="68079" y2="52770"/>
                          <a14:foregroundMark x1="68079" y1="52770" x2="72316" y2="30029"/>
                          <a14:foregroundMark x1="72316" y1="30029" x2="70621" y2="24490"/>
                          <a14:foregroundMark x1="81638" y1="30029" x2="58192" y2="24198"/>
                          <a14:foregroundMark x1="58192" y1="24198" x2="22599" y2="46647"/>
                          <a14:foregroundMark x1="22599" y1="46647" x2="70904" y2="59475"/>
                          <a14:foregroundMark x1="70904" y1="59475" x2="80791" y2="33236"/>
                          <a14:foregroundMark x1="67514" y1="22741" x2="47458" y2="32945"/>
                          <a14:foregroundMark x1="47458" y1="32945" x2="63277" y2="47522"/>
                          <a14:foregroundMark x1="63277" y1="47522" x2="68362" y2="34694"/>
                          <a14:foregroundMark x1="41525" y1="27114" x2="51412" y2="53353"/>
                          <a14:foregroundMark x1="51412" y1="53353" x2="56780" y2="46064"/>
                          <a14:foregroundMark x1="53390" y1="31778" x2="51977" y2="57143"/>
                          <a14:foregroundMark x1="51977" y1="57143" x2="64972" y2="51603"/>
                          <a14:foregroundMark x1="67797" y1="27988" x2="68362" y2="46356"/>
                          <a14:foregroundMark x1="61017" y1="36443" x2="38983" y2="38192"/>
                          <a14:foregroundMark x1="38983" y1="38192" x2="51130" y2="45481"/>
                          <a14:foregroundMark x1="31921" y1="23907" x2="48305" y2="38192"/>
                          <a14:foregroundMark x1="48305" y1="38192" x2="48870" y2="36443"/>
                          <a14:foregroundMark x1="28249" y1="25364" x2="46610" y2="28863"/>
                          <a14:foregroundMark x1="30791" y1="29738" x2="41525" y2="40816"/>
                          <a14:foregroundMark x1="22599" y1="27405" x2="24294" y2="27988"/>
                          <a14:foregroundMark x1="25424" y1="30029" x2="26836" y2="34111"/>
                          <a14:foregroundMark x1="24576" y1="25948" x2="20621" y2="44023"/>
                          <a14:foregroundMark x1="29661" y1="42566" x2="44915" y2="62682"/>
                          <a14:foregroundMark x1="9887" y1="57434" x2="23446" y2="74344"/>
                          <a14:foregroundMark x1="32486" y1="65015" x2="50565" y2="71429"/>
                          <a14:foregroundMark x1="76836" y1="59475" x2="56780" y2="68222"/>
                          <a14:foregroundMark x1="77119" y1="60350" x2="60734" y2="69388"/>
                          <a14:foregroundMark x1="75424" y1="67347" x2="56215" y2="70262"/>
                          <a14:foregroundMark x1="80226" y1="65306" x2="64407" y2="73761"/>
                          <a14:foregroundMark x1="75989" y1="63848" x2="48305" y2="69388"/>
                          <a14:foregroundMark x1="54520" y1="66472" x2="42655" y2="69679"/>
                          <a14:foregroundMark x1="29944" y1="71137" x2="57345" y2="73178"/>
                          <a14:foregroundMark x1="20056" y1="67638" x2="43785" y2="72595"/>
                          <a14:foregroundMark x1="12429" y1="62682" x2="26836" y2="71720"/>
                          <a14:foregroundMark x1="5085" y1="62391" x2="24294" y2="73469"/>
                          <a14:foregroundMark x1="6497" y1="64431" x2="39831" y2="75510"/>
                          <a14:foregroundMark x1="35593" y1="69096" x2="63277" y2="74927"/>
                          <a14:foregroundMark x1="4237" y1="39650" x2="4802" y2="65306"/>
                          <a14:foregroundMark x1="4802" y1="17784" x2="5932" y2="47813"/>
                          <a14:foregroundMark x1="1977" y1="25656" x2="1130" y2="47230"/>
                          <a14:foregroundMark x1="4520" y1="26531" x2="6497" y2="57726"/>
                          <a14:foregroundMark x1="1130" y1="38192" x2="5650" y2="62974"/>
                          <a14:foregroundMark x1="2825" y1="38192" x2="847" y2="71137"/>
                          <a14:foregroundMark x1="847" y1="71137" x2="1977" y2="72886"/>
                          <a14:foregroundMark x1="2542" y1="22157" x2="19492" y2="21866"/>
                          <a14:foregroundMark x1="6497" y1="16035" x2="27966" y2="17784"/>
                          <a14:foregroundMark x1="8475" y1="11079" x2="40113" y2="16035"/>
                          <a14:foregroundMark x1="31073" y1="13411" x2="65514" y2="15517"/>
                          <a14:foregroundMark x1="32203" y1="10496" x2="58475" y2="11079"/>
                          <a14:foregroundMark x1="78249" y1="44023" x2="85593" y2="61516"/>
                          <a14:foregroundMark x1="82768" y1="34402" x2="78531" y2="53061"/>
                          <a14:foregroundMark x1="85876" y1="36735" x2="82768" y2="53061"/>
                          <a14:foregroundMark x1="88701" y1="39650" x2="83333" y2="58601"/>
                          <a14:foregroundMark x1="87288" y1="48688" x2="81356" y2="58601"/>
                          <a14:foregroundMark x1="86158" y1="49563" x2="85593" y2="63557"/>
                          <a14:backgroundMark x1="69209" y1="14869" x2="67232" y2="16910"/>
                        </a14:backgroundRemoval>
                      </a14:imgEffect>
                    </a14:imgLayer>
                  </a14:imgProps>
                </a:ext>
              </a:extLst>
            </a:blip>
            <a:srcRect t="6678" r="12459" b="24862"/>
            <a:stretch/>
          </p:blipFill>
          <p:spPr>
            <a:xfrm>
              <a:off x="6318183" y="5269341"/>
              <a:ext cx="1710201" cy="1295882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A0A5C08F-9390-49C6-7EFA-A70EC55642D2}"/>
                  </a:ext>
                </a:extLst>
              </p:cNvPr>
              <p:cNvSpPr txBox="1"/>
              <p:nvPr/>
            </p:nvSpPr>
            <p:spPr>
              <a:xfrm>
                <a:off x="1374839" y="4685669"/>
                <a:ext cx="2304256" cy="10400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Loss : Cross Entropy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</m:d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ES" altLang="zh-TW" i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altLang="zh-TW" i="0">
                              <a:latin typeface="Cambria Math" panose="02040503050406030204" pitchFamily="18" charset="0"/>
                            </a:rPr>
                            <m:t>og</m:t>
                          </m:r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A0A5C08F-9390-49C6-7EFA-A70EC5564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839" y="4685669"/>
                <a:ext cx="2304256" cy="1040093"/>
              </a:xfrm>
              <a:prstGeom prst="rect">
                <a:avLst/>
              </a:prstGeom>
              <a:blipFill>
                <a:blip r:embed="rId7"/>
                <a:stretch>
                  <a:fillRect l="-2381" t="-3529" r="-21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468F1E5E-4AE9-AE94-BB5A-1280FD3B8ECC}"/>
                  </a:ext>
                </a:extLst>
              </p:cNvPr>
              <p:cNvSpPr txBox="1"/>
              <p:nvPr/>
            </p:nvSpPr>
            <p:spPr>
              <a:xfrm>
                <a:off x="4233058" y="4674898"/>
                <a:ext cx="4443398" cy="10616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dirty="0"/>
                  <a:t>Loss : KL-divergence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  <m:d>
                                <m:d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s-ES" altLang="zh-TW" sz="160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og</m:t>
                              </m:r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  <m:d>
                                <m:d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𝐾𝐿</m:t>
                      </m:r>
                      <m:d>
                        <m:d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Normal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468F1E5E-4AE9-AE94-BB5A-1280FD3B8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058" y="4674898"/>
                <a:ext cx="4443398" cy="1061637"/>
              </a:xfrm>
              <a:prstGeom prst="rect">
                <a:avLst/>
              </a:prstGeom>
              <a:blipFill>
                <a:blip r:embed="rId8"/>
                <a:stretch>
                  <a:fillRect t="-34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左大括弧 30">
            <a:extLst>
              <a:ext uri="{FF2B5EF4-FFF2-40B4-BE49-F238E27FC236}">
                <a16:creationId xmlns:a16="http://schemas.microsoft.com/office/drawing/2014/main" id="{3E0AE073-EA43-0BC4-241C-E8572F8A57E8}"/>
              </a:ext>
            </a:extLst>
          </p:cNvPr>
          <p:cNvSpPr/>
          <p:nvPr/>
        </p:nvSpPr>
        <p:spPr bwMode="auto">
          <a:xfrm rot="16200000">
            <a:off x="5373386" y="4783885"/>
            <a:ext cx="197007" cy="2062006"/>
          </a:xfrm>
          <a:prstGeom prst="leftBrace">
            <a:avLst>
              <a:gd name="adj1" fmla="val 138435"/>
              <a:gd name="adj2" fmla="val 50336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538CD3AB-72A9-6FAC-0C77-8AC8FF9B755C}"/>
              </a:ext>
            </a:extLst>
          </p:cNvPr>
          <p:cNvSpPr txBox="1"/>
          <p:nvPr/>
        </p:nvSpPr>
        <p:spPr>
          <a:xfrm>
            <a:off x="4303521" y="5917827"/>
            <a:ext cx="22326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Mean of cross entropy</a:t>
            </a:r>
            <a:r>
              <a:rPr lang="zh-TW" altLang="en-US" sz="1600" dirty="0"/>
              <a:t> </a:t>
            </a:r>
            <a:r>
              <a:rPr lang="en-US" altLang="zh-TW" sz="1600" dirty="0"/>
              <a:t>loss </a:t>
            </a:r>
            <a:r>
              <a:rPr lang="en-US" altLang="zh-TW" sz="1600" dirty="0" err="1"/>
              <a:t>acorss</a:t>
            </a:r>
            <a:r>
              <a:rPr lang="en-US" altLang="zh-TW" sz="1600" dirty="0"/>
              <a:t> samples</a:t>
            </a:r>
            <a:endParaRPr lang="zh-TW" altLang="en-US" sz="1600" dirty="0"/>
          </a:p>
        </p:txBody>
      </p:sp>
      <p:sp>
        <p:nvSpPr>
          <p:cNvPr id="34" name="左大括弧 33">
            <a:extLst>
              <a:ext uri="{FF2B5EF4-FFF2-40B4-BE49-F238E27FC236}">
                <a16:creationId xmlns:a16="http://schemas.microsoft.com/office/drawing/2014/main" id="{A3F14981-8036-FAA4-8B12-7E908F47424B}"/>
              </a:ext>
            </a:extLst>
          </p:cNvPr>
          <p:cNvSpPr/>
          <p:nvPr/>
        </p:nvSpPr>
        <p:spPr bwMode="auto">
          <a:xfrm rot="16200000">
            <a:off x="7631560" y="5002436"/>
            <a:ext cx="217583" cy="1584176"/>
          </a:xfrm>
          <a:prstGeom prst="leftBrace">
            <a:avLst>
              <a:gd name="adj1" fmla="val 138435"/>
              <a:gd name="adj2" fmla="val 50336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FC0A3CA0-BCCE-6E8E-50E5-ED622F3454BD}"/>
              </a:ext>
            </a:extLst>
          </p:cNvPr>
          <p:cNvSpPr txBox="1"/>
          <p:nvPr/>
        </p:nvSpPr>
        <p:spPr>
          <a:xfrm>
            <a:off x="6673556" y="5897771"/>
            <a:ext cx="21585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Ensure robustness against noise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34983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78D61E-4C16-8C9E-35C9-84F9C75EC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Robustness Against Noise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7A739D-EE7C-1DF0-64DA-AB004F526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Both method works well on different datasets</a:t>
            </a:r>
          </a:p>
          <a:p>
            <a:pPr lvl="1"/>
            <a:r>
              <a:rPr lang="en-US" altLang="zh-TW" dirty="0"/>
              <a:t>Trade-off between accuracy on clean data &amp; noise tolerance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marL="341312" lvl="1" indent="0">
              <a:buNone/>
            </a:pPr>
            <a:endParaRPr lang="en-US" altLang="zh-TW" dirty="0"/>
          </a:p>
          <a:p>
            <a:pPr marL="341312" lvl="1" indent="0">
              <a:buNone/>
            </a:pPr>
            <a:endParaRPr lang="en-US" altLang="zh-TW" sz="600" dirty="0"/>
          </a:p>
          <a:p>
            <a:r>
              <a:rPr lang="en-US" altLang="zh-TW" dirty="0"/>
              <a:t>Tolerance against large noise</a:t>
            </a:r>
          </a:p>
          <a:p>
            <a:pPr lvl="1"/>
            <a:r>
              <a:rPr lang="en-US" altLang="zh-TW" dirty="0"/>
              <a:t>Little noise has great effect</a:t>
            </a:r>
            <a:endParaRPr lang="zh-TW" altLang="en-US" dirty="0"/>
          </a:p>
        </p:txBody>
      </p:sp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AAF6AC29-5B24-4C0C-A2E5-DB4EA857BA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4176874"/>
              </p:ext>
            </p:extLst>
          </p:nvPr>
        </p:nvGraphicFramePr>
        <p:xfrm>
          <a:off x="4420731" y="2420889"/>
          <a:ext cx="3732018" cy="1800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圖表 4">
            <a:extLst>
              <a:ext uri="{FF2B5EF4-FFF2-40B4-BE49-F238E27FC236}">
                <a16:creationId xmlns:a16="http://schemas.microsoft.com/office/drawing/2014/main" id="{D92E1BF8-B303-43DE-BC90-ADF7BF3DEA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3106150"/>
              </p:ext>
            </p:extLst>
          </p:nvPr>
        </p:nvGraphicFramePr>
        <p:xfrm>
          <a:off x="683568" y="2420888"/>
          <a:ext cx="3732018" cy="1800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id="{CBA30B92-9874-4502-CBBF-79F76A8C05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4818962"/>
              </p:ext>
            </p:extLst>
          </p:nvPr>
        </p:nvGraphicFramePr>
        <p:xfrm>
          <a:off x="683568" y="4869160"/>
          <a:ext cx="3732019" cy="1988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0" name="圖片 9">
            <a:extLst>
              <a:ext uri="{FF2B5EF4-FFF2-40B4-BE49-F238E27FC236}">
                <a16:creationId xmlns:a16="http://schemas.microsoft.com/office/drawing/2014/main" id="{79D1A4FB-1734-849E-7421-8D6E573CA9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0" t="8099" r="9494" b="2833"/>
          <a:stretch/>
        </p:blipFill>
        <p:spPr>
          <a:xfrm>
            <a:off x="4415586" y="4480709"/>
            <a:ext cx="3602182" cy="2320328"/>
          </a:xfrm>
          <a:prstGeom prst="rect">
            <a:avLst/>
          </a:prstGeom>
        </p:spPr>
      </p:pic>
      <p:sp>
        <p:nvSpPr>
          <p:cNvPr id="11" name="橢圓 10">
            <a:extLst>
              <a:ext uri="{FF2B5EF4-FFF2-40B4-BE49-F238E27FC236}">
                <a16:creationId xmlns:a16="http://schemas.microsoft.com/office/drawing/2014/main" id="{E74CDC0C-4467-D9D4-9411-BF6D85D2A5A2}"/>
              </a:ext>
            </a:extLst>
          </p:cNvPr>
          <p:cNvSpPr/>
          <p:nvPr/>
        </p:nvSpPr>
        <p:spPr bwMode="auto">
          <a:xfrm>
            <a:off x="7695728" y="4497829"/>
            <a:ext cx="277416" cy="792088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42B31DE-7E7D-847D-230B-4F64D83EB223}"/>
              </a:ext>
            </a:extLst>
          </p:cNvPr>
          <p:cNvSpPr txBox="1"/>
          <p:nvPr/>
        </p:nvSpPr>
        <p:spPr>
          <a:xfrm>
            <a:off x="8020730" y="4715271"/>
            <a:ext cx="10113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High acc. 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EAB1727-ADA9-0FCA-D09C-4FEAD70381B5}"/>
              </a:ext>
            </a:extLst>
          </p:cNvPr>
          <p:cNvSpPr txBox="1"/>
          <p:nvPr/>
        </p:nvSpPr>
        <p:spPr>
          <a:xfrm>
            <a:off x="7969018" y="6283725"/>
            <a:ext cx="10863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large noise</a:t>
            </a:r>
            <a:endParaRPr lang="zh-TW" altLang="en-US" sz="1400" dirty="0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A56E99BC-1519-355C-0680-4FFA0E553A00}"/>
              </a:ext>
            </a:extLst>
          </p:cNvPr>
          <p:cNvSpPr/>
          <p:nvPr/>
        </p:nvSpPr>
        <p:spPr bwMode="auto">
          <a:xfrm>
            <a:off x="7695728" y="6321449"/>
            <a:ext cx="277416" cy="436828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4982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5F8C3-9888-D08E-09A7-F3AB4ACA9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6455ED-C7DA-842D-76AD-E78EF88A2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2-D Data Visualization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AD2695-4179-E43A-8A10-10013FB76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76400"/>
            <a:ext cx="8511480" cy="4800600"/>
          </a:xfrm>
        </p:spPr>
        <p:txBody>
          <a:bodyPr/>
          <a:lstStyle/>
          <a:p>
            <a:r>
              <a:rPr lang="en-US" altLang="zh-TW" dirty="0"/>
              <a:t>Visualize data using t-SNE</a:t>
            </a:r>
          </a:p>
          <a:p>
            <a:pPr lvl="1"/>
            <a:r>
              <a:rPr lang="en-US" altLang="zh-TW" dirty="0"/>
              <a:t>Visualization method that maintains spatial distance</a:t>
            </a:r>
          </a:p>
          <a:p>
            <a:pPr lvl="1"/>
            <a:r>
              <a:rPr lang="en-US" altLang="zh-TW" dirty="0"/>
              <a:t>Map angular distance to spatial distance using </a:t>
            </a:r>
            <a:r>
              <a:rPr lang="en-US" altLang="zh-TW" b="1" dirty="0"/>
              <a:t>Locality-Sensitive Hashing</a:t>
            </a:r>
          </a:p>
          <a:p>
            <a:pPr lvl="1"/>
            <a:endParaRPr lang="en-US" altLang="zh-TW" b="1" dirty="0"/>
          </a:p>
          <a:p>
            <a:pPr lvl="1"/>
            <a:endParaRPr lang="en-US" altLang="zh-TW" b="1" dirty="0"/>
          </a:p>
          <a:p>
            <a:pPr lvl="1"/>
            <a:endParaRPr lang="en-US" altLang="zh-TW" b="1" dirty="0"/>
          </a:p>
          <a:p>
            <a:pPr lvl="1"/>
            <a:endParaRPr lang="en-US" altLang="zh-TW" b="1" dirty="0"/>
          </a:p>
          <a:p>
            <a:pPr lvl="1"/>
            <a:endParaRPr lang="en-US" altLang="zh-TW" b="1" dirty="0"/>
          </a:p>
          <a:p>
            <a:pPr lvl="1"/>
            <a:endParaRPr lang="zh-TW" altLang="en-US" dirty="0"/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2065933C-B252-7A9F-7569-B323B4727B47}"/>
              </a:ext>
            </a:extLst>
          </p:cNvPr>
          <p:cNvGrpSpPr/>
          <p:nvPr/>
        </p:nvGrpSpPr>
        <p:grpSpPr>
          <a:xfrm>
            <a:off x="2179445" y="2770477"/>
            <a:ext cx="1224136" cy="1224136"/>
            <a:chOff x="899592" y="2852564"/>
            <a:chExt cx="1224136" cy="1224136"/>
          </a:xfrm>
        </p:grpSpPr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3CD3971E-CEA1-A930-AD21-8191EE7FBDBE}"/>
                </a:ext>
              </a:extLst>
            </p:cNvPr>
            <p:cNvSpPr/>
            <p:nvPr/>
          </p:nvSpPr>
          <p:spPr bwMode="auto">
            <a:xfrm>
              <a:off x="899592" y="2852564"/>
              <a:ext cx="1224136" cy="1224136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E7E57526-CFC2-2A7B-2C41-1F55367BFCAE}"/>
                </a:ext>
              </a:extLst>
            </p:cNvPr>
            <p:cNvCxnSpPr>
              <a:stCxn id="7" idx="0"/>
              <a:endCxn id="7" idx="4"/>
            </p:cNvCxnSpPr>
            <p:nvPr/>
          </p:nvCxnSpPr>
          <p:spPr bwMode="auto">
            <a:xfrm>
              <a:off x="1511660" y="2852564"/>
              <a:ext cx="0" cy="1224136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D192BE43-6E65-5DB1-6B2D-E49D605A43D2}"/>
                </a:ext>
              </a:extLst>
            </p:cNvPr>
            <p:cNvCxnSpPr>
              <a:cxnSpLocks/>
              <a:stCxn id="7" idx="1"/>
              <a:endCxn id="7" idx="5"/>
            </p:cNvCxnSpPr>
            <p:nvPr/>
          </p:nvCxnSpPr>
          <p:spPr bwMode="auto">
            <a:xfrm>
              <a:off x="1078863" y="3031835"/>
              <a:ext cx="865594" cy="865594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1FB7B57A-3E44-EA9F-C462-5A3F2DB5E9B4}"/>
                </a:ext>
              </a:extLst>
            </p:cNvPr>
            <p:cNvCxnSpPr>
              <a:cxnSpLocks/>
              <a:stCxn id="7" idx="2"/>
              <a:endCxn id="7" idx="6"/>
            </p:cNvCxnSpPr>
            <p:nvPr/>
          </p:nvCxnSpPr>
          <p:spPr bwMode="auto">
            <a:xfrm>
              <a:off x="899592" y="3464632"/>
              <a:ext cx="1224136" cy="0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A99E75A9-31B6-B401-E907-856AED2D7AF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71600" y="3140968"/>
              <a:ext cx="1080120" cy="648072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3E124B4A-17E4-D6A7-B619-02CB6568F91D}"/>
                </a:ext>
              </a:extLst>
            </p:cNvPr>
            <p:cNvCxnSpPr>
              <a:cxnSpLocks/>
              <a:stCxn id="7" idx="3"/>
              <a:endCxn id="7" idx="7"/>
            </p:cNvCxnSpPr>
            <p:nvPr/>
          </p:nvCxnSpPr>
          <p:spPr bwMode="auto">
            <a:xfrm flipV="1">
              <a:off x="1078863" y="3031835"/>
              <a:ext cx="865594" cy="865594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331058A0-7D42-9234-B5FC-2E04E1E81983}"/>
              </a:ext>
            </a:extLst>
          </p:cNvPr>
          <p:cNvCxnSpPr/>
          <p:nvPr/>
        </p:nvCxnSpPr>
        <p:spPr bwMode="auto">
          <a:xfrm>
            <a:off x="3619605" y="3382545"/>
            <a:ext cx="216024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25FA27D8-D192-653A-EB40-D8008B88AE6B}"/>
              </a:ext>
            </a:extLst>
          </p:cNvPr>
          <p:cNvGrpSpPr/>
          <p:nvPr/>
        </p:nvGrpSpPr>
        <p:grpSpPr>
          <a:xfrm>
            <a:off x="4051653" y="2770477"/>
            <a:ext cx="1569349" cy="1537806"/>
            <a:chOff x="2806525" y="2852564"/>
            <a:chExt cx="1569349" cy="1537806"/>
          </a:xfrm>
        </p:grpSpPr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8B260575-B0F7-B6B3-2DEF-A80A72CED7A4}"/>
                </a:ext>
              </a:extLst>
            </p:cNvPr>
            <p:cNvGrpSpPr/>
            <p:nvPr/>
          </p:nvGrpSpPr>
          <p:grpSpPr>
            <a:xfrm>
              <a:off x="2806525" y="2852564"/>
              <a:ext cx="1224136" cy="1224136"/>
              <a:chOff x="899592" y="2852564"/>
              <a:chExt cx="1224136" cy="1224136"/>
            </a:xfrm>
          </p:grpSpPr>
          <p:sp>
            <p:nvSpPr>
              <p:cNvPr id="28" name="橢圓 27">
                <a:extLst>
                  <a:ext uri="{FF2B5EF4-FFF2-40B4-BE49-F238E27FC236}">
                    <a16:creationId xmlns:a16="http://schemas.microsoft.com/office/drawing/2014/main" id="{038A32E1-3CDB-43BB-0E70-AC6856868AE9}"/>
                  </a:ext>
                </a:extLst>
              </p:cNvPr>
              <p:cNvSpPr/>
              <p:nvPr/>
            </p:nvSpPr>
            <p:spPr bwMode="auto">
              <a:xfrm>
                <a:off x="899592" y="2852564"/>
                <a:ext cx="1224136" cy="1224136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C420200F-C87A-C51E-FAA7-F97675AC2D28}"/>
                  </a:ext>
                </a:extLst>
              </p:cNvPr>
              <p:cNvCxnSpPr>
                <a:stCxn id="28" idx="0"/>
                <a:endCxn id="28" idx="4"/>
              </p:cNvCxnSpPr>
              <p:nvPr/>
            </p:nvCxnSpPr>
            <p:spPr bwMode="auto">
              <a:xfrm>
                <a:off x="1511660" y="2852564"/>
                <a:ext cx="0" cy="1224136"/>
              </a:xfrm>
              <a:prstGeom prst="line">
                <a:avLst/>
              </a:prstGeom>
              <a:ln w="127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BDA8A1A7-EB76-5570-0342-1110D44184F3}"/>
                  </a:ext>
                </a:extLst>
              </p:cNvPr>
              <p:cNvCxnSpPr>
                <a:cxnSpLocks/>
                <a:stCxn id="28" idx="1"/>
                <a:endCxn id="28" idx="5"/>
              </p:cNvCxnSpPr>
              <p:nvPr/>
            </p:nvCxnSpPr>
            <p:spPr bwMode="auto">
              <a:xfrm>
                <a:off x="1078863" y="3031835"/>
                <a:ext cx="865594" cy="865594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0B300FC4-B20F-6599-7C1B-F767018FFA05}"/>
                  </a:ext>
                </a:extLst>
              </p:cNvPr>
              <p:cNvCxnSpPr>
                <a:cxnSpLocks/>
                <a:stCxn id="28" idx="2"/>
                <a:endCxn id="28" idx="6"/>
              </p:cNvCxnSpPr>
              <p:nvPr/>
            </p:nvCxnSpPr>
            <p:spPr bwMode="auto">
              <a:xfrm>
                <a:off x="899592" y="3464632"/>
                <a:ext cx="1224136" cy="0"/>
              </a:xfrm>
              <a:prstGeom prst="line">
                <a:avLst/>
              </a:prstGeom>
              <a:ln w="127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E41F0597-DC81-09BA-10EE-9E84792A482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971600" y="3140968"/>
                <a:ext cx="1080120" cy="648072"/>
              </a:xfrm>
              <a:prstGeom prst="line">
                <a:avLst/>
              </a:prstGeom>
              <a:ln w="127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2A591C19-74AC-F0D6-15B1-64C125047182}"/>
                  </a:ext>
                </a:extLst>
              </p:cNvPr>
              <p:cNvCxnSpPr>
                <a:cxnSpLocks/>
                <a:stCxn id="28" idx="3"/>
                <a:endCxn id="28" idx="7"/>
              </p:cNvCxnSpPr>
              <p:nvPr/>
            </p:nvCxnSpPr>
            <p:spPr bwMode="auto">
              <a:xfrm flipV="1">
                <a:off x="1078863" y="3031835"/>
                <a:ext cx="865594" cy="865594"/>
              </a:xfrm>
              <a:prstGeom prst="line">
                <a:avLst/>
              </a:prstGeom>
              <a:ln w="127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9CBED05-235A-7E09-5406-E7DF551A0BEB}"/>
                </a:ext>
              </a:extLst>
            </p:cNvPr>
            <p:cNvSpPr/>
            <p:nvPr/>
          </p:nvSpPr>
          <p:spPr bwMode="auto">
            <a:xfrm rot="10800000" flipV="1">
              <a:off x="3510251" y="3056390"/>
              <a:ext cx="45719" cy="45719"/>
            </a:xfrm>
            <a:prstGeom prst="rect">
              <a:avLst/>
            </a:prstGeom>
            <a:solidFill>
              <a:srgbClr val="0000FF"/>
            </a:solidFill>
            <a:ln w="127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7D61B8F1-3F5D-AEE2-2E41-5546DA9B1258}"/>
                </a:ext>
              </a:extLst>
            </p:cNvPr>
            <p:cNvSpPr/>
            <p:nvPr/>
          </p:nvSpPr>
          <p:spPr bwMode="auto">
            <a:xfrm rot="10800000" flipV="1">
              <a:off x="3888460" y="3251852"/>
              <a:ext cx="45719" cy="45719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3D7A1B98-5BE5-581C-24D9-BFFF1FDBF045}"/>
                </a:ext>
              </a:extLst>
            </p:cNvPr>
            <p:cNvSpPr/>
            <p:nvPr/>
          </p:nvSpPr>
          <p:spPr bwMode="auto">
            <a:xfrm rot="10800000" flipV="1">
              <a:off x="3510251" y="3864291"/>
              <a:ext cx="45719" cy="4571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7B406573-A5C1-F17B-58F4-53B6CAC9A51C}"/>
                </a:ext>
              </a:extLst>
            </p:cNvPr>
            <p:cNvSpPr/>
            <p:nvPr/>
          </p:nvSpPr>
          <p:spPr bwMode="auto">
            <a:xfrm rot="10800000" flipV="1">
              <a:off x="3008616" y="3360993"/>
              <a:ext cx="45719" cy="45719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970192B-1C04-A67C-F5B2-3F1D45337781}"/>
                </a:ext>
              </a:extLst>
            </p:cNvPr>
            <p:cNvSpPr/>
            <p:nvPr/>
          </p:nvSpPr>
          <p:spPr bwMode="auto">
            <a:xfrm rot="10800000" flipV="1">
              <a:off x="3008616" y="3147723"/>
              <a:ext cx="45719" cy="45719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FD149DC0-805C-5209-AA6D-68D1513CA2F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986854" y="3735822"/>
              <a:ext cx="179271" cy="197234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4" name="直線單箭頭接點 43">
              <a:extLst>
                <a:ext uri="{FF2B5EF4-FFF2-40B4-BE49-F238E27FC236}">
                  <a16:creationId xmlns:a16="http://schemas.microsoft.com/office/drawing/2014/main" id="{DB010508-AD3B-A118-E7D8-31339B9A125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694115" y="4042197"/>
              <a:ext cx="194344" cy="20156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2755286D-9761-2B96-A586-7B2782700A24}"/>
                </a:ext>
              </a:extLst>
            </p:cNvPr>
            <p:cNvSpPr txBox="1"/>
            <p:nvPr/>
          </p:nvSpPr>
          <p:spPr>
            <a:xfrm>
              <a:off x="4058862" y="3788297"/>
              <a:ext cx="31701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600" dirty="0"/>
                <a:t>1</a:t>
              </a:r>
              <a:endParaRPr lang="zh-TW" altLang="en-US" sz="1600" dirty="0"/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384E53FB-2736-D923-5D5A-FD78B6BE564A}"/>
                </a:ext>
              </a:extLst>
            </p:cNvPr>
            <p:cNvSpPr txBox="1"/>
            <p:nvPr/>
          </p:nvSpPr>
          <p:spPr>
            <a:xfrm>
              <a:off x="3798851" y="4051816"/>
              <a:ext cx="31701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600" dirty="0"/>
                <a:t>0</a:t>
              </a:r>
              <a:endParaRPr lang="zh-TW" altLang="en-US" sz="1600" dirty="0"/>
            </a:p>
          </p:txBody>
        </p:sp>
      </p:grp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B32F6BCF-97A2-6452-0F7E-2FE130E1538A}"/>
              </a:ext>
            </a:extLst>
          </p:cNvPr>
          <p:cNvSpPr txBox="1"/>
          <p:nvPr/>
        </p:nvSpPr>
        <p:spPr>
          <a:xfrm>
            <a:off x="5547712" y="3475381"/>
            <a:ext cx="22682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Closer data has similar hashed result </a:t>
            </a:r>
            <a:endParaRPr lang="zh-TW" altLang="en-US" sz="1600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5E95F847-EDDD-30F7-A49F-9C5AF5EFB7B1}"/>
              </a:ext>
            </a:extLst>
          </p:cNvPr>
          <p:cNvSpPr txBox="1"/>
          <p:nvPr/>
        </p:nvSpPr>
        <p:spPr>
          <a:xfrm>
            <a:off x="687517" y="3088228"/>
            <a:ext cx="14383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Random</a:t>
            </a:r>
          </a:p>
          <a:p>
            <a:pPr algn="ctr"/>
            <a:r>
              <a:rPr lang="en-US" altLang="zh-TW" sz="1600" dirty="0"/>
              <a:t> hash vectors</a:t>
            </a:r>
            <a:endParaRPr lang="zh-TW" altLang="en-US" sz="1600" dirty="0"/>
          </a:p>
        </p:txBody>
      </p: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E5BC925D-6E1C-59B9-8B14-B56B11B373C4}"/>
              </a:ext>
            </a:extLst>
          </p:cNvPr>
          <p:cNvCxnSpPr>
            <a:cxnSpLocks/>
          </p:cNvCxnSpPr>
          <p:nvPr/>
        </p:nvCxnSpPr>
        <p:spPr bwMode="auto">
          <a:xfrm>
            <a:off x="5621002" y="3354942"/>
            <a:ext cx="2127671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180C23D1-1F15-A899-3544-13D67E0B61AE}"/>
              </a:ext>
            </a:extLst>
          </p:cNvPr>
          <p:cNvGrpSpPr/>
          <p:nvPr/>
        </p:nvGrpSpPr>
        <p:grpSpPr>
          <a:xfrm>
            <a:off x="7891079" y="2775323"/>
            <a:ext cx="231058" cy="1386350"/>
            <a:chOff x="8028384" y="2838665"/>
            <a:chExt cx="288032" cy="1728192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383D9A67-3AB3-2480-8FE2-C4DAFB7E7185}"/>
                </a:ext>
              </a:extLst>
            </p:cNvPr>
            <p:cNvSpPr/>
            <p:nvPr/>
          </p:nvSpPr>
          <p:spPr bwMode="auto">
            <a:xfrm>
              <a:off x="8028384" y="2838665"/>
              <a:ext cx="288032" cy="28803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1</a:t>
              </a:r>
              <a:endParaRPr kumimoji="1" lang="zh-TW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A7DA44D0-006B-C39E-34C4-AE5802EFA626}"/>
                </a:ext>
              </a:extLst>
            </p:cNvPr>
            <p:cNvSpPr/>
            <p:nvPr/>
          </p:nvSpPr>
          <p:spPr bwMode="auto">
            <a:xfrm>
              <a:off x="8028384" y="3126697"/>
              <a:ext cx="288032" cy="28803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</a:t>
              </a:r>
              <a:endParaRPr kumimoji="1" lang="zh-TW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4FAF14DD-B1EF-1176-990D-7BBBBD4B7157}"/>
                </a:ext>
              </a:extLst>
            </p:cNvPr>
            <p:cNvSpPr/>
            <p:nvPr/>
          </p:nvSpPr>
          <p:spPr bwMode="auto">
            <a:xfrm>
              <a:off x="8028384" y="3414729"/>
              <a:ext cx="288032" cy="28803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1</a:t>
              </a:r>
              <a:endParaRPr kumimoji="1" lang="zh-TW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440FEF5E-387C-2BA5-ADDD-7D84E2B05D64}"/>
                </a:ext>
              </a:extLst>
            </p:cNvPr>
            <p:cNvSpPr/>
            <p:nvPr/>
          </p:nvSpPr>
          <p:spPr bwMode="auto">
            <a:xfrm>
              <a:off x="8028384" y="3702761"/>
              <a:ext cx="288032" cy="28803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</a:t>
              </a:r>
              <a:endParaRPr kumimoji="1" lang="zh-TW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269931D4-8BFD-E185-E731-BF82F1EB2EBE}"/>
                </a:ext>
              </a:extLst>
            </p:cNvPr>
            <p:cNvSpPr/>
            <p:nvPr/>
          </p:nvSpPr>
          <p:spPr bwMode="auto">
            <a:xfrm>
              <a:off x="8028384" y="3990793"/>
              <a:ext cx="288032" cy="28803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</a:t>
              </a:r>
              <a:endParaRPr kumimoji="1" lang="zh-TW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D2FC6C23-9BFC-54AA-C9F5-37433EA14C32}"/>
                </a:ext>
              </a:extLst>
            </p:cNvPr>
            <p:cNvSpPr/>
            <p:nvPr/>
          </p:nvSpPr>
          <p:spPr bwMode="auto">
            <a:xfrm>
              <a:off x="8028384" y="4278825"/>
              <a:ext cx="288032" cy="28803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</a:t>
              </a:r>
              <a:endParaRPr kumimoji="1" lang="zh-TW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pic>
        <p:nvPicPr>
          <p:cNvPr id="68" name="圖片 67">
            <a:extLst>
              <a:ext uri="{FF2B5EF4-FFF2-40B4-BE49-F238E27FC236}">
                <a16:creationId xmlns:a16="http://schemas.microsoft.com/office/drawing/2014/main" id="{BCD3F165-FBE6-FE28-F6D6-9BECFAB76C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010" y="4351756"/>
            <a:ext cx="3003914" cy="2489431"/>
          </a:xfrm>
          <a:prstGeom prst="rect">
            <a:avLst/>
          </a:prstGeom>
        </p:spPr>
      </p:pic>
      <p:pic>
        <p:nvPicPr>
          <p:cNvPr id="70" name="圖片 69">
            <a:extLst>
              <a:ext uri="{FF2B5EF4-FFF2-40B4-BE49-F238E27FC236}">
                <a16:creationId xmlns:a16="http://schemas.microsoft.com/office/drawing/2014/main" id="{7B606D27-02E6-5192-43A5-1C29AEA4BE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076" y="4351756"/>
            <a:ext cx="3021889" cy="2504328"/>
          </a:xfrm>
          <a:prstGeom prst="rect">
            <a:avLst/>
          </a:prstGeom>
        </p:spPr>
      </p:pic>
      <p:sp>
        <p:nvSpPr>
          <p:cNvPr id="72" name="矩形 71">
            <a:extLst>
              <a:ext uri="{FF2B5EF4-FFF2-40B4-BE49-F238E27FC236}">
                <a16:creationId xmlns:a16="http://schemas.microsoft.com/office/drawing/2014/main" id="{7FC72785-DF87-6A63-117F-C6D1CDDDEB7C}"/>
              </a:ext>
            </a:extLst>
          </p:cNvPr>
          <p:cNvSpPr/>
          <p:nvPr/>
        </p:nvSpPr>
        <p:spPr bwMode="auto">
          <a:xfrm rot="20601166">
            <a:off x="3269796" y="5518652"/>
            <a:ext cx="267570" cy="1230223"/>
          </a:xfrm>
          <a:prstGeom prst="rect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DC730C28-588C-AEF5-127A-7976F7FB764B}"/>
              </a:ext>
            </a:extLst>
          </p:cNvPr>
          <p:cNvSpPr/>
          <p:nvPr/>
        </p:nvSpPr>
        <p:spPr bwMode="auto">
          <a:xfrm rot="3323619">
            <a:off x="2566700" y="5608584"/>
            <a:ext cx="302938" cy="1230223"/>
          </a:xfrm>
          <a:prstGeom prst="rect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CB52B45E-9C2B-612C-E6A3-EC8E3C67572E}"/>
              </a:ext>
            </a:extLst>
          </p:cNvPr>
          <p:cNvSpPr/>
          <p:nvPr/>
        </p:nvSpPr>
        <p:spPr bwMode="auto">
          <a:xfrm rot="20819542">
            <a:off x="2953366" y="4380812"/>
            <a:ext cx="302938" cy="1117243"/>
          </a:xfrm>
          <a:prstGeom prst="rect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8D71F3A1-7CE2-7758-AB97-458B973FE10A}"/>
              </a:ext>
            </a:extLst>
          </p:cNvPr>
          <p:cNvSpPr txBox="1"/>
          <p:nvPr/>
        </p:nvSpPr>
        <p:spPr>
          <a:xfrm>
            <a:off x="55202" y="5369458"/>
            <a:ext cx="2226290" cy="5847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Unwanted behavior due to cosine distance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60713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BD0470-92CC-2A8B-2166-086D3DF61D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6A93CB-6655-0436-E113-83F4A507C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2-D Data Visualization with LSH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0D13BF-D30D-791B-2CBF-017BC553F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76400"/>
            <a:ext cx="8511480" cy="4800600"/>
          </a:xfrm>
        </p:spPr>
        <p:txBody>
          <a:bodyPr/>
          <a:lstStyle/>
          <a:p>
            <a:r>
              <a:rPr lang="en-US" altLang="zh-TW" dirty="0"/>
              <a:t>Visualization Result</a:t>
            </a:r>
            <a:endParaRPr lang="en-US" altLang="zh-TW" b="1" dirty="0"/>
          </a:p>
          <a:p>
            <a:pPr lvl="1"/>
            <a:endParaRPr lang="en-US" altLang="zh-TW" b="1" dirty="0"/>
          </a:p>
          <a:p>
            <a:pPr lvl="1"/>
            <a:endParaRPr lang="en-US" altLang="zh-TW" b="1" dirty="0"/>
          </a:p>
          <a:p>
            <a:pPr lvl="1"/>
            <a:endParaRPr lang="en-US" altLang="zh-TW" b="1" dirty="0"/>
          </a:p>
          <a:p>
            <a:pPr lvl="1"/>
            <a:endParaRPr lang="en-US" altLang="zh-TW" b="1" dirty="0"/>
          </a:p>
          <a:p>
            <a:pPr lvl="1"/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93CC83C-C323-9B2D-0CFF-A0B3A32B4A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318" y="2643686"/>
            <a:ext cx="2353334" cy="195027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425E903-0A02-E98F-C343-ADD66D11AA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318" y="4593962"/>
            <a:ext cx="2367266" cy="1950276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44B60C0-CC70-EE47-0ABF-7978E44239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984" y="2646194"/>
            <a:ext cx="2353334" cy="1950277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800DF504-71F3-0C04-D4FE-1EC1DA23540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984" y="4593960"/>
            <a:ext cx="2353334" cy="1950277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987CCD95-CB62-9FF5-0DA1-767EE841015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650" y="4593960"/>
            <a:ext cx="2353333" cy="1950276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819CF744-C38C-0D24-A419-19DA852F215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651" y="2651438"/>
            <a:ext cx="2353334" cy="1950277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A9209CFC-BEF2-AEF0-4B92-F75887F1A7E5}"/>
              </a:ext>
            </a:extLst>
          </p:cNvPr>
          <p:cNvSpPr txBox="1"/>
          <p:nvPr/>
        </p:nvSpPr>
        <p:spPr>
          <a:xfrm>
            <a:off x="2320878" y="2329761"/>
            <a:ext cx="9898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Baseline</a:t>
            </a:r>
            <a:endParaRPr lang="zh-TW" altLang="en-US" sz="16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D2B55816-5468-5339-1E04-ECACB2CF5FED}"/>
              </a:ext>
            </a:extLst>
          </p:cNvPr>
          <p:cNvSpPr txBox="1"/>
          <p:nvPr/>
        </p:nvSpPr>
        <p:spPr>
          <a:xfrm>
            <a:off x="3990864" y="2329761"/>
            <a:ext cx="22093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Noise-Aware Training</a:t>
            </a:r>
            <a:endParaRPr lang="zh-TW" altLang="en-US" sz="16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D8AF19A4-F2CE-CB6A-F5C4-E4C22F291ED6}"/>
              </a:ext>
            </a:extLst>
          </p:cNvPr>
          <p:cNvSpPr txBox="1"/>
          <p:nvPr/>
        </p:nvSpPr>
        <p:spPr>
          <a:xfrm>
            <a:off x="6416205" y="2325998"/>
            <a:ext cx="22093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Bayesian NN</a:t>
            </a:r>
            <a:endParaRPr lang="zh-TW" altLang="en-US" sz="1600" dirty="0"/>
          </a:p>
        </p:txBody>
      </p: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CE7C021B-71C8-42FB-E4B1-D1C3BA4E96FF}"/>
              </a:ext>
            </a:extLst>
          </p:cNvPr>
          <p:cNvCxnSpPr>
            <a:cxnSpLocks/>
          </p:cNvCxnSpPr>
          <p:nvPr/>
        </p:nvCxnSpPr>
        <p:spPr bwMode="auto">
          <a:xfrm>
            <a:off x="3990864" y="2283646"/>
            <a:ext cx="0" cy="4260590"/>
          </a:xfrm>
          <a:prstGeom prst="line">
            <a:avLst/>
          </a:prstGeom>
          <a:ln w="19050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E4FA3731-4BF3-9E49-A097-EF10E5C449FB}"/>
              </a:ext>
            </a:extLst>
          </p:cNvPr>
          <p:cNvCxnSpPr>
            <a:cxnSpLocks/>
          </p:cNvCxnSpPr>
          <p:nvPr/>
        </p:nvCxnSpPr>
        <p:spPr bwMode="auto">
          <a:xfrm>
            <a:off x="6353326" y="2283646"/>
            <a:ext cx="0" cy="4260590"/>
          </a:xfrm>
          <a:prstGeom prst="line">
            <a:avLst/>
          </a:prstGeom>
          <a:ln w="19050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8300B0DA-2B68-2D5C-4232-84F36A91B837}"/>
              </a:ext>
            </a:extLst>
          </p:cNvPr>
          <p:cNvSpPr txBox="1"/>
          <p:nvPr/>
        </p:nvSpPr>
        <p:spPr>
          <a:xfrm>
            <a:off x="413174" y="5222427"/>
            <a:ext cx="10575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Large Noise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BC10484A-A69F-C3C1-8594-D95C7F0DA2DC}"/>
              </a:ext>
            </a:extLst>
          </p:cNvPr>
          <p:cNvSpPr txBox="1"/>
          <p:nvPr/>
        </p:nvSpPr>
        <p:spPr>
          <a:xfrm>
            <a:off x="374878" y="3334188"/>
            <a:ext cx="10575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Zero Noise</a:t>
            </a:r>
            <a:endParaRPr lang="zh-TW" altLang="en-US" sz="1600" dirty="0"/>
          </a:p>
        </p:txBody>
      </p: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86DBF32A-2334-B90F-6CBA-BB0D0D0F5A2F}"/>
              </a:ext>
            </a:extLst>
          </p:cNvPr>
          <p:cNvCxnSpPr>
            <a:cxnSpLocks/>
          </p:cNvCxnSpPr>
          <p:nvPr/>
        </p:nvCxnSpPr>
        <p:spPr bwMode="auto">
          <a:xfrm>
            <a:off x="0" y="4587186"/>
            <a:ext cx="9144000" cy="0"/>
          </a:xfrm>
          <a:prstGeom prst="line">
            <a:avLst/>
          </a:prstGeom>
          <a:ln w="19050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0EC1CAE0-1C61-8F5B-F5B6-EB32C8024C68}"/>
              </a:ext>
            </a:extLst>
          </p:cNvPr>
          <p:cNvCxnSpPr/>
          <p:nvPr/>
        </p:nvCxnSpPr>
        <p:spPr bwMode="auto">
          <a:xfrm flipV="1">
            <a:off x="1168224" y="5902413"/>
            <a:ext cx="504056" cy="239688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5A917CA6-81DC-B1F6-2767-18CC1BB9C55F}"/>
              </a:ext>
            </a:extLst>
          </p:cNvPr>
          <p:cNvSpPr txBox="1"/>
          <p:nvPr/>
        </p:nvSpPr>
        <p:spPr>
          <a:xfrm>
            <a:off x="71212" y="6116189"/>
            <a:ext cx="16875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/>
              <a:t>Low accuracy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67495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C07FE1-D005-07F9-D706-930BA1BC4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Origin of Noise Resilience in NN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D6B5B8-44EA-A37C-3EA9-8A5562C12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Collect the value of every embeddings</a:t>
            </a:r>
          </a:p>
          <a:p>
            <a:pPr lvl="1"/>
            <a:r>
              <a:rPr lang="en-US" altLang="zh-TW" dirty="0"/>
              <a:t>Blue      : Original embedding value distribution</a:t>
            </a:r>
          </a:p>
          <a:p>
            <a:pPr lvl="1"/>
            <a:r>
              <a:rPr lang="en-US" altLang="zh-TW" dirty="0"/>
              <a:t>Orange : New distribution on simulated noisy device</a:t>
            </a:r>
          </a:p>
          <a:p>
            <a:pPr lvl="1"/>
            <a:r>
              <a:rPr lang="en-US" altLang="zh-TW" dirty="0"/>
              <a:t>Model learns to against noise by amplifying magnitude of embeddings</a:t>
            </a:r>
          </a:p>
          <a:p>
            <a:pPr lvl="1"/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2012357-7690-987E-40E8-0E02D41F35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5" t="7621" r="9492" b="4172"/>
          <a:stretch/>
        </p:blipFill>
        <p:spPr>
          <a:xfrm>
            <a:off x="6082963" y="3429000"/>
            <a:ext cx="3061037" cy="188136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45706C2-09CE-8A62-91E8-6187022B2A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6" t="6824" r="8641" b="4001"/>
          <a:stretch/>
        </p:blipFill>
        <p:spPr>
          <a:xfrm>
            <a:off x="60831" y="3428999"/>
            <a:ext cx="3048129" cy="188136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7B7775F-6682-9ADF-D483-8484A4148A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4" t="6444" r="9471" b="2709"/>
          <a:stretch/>
        </p:blipFill>
        <p:spPr>
          <a:xfrm>
            <a:off x="3108960" y="3428999"/>
            <a:ext cx="2974003" cy="188136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5DFA9CBC-92F3-00FB-81C6-60F8B6CD5D4B}"/>
              </a:ext>
            </a:extLst>
          </p:cNvPr>
          <p:cNvSpPr txBox="1"/>
          <p:nvPr/>
        </p:nvSpPr>
        <p:spPr>
          <a:xfrm>
            <a:off x="606679" y="5310364"/>
            <a:ext cx="209275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27</a:t>
            </a:r>
            <a:r>
              <a:rPr lang="zh-TW" altLang="en-US" sz="1600" dirty="0"/>
              <a:t> </a:t>
            </a:r>
            <a:r>
              <a:rPr lang="en-US" altLang="zh-TW" sz="1600" dirty="0"/>
              <a:t>%</a:t>
            </a:r>
            <a:r>
              <a:rPr lang="zh-TW" altLang="en-US" sz="1600" dirty="0"/>
              <a:t> </a:t>
            </a:r>
            <a:r>
              <a:rPr lang="en-US" altLang="zh-TW" sz="1600" dirty="0"/>
              <a:t>accuracy</a:t>
            </a:r>
          </a:p>
          <a:p>
            <a:pPr algn="ctr"/>
            <a:endParaRPr lang="en-US" altLang="zh-TW" sz="1600" dirty="0"/>
          </a:p>
          <a:p>
            <a:pPr algn="ctr"/>
            <a:r>
              <a:rPr lang="en-US" altLang="zh-TW" sz="1600" dirty="0"/>
              <a:t>Noise dominates the embedding </a:t>
            </a:r>
            <a:endParaRPr lang="zh-TW" altLang="en-US" sz="16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4A95460-E2D9-7E03-6AA3-1DA15AB4B2B5}"/>
              </a:ext>
            </a:extLst>
          </p:cNvPr>
          <p:cNvSpPr txBox="1"/>
          <p:nvPr/>
        </p:nvSpPr>
        <p:spPr>
          <a:xfrm>
            <a:off x="755576" y="3122453"/>
            <a:ext cx="18539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Baseline</a:t>
            </a:r>
            <a:endParaRPr lang="zh-TW" altLang="en-US" sz="16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13C13B3-0D69-5018-EA0B-DC9058D45658}"/>
              </a:ext>
            </a:extLst>
          </p:cNvPr>
          <p:cNvSpPr txBox="1"/>
          <p:nvPr/>
        </p:nvSpPr>
        <p:spPr>
          <a:xfrm>
            <a:off x="3601046" y="3090444"/>
            <a:ext cx="22358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Noise-Aware Training</a:t>
            </a:r>
            <a:endParaRPr lang="zh-TW" altLang="en-US" sz="16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2A211DF-8C1C-9108-7549-915868DB25ED}"/>
              </a:ext>
            </a:extLst>
          </p:cNvPr>
          <p:cNvSpPr txBox="1"/>
          <p:nvPr/>
        </p:nvSpPr>
        <p:spPr>
          <a:xfrm>
            <a:off x="3429526" y="5310364"/>
            <a:ext cx="251062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92</a:t>
            </a:r>
            <a:r>
              <a:rPr lang="zh-TW" altLang="en-US" sz="1600" dirty="0"/>
              <a:t> </a:t>
            </a:r>
            <a:r>
              <a:rPr lang="en-US" altLang="zh-TW" sz="1600" dirty="0"/>
              <a:t>%</a:t>
            </a:r>
            <a:r>
              <a:rPr lang="zh-TW" altLang="en-US" sz="1600" dirty="0"/>
              <a:t> </a:t>
            </a:r>
            <a:r>
              <a:rPr lang="en-US" altLang="zh-TW" sz="1600" dirty="0"/>
              <a:t>accuracy</a:t>
            </a:r>
          </a:p>
          <a:p>
            <a:pPr algn="ctr"/>
            <a:endParaRPr lang="en-US" altLang="zh-TW" sz="1600" dirty="0"/>
          </a:p>
          <a:p>
            <a:pPr algn="ctr"/>
            <a:r>
              <a:rPr lang="en-US" altLang="zh-TW" sz="1600" dirty="0"/>
              <a:t>Noise has little impact on embedding </a:t>
            </a:r>
            <a:endParaRPr lang="zh-TW" altLang="en-US" sz="16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B50BF32-E52B-A629-81E5-A2916256C857}"/>
              </a:ext>
            </a:extLst>
          </p:cNvPr>
          <p:cNvSpPr txBox="1"/>
          <p:nvPr/>
        </p:nvSpPr>
        <p:spPr>
          <a:xfrm>
            <a:off x="6403529" y="5310364"/>
            <a:ext cx="251062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88</a:t>
            </a:r>
            <a:r>
              <a:rPr lang="zh-TW" altLang="en-US" sz="1600" dirty="0"/>
              <a:t> </a:t>
            </a:r>
            <a:r>
              <a:rPr lang="en-US" altLang="zh-TW" sz="1600" dirty="0"/>
              <a:t>%</a:t>
            </a:r>
            <a:r>
              <a:rPr lang="zh-TW" altLang="en-US" sz="1600" dirty="0"/>
              <a:t> </a:t>
            </a:r>
            <a:r>
              <a:rPr lang="en-US" altLang="zh-TW" sz="1600" dirty="0"/>
              <a:t>accuracy</a:t>
            </a:r>
          </a:p>
          <a:p>
            <a:pPr algn="ctr"/>
            <a:endParaRPr lang="en-US" altLang="zh-TW" sz="1600" dirty="0"/>
          </a:p>
          <a:p>
            <a:pPr algn="ctr"/>
            <a:r>
              <a:rPr lang="en-US" altLang="zh-TW" sz="1600" dirty="0"/>
              <a:t>Noise has almost no impact on embedding </a:t>
            </a:r>
            <a:endParaRPr lang="zh-TW" altLang="en-US" sz="16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2092D65-EE20-588E-138C-CD381CA2511B}"/>
              </a:ext>
            </a:extLst>
          </p:cNvPr>
          <p:cNvSpPr txBox="1"/>
          <p:nvPr/>
        </p:nvSpPr>
        <p:spPr>
          <a:xfrm>
            <a:off x="6540905" y="3090444"/>
            <a:ext cx="22358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Bayesian NN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86483538"/>
      </p:ext>
    </p:extLst>
  </p:cSld>
  <p:clrMapOvr>
    <a:masterClrMapping/>
  </p:clrMapOvr>
</p:sld>
</file>

<file path=ppt/theme/theme1.xml><?xml version="1.0" encoding="utf-8"?>
<a:theme xmlns:a="http://schemas.openxmlformats.org/drawingml/2006/main" name="20140724_James_IC Training Final Project_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佈景主題1" id="{84499EF8-B3CF-49EF-8C27-588E979EA3AC}" vid="{185E0B34-4C48-479A-A23B-D0210B66C092}"/>
    </a:ext>
  </a:extLst>
</a:theme>
</file>

<file path=ppt/theme/theme3.xml><?xml version="1.0" encoding="utf-8"?>
<a:theme xmlns:a="http://schemas.openxmlformats.org/drawingml/2006/main" name="1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Access2">
  <a:themeElements>
    <a:clrScheme name="自然力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1_Acces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40000"/>
            <a:lumOff val="60000"/>
          </a:schemeClr>
        </a:solidFill>
        <a:ln>
          <a:solidFill>
            <a:schemeClr val="accent6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Acce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cce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2_20140724_James_IC Training Final Project_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20140724_James_IC Training Final Project_v2</Template>
  <TotalTime>165745</TotalTime>
  <Words>466</Words>
  <Application>Microsoft Office PowerPoint</Application>
  <PresentationFormat>如螢幕大小 (4:3)</PresentationFormat>
  <Paragraphs>146</Paragraphs>
  <Slides>12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7</vt:i4>
      </vt:variant>
      <vt:variant>
        <vt:lpstr>投影片標題</vt:lpstr>
      </vt:variant>
      <vt:variant>
        <vt:i4>12</vt:i4>
      </vt:variant>
    </vt:vector>
  </HeadingPairs>
  <TitlesOfParts>
    <vt:vector size="28" baseType="lpstr">
      <vt:lpstr>新細明體</vt:lpstr>
      <vt:lpstr>標楷體</vt:lpstr>
      <vt:lpstr>Arial</vt:lpstr>
      <vt:lpstr>Arial Black</vt:lpstr>
      <vt:lpstr>Calibri</vt:lpstr>
      <vt:lpstr>Cambria Math</vt:lpstr>
      <vt:lpstr>Symbol</vt:lpstr>
      <vt:lpstr>Tahoma</vt:lpstr>
      <vt:lpstr>Wingdings</vt:lpstr>
      <vt:lpstr>20140724_James_IC Training Final Project_v2</vt:lpstr>
      <vt:lpstr>佈景主題1</vt:lpstr>
      <vt:lpstr>1_Access Lab</vt:lpstr>
      <vt:lpstr>2_Access Lab</vt:lpstr>
      <vt:lpstr>1_Blends</vt:lpstr>
      <vt:lpstr>Access2</vt:lpstr>
      <vt:lpstr>2_20140724_James_IC Training Final Project_v2</vt:lpstr>
      <vt:lpstr>Title</vt:lpstr>
      <vt:lpstr>Outline</vt:lpstr>
      <vt:lpstr>Analog Non-Ideal Effects of TCAM</vt:lpstr>
      <vt:lpstr>Method 1 : Noise-Aware Training</vt:lpstr>
      <vt:lpstr>Method 2 : Bayesian Neural Network</vt:lpstr>
      <vt:lpstr>Robustness Against Noise</vt:lpstr>
      <vt:lpstr>2-D Data Visualization</vt:lpstr>
      <vt:lpstr>2-D Data Visualization with LSH</vt:lpstr>
      <vt:lpstr>Origin of Noise Resilience in NN</vt:lpstr>
      <vt:lpstr>Impact of Metric Selection on Accuracy</vt:lpstr>
      <vt:lpstr>PowerPoint 簡報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 Training  Final Project</dc:title>
  <dc:creator>user</dc:creator>
  <cp:lastModifiedBy>仁軒 王</cp:lastModifiedBy>
  <cp:revision>1812</cp:revision>
  <cp:lastPrinted>2025-05-02T08:25:41Z</cp:lastPrinted>
  <dcterms:created xsi:type="dcterms:W3CDTF">2014-07-23T04:37:50Z</dcterms:created>
  <dcterms:modified xsi:type="dcterms:W3CDTF">2025-05-16T07:38:46Z</dcterms:modified>
</cp:coreProperties>
</file>