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5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6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  <p:sldMasterId id="2147483672" r:id="rId3"/>
    <p:sldMasterId id="2147483684" r:id="rId4"/>
    <p:sldMasterId id="2147483696" r:id="rId5"/>
    <p:sldMasterId id="2147483701" r:id="rId6"/>
    <p:sldMasterId id="2147483718" r:id="rId7"/>
  </p:sldMasterIdLst>
  <p:notesMasterIdLst>
    <p:notesMasterId r:id="rId21"/>
  </p:notesMasterIdLst>
  <p:handoutMasterIdLst>
    <p:handoutMasterId r:id="rId22"/>
  </p:handoutMasterIdLst>
  <p:sldIdLst>
    <p:sldId id="256" r:id="rId8"/>
    <p:sldId id="257" r:id="rId9"/>
    <p:sldId id="258" r:id="rId10"/>
    <p:sldId id="259" r:id="rId11"/>
    <p:sldId id="260" r:id="rId12"/>
    <p:sldId id="261" r:id="rId13"/>
    <p:sldId id="267" r:id="rId14"/>
    <p:sldId id="268" r:id="rId15"/>
    <p:sldId id="269" r:id="rId16"/>
    <p:sldId id="263" r:id="rId17"/>
    <p:sldId id="270" r:id="rId18"/>
    <p:sldId id="264" r:id="rId19"/>
    <p:sldId id="266" r:id="rId20"/>
  </p:sldIdLst>
  <p:sldSz cx="9144000" cy="6858000" type="screen4x3"/>
  <p:notesSz cx="9874250" cy="679767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E7D4E6"/>
    <a:srgbClr val="FF0000"/>
    <a:srgbClr val="0000FF"/>
    <a:srgbClr val="019901"/>
    <a:srgbClr val="8EB4E3"/>
    <a:srgbClr val="E6E6E6"/>
    <a:srgbClr val="F5F5F5"/>
    <a:srgbClr val="ECECEC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02" autoAdjust="0"/>
    <p:restoredTop sz="94128" autoAdjust="0"/>
  </p:normalViewPr>
  <p:slideViewPr>
    <p:cSldViewPr>
      <p:cViewPr varScale="1">
        <p:scale>
          <a:sx n="110" d="100"/>
          <a:sy n="110" d="100"/>
        </p:scale>
        <p:origin x="2232" y="62"/>
      </p:cViewPr>
      <p:guideLst>
        <p:guide pos="288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45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F37E1-976C-4D68-AAA1-E18BCAC423B3}" type="datetimeFigureOut">
              <a:rPr lang="zh-TW" altLang="en-US" smtClean="0"/>
              <a:t>2025/4/25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BF533-2A2D-4D77-8B65-2DF21E0EF6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881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65A04-DEC0-490E-BE54-AD23B90E8F9F}" type="datetimeFigureOut">
              <a:rPr lang="zh-TW" altLang="en-US" smtClean="0"/>
              <a:t>2025/4/25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87425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0520D-9A8A-4E05-BB16-8C1AC1960E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56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782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5CAA7B-7BE7-DE11-74DD-F05DAC379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809857FB-7B29-F0E0-7081-36B032CC21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3BA73E59-1CAF-3CA6-C444-977D43D6DA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94648DE-5B27-B9FC-DB01-F69B91020A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2060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1425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08631F-B062-48FE-E6DA-9D9F509AA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2EC1CA93-995F-0E5D-4217-E5D68845C7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5AA98D8D-24A2-603F-9956-C7F2B33722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C436877-FB38-138B-357D-7F1C3EB947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2384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DF18D3-227D-4185-3D42-09A06235A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284F2A29-9834-943B-1A83-89212FC654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C09DB41F-5198-1F03-9AD1-8D67CF40C6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A16CCFA-D76F-24DC-132F-2E9E82AF26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5253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ED65C-E18B-A9AB-9724-290D74D00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999F65C3-E044-10EC-40EF-97DC82F7AF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6EF863E9-1534-EB55-6311-B6B827EA48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58CB9F2-D734-8283-AF25-EFC274FC48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2796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6C3D4-DED1-53F7-87D6-D52212B70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496A3339-A00B-51BA-F793-24F009F780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EFD658F3-935D-0DA6-12BE-D3A5EA25F7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DF0E2F9-B0B5-EF61-EEA3-EAB45E6548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9005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98EBEB-EDFF-CEBA-08D9-863097DCD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89A0F6A0-BDC7-B757-6487-E6B2E306C4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25E36E35-892F-7B7B-89E8-4070A1933B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8525087-C0F3-5AD7-1770-05572A8D16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8632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"/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5" name="Picture 2" descr="Ntulogo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52400"/>
            <a:ext cx="16002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562600" y="6172200"/>
            <a:ext cx="2860675" cy="468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kumimoji="0" lang="en-US" altLang="zh-TW" sz="24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4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4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4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4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4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4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kumimoji="0" lang="en-US" altLang="zh-TW" sz="1600" b="1" i="1" dirty="0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3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新細明體" pitchFamily="18" charset="-120"/>
              </a:defRPr>
            </a:lvl1pPr>
          </a:lstStyle>
          <a:p>
            <a:fld id="{879D0262-E162-403E-858F-A7EB6D2690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603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1464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224116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526213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20536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7461499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573011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7684110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54622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794099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47937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31278226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1438086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37364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6473028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511021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38553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6800010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5284307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8081703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92924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73224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78179542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085336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3533710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883865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gray">
          <a:xfrm>
            <a:off x="457200" y="2362200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124200"/>
            <a:ext cx="6400800" cy="1752600"/>
          </a:xfrm>
        </p:spPr>
        <p:txBody>
          <a:bodyPr/>
          <a:lstStyle>
            <a:lvl1pPr marL="0" indent="0" algn="ctr">
              <a:buFont typeface="標楷體" pitchFamily="65" charset="-120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88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3554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082090" y="6326372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B0E40-838E-44C8-8537-DA4C635197E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77122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355F5-F799-4671-9CB8-7FC2BDF19CF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1273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070850" cy="68421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39750" y="981075"/>
            <a:ext cx="3990975" cy="52879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83125" y="981075"/>
            <a:ext cx="3992563" cy="25669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83125" y="3700463"/>
            <a:ext cx="3992563" cy="256857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0B935-75A3-4F97-B8FE-48499DD033B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2055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Ntulogo3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543800" y="152400"/>
            <a:ext cx="1600200" cy="1603375"/>
          </a:xfrm>
          <a:prstGeom prst="rect">
            <a:avLst/>
          </a:prstGeom>
          <a:noFill/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3048000" y="6858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685800" y="34290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5562600" y="6172200"/>
            <a:ext cx="2790825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E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I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L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B</a:t>
            </a: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1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/>
                <a:ea typeface="新細明體"/>
                <a:cs typeface="Arial" charset="0"/>
              </a:rPr>
              <a:t>Graduate Institute of Electronics Engineering, NTU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A55362-DAEE-40C4-8CB1-EA266F18E455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94442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557546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7197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19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0" indent="0">
              <a:buNone/>
              <a:defRPr sz="1800"/>
            </a:lvl2pPr>
            <a:lvl3pPr marL="914101" indent="0">
              <a:buNone/>
              <a:defRPr sz="1600"/>
            </a:lvl3pPr>
            <a:lvl4pPr marL="1371151" indent="0">
              <a:buNone/>
              <a:defRPr sz="1400"/>
            </a:lvl4pPr>
            <a:lvl5pPr marL="1828202" indent="0">
              <a:buNone/>
              <a:defRPr sz="1400"/>
            </a:lvl5pPr>
            <a:lvl6pPr marL="2285251" indent="0">
              <a:buNone/>
              <a:defRPr sz="1400"/>
            </a:lvl6pPr>
            <a:lvl7pPr marL="2742302" indent="0">
              <a:buNone/>
              <a:defRPr sz="1400"/>
            </a:lvl7pPr>
            <a:lvl8pPr marL="3199353" indent="0">
              <a:buNone/>
              <a:defRPr sz="1400"/>
            </a:lvl8pPr>
            <a:lvl9pPr marL="3656403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678674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4213" y="1844675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6613" y="1844675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621516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663651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485789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743873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981756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53106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504213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914400"/>
            <a:ext cx="1943100" cy="534987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4213" y="914400"/>
            <a:ext cx="5678487" cy="534987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12682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4213" y="1844675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6613" y="1844675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586035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84213" y="1844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6613" y="1844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684213" y="4130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6613" y="4130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275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26340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4213" y="1844675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84213" y="4130675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274563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684213" y="1844675"/>
            <a:ext cx="7772400" cy="4419600"/>
          </a:xfrm>
        </p:spPr>
        <p:txBody>
          <a:bodyPr/>
          <a:lstStyle/>
          <a:p>
            <a:r>
              <a:rPr lang="zh-TW" altLang="en-US"/>
              <a:t>按一下圖示以新增表格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331321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4213" y="1844675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6613" y="1844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6613" y="4130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141729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「台大校徽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96022"/>
            <a:ext cx="1416496" cy="140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562600" y="6172200"/>
            <a:ext cx="2860675" cy="468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E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 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I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L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B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1" i="1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3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新細明體" pitchFamily="18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9D0262-E162-403E-858F-A7EB6D2690C2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962741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77200555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127495943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19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0" indent="0">
              <a:buNone/>
              <a:defRPr sz="1800"/>
            </a:lvl2pPr>
            <a:lvl3pPr marL="914101" indent="0">
              <a:buNone/>
              <a:defRPr sz="1600"/>
            </a:lvl3pPr>
            <a:lvl4pPr marL="1371151" indent="0">
              <a:buNone/>
              <a:defRPr sz="1400"/>
            </a:lvl4pPr>
            <a:lvl5pPr marL="1828202" indent="0">
              <a:buNone/>
              <a:defRPr sz="1400"/>
            </a:lvl5pPr>
            <a:lvl6pPr marL="2285251" indent="0">
              <a:buNone/>
              <a:defRPr sz="1400"/>
            </a:lvl6pPr>
            <a:lvl7pPr marL="2742302" indent="0">
              <a:buNone/>
              <a:defRPr sz="1400"/>
            </a:lvl7pPr>
            <a:lvl8pPr marL="3199353" indent="0">
              <a:buNone/>
              <a:defRPr sz="1400"/>
            </a:lvl8pPr>
            <a:lvl9pPr marL="3656403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80878441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818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「台大校徽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96022"/>
            <a:ext cx="1416496" cy="140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562600" y="6172200"/>
            <a:ext cx="2860675" cy="468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kumimoji="0" lang="en-US" altLang="zh-TW" sz="24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4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4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4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4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4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4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kumimoji="0" lang="en-US" altLang="zh-TW" sz="1600" b="1" i="1" dirty="0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3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新細明體" pitchFamily="18" charset="-120"/>
              </a:defRPr>
            </a:lvl1pPr>
          </a:lstStyle>
          <a:p>
            <a:fld id="{879D0262-E162-403E-858F-A7EB6D2690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515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2349473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1942509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19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0" indent="0">
              <a:buNone/>
              <a:defRPr sz="1800"/>
            </a:lvl2pPr>
            <a:lvl3pPr marL="914101" indent="0">
              <a:buNone/>
              <a:defRPr sz="1600"/>
            </a:lvl3pPr>
            <a:lvl4pPr marL="1371151" indent="0">
              <a:buNone/>
              <a:defRPr sz="1400"/>
            </a:lvl4pPr>
            <a:lvl5pPr marL="1828202" indent="0">
              <a:buNone/>
              <a:defRPr sz="1400"/>
            </a:lvl5pPr>
            <a:lvl6pPr marL="2285251" indent="0">
              <a:buNone/>
              <a:defRPr sz="1400"/>
            </a:lvl6pPr>
            <a:lvl7pPr marL="2742302" indent="0">
              <a:buNone/>
              <a:defRPr sz="1400"/>
            </a:lvl7pPr>
            <a:lvl8pPr marL="3199353" indent="0">
              <a:buNone/>
              <a:defRPr sz="1400"/>
            </a:lvl8pPr>
            <a:lvl9pPr marL="3656403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07353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image" Target="../media/image5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6.tif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3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55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1000" y="533400"/>
            <a:ext cx="784860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>
                <a:latin typeface="Arial Black" pitchFamily="34" charset="0"/>
              </a:rPr>
              <a:t>               </a:t>
            </a:r>
            <a:r>
              <a:rPr kumimoji="0" lang="en-US" altLang="zh-TW" sz="1200" i="1">
                <a:latin typeface="Arial Black" pitchFamily="34" charset="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pic>
        <p:nvPicPr>
          <p:cNvPr id="1028" name="Picture 6" descr="Ntulogo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  <a:endParaRPr lang="en-US" altLang="zh-TW"/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3" y="6519863"/>
            <a:ext cx="519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lang="en-US" altLang="zh-TW" sz="1400" b="1"/>
              <a:t>P</a:t>
            </a:r>
            <a:fld id="{E0FF8C92-A794-40BC-BAC1-2D3349E2F883}" type="slidenum">
              <a:rPr lang="en-US" altLang="zh-TW" sz="1400" b="1"/>
              <a:pPr eaLnBrk="0" hangingPunct="0"/>
              <a:t>‹#›</a:t>
            </a:fld>
            <a:endParaRPr lang="en-US" altLang="zh-TW" sz="1400" b="1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45705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10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15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202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1pPr>
      <a:lvl2pPr marL="625475" indent="-28416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2pPr>
      <a:lvl3pPr marL="900113" indent="-227013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3pPr>
      <a:lvl4pPr marL="1160463" indent="-227013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4pPr>
      <a:lvl5pPr marL="1433513" indent="-22701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2513776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082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787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4929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5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0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台大校徽」的圖片搜尋結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923" y="79943"/>
            <a:ext cx="653523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1000" y="533400"/>
            <a:ext cx="784860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 dirty="0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 dirty="0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 dirty="0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 dirty="0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 dirty="0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 dirty="0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 dirty="0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 dirty="0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 dirty="0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 dirty="0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 dirty="0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 dirty="0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 dirty="0">
                <a:latin typeface="Arial Black" pitchFamily="34" charset="0"/>
              </a:rPr>
              <a:t>               </a:t>
            </a:r>
            <a:r>
              <a:rPr kumimoji="0" lang="en-US" altLang="zh-TW" sz="1200" i="1" dirty="0">
                <a:latin typeface="Arial Black" pitchFamily="34" charset="0"/>
              </a:rPr>
              <a:t> </a:t>
            </a:r>
            <a:r>
              <a:rPr kumimoji="0" lang="en-US" altLang="zh-TW" sz="1200" b="1" i="1" dirty="0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  <a:endParaRPr lang="en-US" altLang="zh-TW" dirty="0"/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3" y="6519863"/>
            <a:ext cx="519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lang="en-US" altLang="zh-TW" sz="1400" b="1"/>
              <a:t>P</a:t>
            </a:r>
            <a:fld id="{E0FF8C92-A794-40BC-BAC1-2D3349E2F883}" type="slidenum">
              <a:rPr lang="en-US" altLang="zh-TW" sz="1400" b="1"/>
              <a:pPr eaLnBrk="0" hangingPunct="0"/>
              <a:t>‹#›</a:t>
            </a:fld>
            <a:endParaRPr lang="en-US" altLang="zh-TW" sz="1400" b="1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262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45705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10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15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202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1pPr>
      <a:lvl2pPr marL="625475" indent="-28416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2pPr>
      <a:lvl3pPr marL="900113" indent="-227013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3pPr>
      <a:lvl4pPr marL="1160463" indent="-227013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4pPr>
      <a:lvl5pPr marL="1433513" indent="-22701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2513776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082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787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4929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5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0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</p:grp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>
                <a:latin typeface="Arial Black" pitchFamily="34" charset="0"/>
              </a:rPr>
              <a:t>               </a:t>
            </a:r>
            <a:r>
              <a:rPr kumimoji="0" lang="en-US" altLang="zh-TW" sz="1200" i="1">
                <a:latin typeface="Arial Black" pitchFamily="34" charset="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5124" name="Picture 6" descr="Ntulogo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512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127" name="Rectangle 9"/>
          <p:cNvSpPr>
            <a:spLocks noChangeArrowheads="1"/>
          </p:cNvSpPr>
          <p:nvPr/>
        </p:nvSpPr>
        <p:spPr bwMode="auto">
          <a:xfrm>
            <a:off x="8316913" y="6491288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/>
              <a:t>P</a:t>
            </a:r>
            <a:fld id="{77AD3F1B-307F-4955-8069-98C95E8956F5}" type="slidenum">
              <a:rPr kumimoji="0" lang="en-US" altLang="zh-TW"/>
              <a:pPr eaLnBrk="0" hangingPunct="0"/>
              <a:t>‹#›</a:t>
            </a:fld>
            <a:endParaRPr kumimoji="0" lang="en-US" altLang="zh-TW"/>
          </a:p>
        </p:txBody>
      </p:sp>
    </p:spTree>
    <p:extLst>
      <p:ext uri="{BB962C8B-B14F-4D97-AF65-F5344CB8AC3E}">
        <p14:creationId xmlns:p14="http://schemas.microsoft.com/office/powerpoint/2010/main" val="1054790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</p:grp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  <a:ea typeface="新細明體" charset="-12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  <a:ea typeface="新細明體" charset="-12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  <a:ea typeface="新細明體" charset="-12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  <a:ea typeface="新細明體" charset="-12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  <a:ea typeface="新細明體" charset="-12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  <a:ea typeface="新細明體" charset="-120"/>
              </a:rPr>
              <a:t>B</a:t>
            </a:r>
            <a:r>
              <a:rPr kumimoji="0" lang="en-US" altLang="zh-TW" sz="20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              </a:t>
            </a:r>
            <a:r>
              <a:rPr kumimoji="0" lang="en-US" altLang="zh-TW" sz="12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ea typeface="新細明體" charset="-120"/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60422" name="Picture 6" descr="Ntulogo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6042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8316913" y="6491288"/>
            <a:ext cx="615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solidFill>
                  <a:srgbClr val="000000"/>
                </a:solidFill>
                <a:ea typeface="新細明體" charset="-120"/>
              </a:rPr>
              <a:t>P</a:t>
            </a:r>
            <a:fld id="{C86545E2-EEFB-4DC4-8865-69F029E42BB0}" type="slidenum">
              <a:rPr kumimoji="0" lang="en-US" altLang="zh-TW">
                <a:solidFill>
                  <a:srgbClr val="000000"/>
                </a:solidFill>
                <a:ea typeface="新細明體" charset="-120"/>
              </a:rPr>
              <a:pPr eaLnBrk="0" hangingPunct="0"/>
              <a:t>‹#›</a:t>
            </a:fld>
            <a:endParaRPr kumimoji="0" lang="en-US" altLang="zh-TW">
              <a:solidFill>
                <a:srgbClr val="000000"/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3620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52400"/>
            <a:ext cx="80708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981075"/>
            <a:ext cx="8135938" cy="52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2598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20583" y="63468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5989" name="Rectangle 5"/>
          <p:cNvSpPr>
            <a:spLocks noChangeArrowheads="1"/>
          </p:cNvSpPr>
          <p:nvPr/>
        </p:nvSpPr>
        <p:spPr bwMode="gray">
          <a:xfrm>
            <a:off x="468313" y="865188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438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28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20000"/>
        <a:buFont typeface="標楷體" pitchFamily="65" charset="-120"/>
        <a:buChar char="․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55000"/>
        <a:buFont typeface="Symbol" pitchFamily="18" charset="2"/>
        <a:buChar char="¾"/>
        <a:defRPr kumimoji="1" sz="2000">
          <a:solidFill>
            <a:srgbClr val="000099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00"/>
        </a:buClr>
        <a:buSzPct val="50000"/>
        <a:buFont typeface="Wingdings" pitchFamily="2" charset="2"/>
        <a:buChar char="n"/>
        <a:defRPr kumimoji="1" sz="2400">
          <a:solidFill>
            <a:srgbClr val="003300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55000"/>
        <a:buFont typeface="Wingdings" pitchFamily="2" charset="2"/>
        <a:buChar char="n"/>
        <a:defRPr kumimoji="1" sz="2000">
          <a:solidFill>
            <a:srgbClr val="990000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7200" y="714356"/>
            <a:ext cx="8229600" cy="5929513"/>
            <a:chOff x="288" y="480"/>
            <a:chExt cx="5184" cy="3644"/>
          </a:xfrm>
        </p:grpSpPr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endParaRPr>
            </a:p>
          </p:txBody>
        </p:sp>
        <p:sp>
          <p:nvSpPr>
            <p:cNvPr id="3076" name="Rectangle 4"/>
            <p:cNvSpPr>
              <a:spLocks noChangeArrowheads="1"/>
            </p:cNvSpPr>
            <p:nvPr/>
          </p:nvSpPr>
          <p:spPr bwMode="auto">
            <a:xfrm>
              <a:off x="288" y="4076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endParaRPr>
            </a:p>
          </p:txBody>
        </p:sp>
      </p:grp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457200" y="381000"/>
            <a:ext cx="739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E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 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I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L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B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              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</a:t>
            </a:r>
            <a:r>
              <a:rPr kumimoji="0" lang="en-US" altLang="zh-TW" sz="1200" b="1" i="1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/>
                <a:ea typeface="新細明體"/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3078" name="Picture 6" descr="Ntulogo3"/>
          <p:cNvPicPr>
            <a:picLocks noChangeAspect="1" noChangeArrowheads="1"/>
          </p:cNvPicPr>
          <p:nvPr/>
        </p:nvPicPr>
        <p:blipFill>
          <a:blip r:embed="rId18" cstate="screen"/>
          <a:srcRect/>
          <a:stretch>
            <a:fillRect/>
          </a:stretch>
        </p:blipFill>
        <p:spPr bwMode="auto">
          <a:xfrm>
            <a:off x="7924800" y="228600"/>
            <a:ext cx="779463" cy="760413"/>
          </a:xfrm>
          <a:prstGeom prst="rect">
            <a:avLst/>
          </a:prstGeom>
          <a:noFill/>
        </p:spPr>
      </p:pic>
      <p:sp>
        <p:nvSpPr>
          <p:cNvPr id="307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144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844675"/>
            <a:ext cx="7772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8582376" y="6480137"/>
            <a:ext cx="4667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8ADC59-A20A-46E1-B02E-8653EE84F743}" type="slidenum">
              <a:rPr kumimoji="0" lang="en-US" altLang="zh-TW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5288" y="6453188"/>
            <a:ext cx="28956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4142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1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9"/>
        </a:buBlip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台大校徽」的圖片搜尋結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923" y="79943"/>
            <a:ext cx="653523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1000" y="533400"/>
            <a:ext cx="784860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A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C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C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E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S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S 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I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C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 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L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A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B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               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 </a:t>
            </a:r>
            <a:r>
              <a:rPr kumimoji="0" lang="en-US" altLang="zh-TW" sz="1200" b="1" i="1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  <a:endParaRPr lang="en-US" altLang="zh-TW" dirty="0"/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3" y="6519863"/>
            <a:ext cx="519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P</a:t>
            </a:r>
            <a:fld id="{E0FF8C92-A794-40BC-BAC1-2D3349E2F883}" type="slidenum">
              <a:rPr kumimoji="0" lang="en-US" altLang="zh-TW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955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45705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10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15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202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1pPr>
      <a:lvl2pPr marL="625475" indent="-28416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2pPr>
      <a:lvl3pPr marL="900113" indent="-227013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3pPr>
      <a:lvl4pPr marL="1160463" indent="-227013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4pPr>
      <a:lvl5pPr marL="1433513" indent="-22701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2513776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082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787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4929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5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0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0.png"/><Relationship Id="rId7" Type="http://schemas.openxmlformats.org/officeDocument/2006/relationships/image" Target="../media/image43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12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../media/image30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31.png"/><Relationship Id="rId7" Type="http://schemas.openxmlformats.org/officeDocument/2006/relationships/image" Target="NUL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66220A-6C4C-46E7-C888-ECE599CD2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548" y="2133600"/>
            <a:ext cx="8352916" cy="1214438"/>
          </a:xfrm>
        </p:spPr>
        <p:txBody>
          <a:bodyPr/>
          <a:lstStyle/>
          <a:p>
            <a:r>
              <a:rPr lang="en-US" altLang="zh-TW" dirty="0"/>
              <a:t>Design Technology</a:t>
            </a:r>
            <a:r>
              <a:rPr lang="zh-TW" altLang="en-US" dirty="0"/>
              <a:t> </a:t>
            </a:r>
            <a:r>
              <a:rPr lang="en-US" altLang="zh-TW" dirty="0"/>
              <a:t>Co-Optimization </a:t>
            </a:r>
            <a:br>
              <a:rPr lang="en-US" altLang="zh-TW" dirty="0"/>
            </a:br>
            <a:r>
              <a:rPr lang="en-US" altLang="zh-TW" dirty="0"/>
              <a:t>for In-Memory Search 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FC9B766-499C-8277-B8CA-0F28632EC9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Speaker: B11901027 </a:t>
            </a:r>
            <a:r>
              <a:rPr lang="zh-TW" altLang="en-US" dirty="0"/>
              <a:t>王仁軒</a:t>
            </a:r>
          </a:p>
        </p:txBody>
      </p:sp>
    </p:spTree>
    <p:extLst>
      <p:ext uri="{BB962C8B-B14F-4D97-AF65-F5344CB8AC3E}">
        <p14:creationId xmlns:p14="http://schemas.microsoft.com/office/powerpoint/2010/main" val="1882671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CEA343-76CF-43FA-A9FB-7048414DEA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2508CF-B1EE-F57D-CF0E-BBBB8B5D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Distance metric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65EC71-08F7-1555-6BFC-56065FC57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L-1 norm ( Hamming distance)</a:t>
            </a:r>
          </a:p>
          <a:p>
            <a:pPr lvl="1"/>
            <a:r>
              <a:rPr lang="en-US" altLang="zh-TW" dirty="0"/>
              <a:t>Finds the difference of bit data</a:t>
            </a:r>
          </a:p>
          <a:p>
            <a:pPr lvl="1"/>
            <a:endParaRPr lang="zh-TW" altLang="en-US" dirty="0"/>
          </a:p>
        </p:txBody>
      </p: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9AB51899-A033-10F4-8F6E-709038E37C60}"/>
              </a:ext>
            </a:extLst>
          </p:cNvPr>
          <p:cNvCxnSpPr>
            <a:cxnSpLocks/>
            <a:stCxn id="79" idx="3"/>
          </p:cNvCxnSpPr>
          <p:nvPr/>
        </p:nvCxnSpPr>
        <p:spPr bwMode="auto">
          <a:xfrm flipV="1">
            <a:off x="3644524" y="4343029"/>
            <a:ext cx="582310" cy="3628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42406AF7-A6A1-CC0C-136D-7A74367EEE7E}"/>
              </a:ext>
            </a:extLst>
          </p:cNvPr>
          <p:cNvCxnSpPr>
            <a:cxnSpLocks/>
          </p:cNvCxnSpPr>
          <p:nvPr/>
        </p:nvCxnSpPr>
        <p:spPr bwMode="auto">
          <a:xfrm flipV="1">
            <a:off x="4203105" y="3987502"/>
            <a:ext cx="0" cy="686037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等腰三角形 70">
            <a:extLst>
              <a:ext uri="{FF2B5EF4-FFF2-40B4-BE49-F238E27FC236}">
                <a16:creationId xmlns:a16="http://schemas.microsoft.com/office/drawing/2014/main" id="{41A49A62-2C46-2C88-76EE-3942AE7EC9FA}"/>
              </a:ext>
            </a:extLst>
          </p:cNvPr>
          <p:cNvSpPr/>
          <p:nvPr/>
        </p:nvSpPr>
        <p:spPr bwMode="auto">
          <a:xfrm rot="5400000">
            <a:off x="4487627" y="3764590"/>
            <a:ext cx="530880" cy="457654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C5DEE675-06AD-69AD-57CC-EA8F7B48FE73}"/>
              </a:ext>
            </a:extLst>
          </p:cNvPr>
          <p:cNvCxnSpPr>
            <a:cxnSpLocks/>
            <a:endCxn id="71" idx="3"/>
          </p:cNvCxnSpPr>
          <p:nvPr/>
        </p:nvCxnSpPr>
        <p:spPr bwMode="auto">
          <a:xfrm>
            <a:off x="4203105" y="3993417"/>
            <a:ext cx="321135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等腰三角形 72">
            <a:extLst>
              <a:ext uri="{FF2B5EF4-FFF2-40B4-BE49-F238E27FC236}">
                <a16:creationId xmlns:a16="http://schemas.microsoft.com/office/drawing/2014/main" id="{1D5EBFC8-FB81-C3E5-6BBB-BF4EE8CFE3FB}"/>
              </a:ext>
            </a:extLst>
          </p:cNvPr>
          <p:cNvSpPr/>
          <p:nvPr/>
        </p:nvSpPr>
        <p:spPr bwMode="auto">
          <a:xfrm rot="5400000">
            <a:off x="4485500" y="4430067"/>
            <a:ext cx="561726" cy="484246"/>
          </a:xfrm>
          <a:prstGeom prst="triangle">
            <a:avLst/>
          </a:prstGeom>
          <a:solidFill>
            <a:srgbClr val="00B0F0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B022AE0F-4DCD-067D-1657-0F502E53DE83}"/>
              </a:ext>
            </a:extLst>
          </p:cNvPr>
          <p:cNvCxnSpPr>
            <a:cxnSpLocks/>
            <a:endCxn id="73" idx="3"/>
          </p:cNvCxnSpPr>
          <p:nvPr/>
        </p:nvCxnSpPr>
        <p:spPr bwMode="auto">
          <a:xfrm>
            <a:off x="4191135" y="4672190"/>
            <a:ext cx="333105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F8290858-B859-7614-79EF-9FCFCE8DBDE5}"/>
              </a:ext>
            </a:extLst>
          </p:cNvPr>
          <p:cNvSpPr txBox="1"/>
          <p:nvPr/>
        </p:nvSpPr>
        <p:spPr>
          <a:xfrm>
            <a:off x="3089862" y="4177380"/>
            <a:ext cx="5546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/>
              <a:t>V</a:t>
            </a:r>
            <a:endParaRPr lang="zh-TW" altLang="en-US" sz="1600" dirty="0"/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BF76FE09-14E2-F084-01CD-13C7CCC7EE5A}"/>
              </a:ext>
            </a:extLst>
          </p:cNvPr>
          <p:cNvSpPr txBox="1"/>
          <p:nvPr/>
        </p:nvSpPr>
        <p:spPr>
          <a:xfrm>
            <a:off x="3691041" y="5029253"/>
            <a:ext cx="21789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rgbClr val="00B0F0"/>
                </a:solidFill>
              </a:rPr>
              <a:t>Low Vt </a:t>
            </a:r>
            <a:r>
              <a:rPr lang="en-US" altLang="zh-TW" sz="1600" dirty="0"/>
              <a:t>Sence Amp</a:t>
            </a:r>
            <a:endParaRPr lang="zh-TW" altLang="en-US" sz="1600" dirty="0"/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867371A2-D5E1-D2BA-B882-7C74FCE07B0C}"/>
              </a:ext>
            </a:extLst>
          </p:cNvPr>
          <p:cNvSpPr txBox="1"/>
          <p:nvPr/>
        </p:nvSpPr>
        <p:spPr>
          <a:xfrm>
            <a:off x="3548218" y="3321085"/>
            <a:ext cx="22716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</a:rPr>
              <a:t>High Vt </a:t>
            </a:r>
            <a:r>
              <a:rPr lang="en-US" altLang="zh-TW" sz="1600" dirty="0"/>
              <a:t>Sence Amp</a:t>
            </a:r>
            <a:endParaRPr lang="zh-TW" altLang="en-US" sz="1600" dirty="0"/>
          </a:p>
        </p:txBody>
      </p:sp>
      <p:cxnSp>
        <p:nvCxnSpPr>
          <p:cNvPr id="82" name="直線接點 81">
            <a:extLst>
              <a:ext uri="{FF2B5EF4-FFF2-40B4-BE49-F238E27FC236}">
                <a16:creationId xmlns:a16="http://schemas.microsoft.com/office/drawing/2014/main" id="{3BC12431-A382-A627-753D-DE94B83E7EE2}"/>
              </a:ext>
            </a:extLst>
          </p:cNvPr>
          <p:cNvCxnSpPr>
            <a:cxnSpLocks/>
            <a:stCxn id="71" idx="0"/>
          </p:cNvCxnSpPr>
          <p:nvPr/>
        </p:nvCxnSpPr>
        <p:spPr bwMode="auto">
          <a:xfrm flipV="1">
            <a:off x="4981894" y="3987502"/>
            <a:ext cx="382985" cy="5915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DBB9EED2-AB8A-0521-1CEB-4948FD321E18}"/>
              </a:ext>
            </a:extLst>
          </p:cNvPr>
          <p:cNvCxnSpPr>
            <a:cxnSpLocks/>
            <a:stCxn id="73" idx="0"/>
          </p:cNvCxnSpPr>
          <p:nvPr/>
        </p:nvCxnSpPr>
        <p:spPr bwMode="auto">
          <a:xfrm>
            <a:off x="5008486" y="4672190"/>
            <a:ext cx="356393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B9CAECA3-7FC7-FD66-72B4-0D15C9366769}"/>
              </a:ext>
            </a:extLst>
          </p:cNvPr>
          <p:cNvSpPr txBox="1"/>
          <p:nvPr/>
        </p:nvSpPr>
        <p:spPr>
          <a:xfrm>
            <a:off x="5467039" y="3800070"/>
            <a:ext cx="3554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sz="1600" dirty="0">
                <a:latin typeface="Arial" charset="0"/>
                <a:ea typeface="新細明體" charset="-120"/>
              </a:rPr>
              <a:t>B</a:t>
            </a:r>
            <a:endParaRPr lang="zh-TW" altLang="en-US" sz="1600" dirty="0"/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DCA571F3-77F8-60AF-2633-FB611ED2D801}"/>
              </a:ext>
            </a:extLst>
          </p:cNvPr>
          <p:cNvSpPr txBox="1"/>
          <p:nvPr/>
        </p:nvSpPr>
        <p:spPr>
          <a:xfrm>
            <a:off x="5479690" y="4473352"/>
            <a:ext cx="3554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sz="1600" dirty="0">
                <a:latin typeface="Arial" charset="0"/>
                <a:ea typeface="新細明體" charset="-120"/>
              </a:rPr>
              <a:t>A</a:t>
            </a:r>
            <a:endParaRPr lang="zh-TW" altLang="en-US" sz="1600" dirty="0"/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3231A945-83BB-CA0F-9087-6F84CF311EB9}"/>
              </a:ext>
            </a:extLst>
          </p:cNvPr>
          <p:cNvSpPr txBox="1"/>
          <p:nvPr/>
        </p:nvSpPr>
        <p:spPr>
          <a:xfrm>
            <a:off x="3718578" y="5479966"/>
            <a:ext cx="2078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dirty="0">
                <a:latin typeface="Arial" charset="0"/>
                <a:ea typeface="新細明體" charset="-120"/>
              </a:rPr>
              <a:t>AB = 00 / 10 / 11</a:t>
            </a:r>
            <a:endParaRPr lang="zh-TW" altLang="en-US" dirty="0"/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3704C6F1-42A0-2D1B-FAAE-932653750D7E}"/>
              </a:ext>
            </a:extLst>
          </p:cNvPr>
          <p:cNvSpPr txBox="1"/>
          <p:nvPr/>
        </p:nvSpPr>
        <p:spPr>
          <a:xfrm>
            <a:off x="3689260" y="5805498"/>
            <a:ext cx="18642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Diff =  2     1     0</a:t>
            </a:r>
            <a:endParaRPr lang="zh-TW" altLang="en-US" dirty="0"/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337FFAAD-92F9-E736-7121-309A659EE85A}"/>
              </a:ext>
            </a:extLst>
          </p:cNvPr>
          <p:cNvSpPr txBox="1"/>
          <p:nvPr/>
        </p:nvSpPr>
        <p:spPr>
          <a:xfrm>
            <a:off x="6244180" y="2677132"/>
            <a:ext cx="27363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Can binary bits represent integer L-1 norm well?</a:t>
            </a:r>
          </a:p>
        </p:txBody>
      </p:sp>
      <p:grpSp>
        <p:nvGrpSpPr>
          <p:cNvPr id="103" name="群組 102">
            <a:extLst>
              <a:ext uri="{FF2B5EF4-FFF2-40B4-BE49-F238E27FC236}">
                <a16:creationId xmlns:a16="http://schemas.microsoft.com/office/drawing/2014/main" id="{C06318C0-97CE-D32D-6C6D-29EEF6B6BEC4}"/>
              </a:ext>
            </a:extLst>
          </p:cNvPr>
          <p:cNvGrpSpPr/>
          <p:nvPr/>
        </p:nvGrpSpPr>
        <p:grpSpPr>
          <a:xfrm>
            <a:off x="457894" y="2720015"/>
            <a:ext cx="2645130" cy="3889455"/>
            <a:chOff x="589717" y="2924944"/>
            <a:chExt cx="2645130" cy="3889455"/>
          </a:xfrm>
        </p:grpSpPr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ABE2E706-7C13-0128-98E1-6185B6D99727}"/>
                </a:ext>
              </a:extLst>
            </p:cNvPr>
            <p:cNvGrpSpPr/>
            <p:nvPr/>
          </p:nvGrpSpPr>
          <p:grpSpPr>
            <a:xfrm>
              <a:off x="589717" y="2924944"/>
              <a:ext cx="2645130" cy="2207889"/>
              <a:chOff x="606439" y="2200672"/>
              <a:chExt cx="2645130" cy="2207889"/>
            </a:xfrm>
          </p:grpSpPr>
          <p:sp>
            <p:nvSpPr>
              <p:cNvPr id="5" name="矩形: 圓角 4">
                <a:extLst>
                  <a:ext uri="{FF2B5EF4-FFF2-40B4-BE49-F238E27FC236}">
                    <a16:creationId xmlns:a16="http://schemas.microsoft.com/office/drawing/2014/main" id="{F2D6335A-1FD1-E557-0EF1-1113E7DFA19D}"/>
                  </a:ext>
                </a:extLst>
              </p:cNvPr>
              <p:cNvSpPr/>
              <p:nvPr/>
            </p:nvSpPr>
            <p:spPr bwMode="auto">
              <a:xfrm>
                <a:off x="971600" y="2420888"/>
                <a:ext cx="1944216" cy="1080120"/>
              </a:xfrm>
              <a:prstGeom prst="roundRect">
                <a:avLst/>
              </a:prstGeom>
              <a:ln>
                <a:solidFill>
                  <a:srgbClr val="4F81BD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1</a:t>
                </a:r>
                <a:r>
                  <a:rPr kumimoji="1" lang="zh-TW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0</a:t>
                </a:r>
                <a:r>
                  <a:rPr kumimoji="1" lang="zh-TW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1</a:t>
                </a:r>
                <a:r>
                  <a:rPr kumimoji="1" lang="zh-TW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1</a:t>
                </a:r>
                <a:r>
                  <a:rPr kumimoji="1" lang="zh-TW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0</a:t>
                </a:r>
                <a:r>
                  <a:rPr kumimoji="1" lang="zh-TW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0</a:t>
                </a:r>
                <a:r>
                  <a:rPr kumimoji="1" lang="zh-TW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1</a:t>
                </a:r>
                <a:r>
                  <a:rPr kumimoji="1" lang="zh-TW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1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altLang="zh-TW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1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1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1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1</a:t>
                </a:r>
                <a:endParaRPr kumimoji="1" lang="zh-TW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cxnSp>
            <p:nvCxnSpPr>
              <p:cNvPr id="9" name="直線單箭頭接點 8">
                <a:extLst>
                  <a:ext uri="{FF2B5EF4-FFF2-40B4-BE49-F238E27FC236}">
                    <a16:creationId xmlns:a16="http://schemas.microsoft.com/office/drawing/2014/main" id="{1B4A2D2A-E412-6524-A44D-1825B4EE5CA1}"/>
                  </a:ext>
                </a:extLst>
              </p:cNvPr>
              <p:cNvCxnSpPr>
                <a:cxnSpLocks/>
                <a:endCxn id="11" idx="0"/>
              </p:cNvCxnSpPr>
              <p:nvPr/>
            </p:nvCxnSpPr>
            <p:spPr bwMode="auto">
              <a:xfrm flipH="1">
                <a:off x="873967" y="3653408"/>
                <a:ext cx="426462" cy="399305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1" name="矩形: 圓角 10">
                <a:extLst>
                  <a:ext uri="{FF2B5EF4-FFF2-40B4-BE49-F238E27FC236}">
                    <a16:creationId xmlns:a16="http://schemas.microsoft.com/office/drawing/2014/main" id="{4E8290D6-BBDA-7D53-6B00-C8462F2E4C73}"/>
                  </a:ext>
                </a:extLst>
              </p:cNvPr>
              <p:cNvSpPr/>
              <p:nvPr/>
            </p:nvSpPr>
            <p:spPr bwMode="auto">
              <a:xfrm>
                <a:off x="606439" y="4052713"/>
                <a:ext cx="535055" cy="355848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dirty="0">
                    <a:latin typeface="Arial" charset="0"/>
                    <a:ea typeface="新細明體" charset="-120"/>
                  </a:rPr>
                  <a:t>1</a:t>
                </a:r>
                <a:endParaRPr kumimoji="1" lang="zh-TW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12" name="矩形: 圓角 11">
                <a:extLst>
                  <a:ext uri="{FF2B5EF4-FFF2-40B4-BE49-F238E27FC236}">
                    <a16:creationId xmlns:a16="http://schemas.microsoft.com/office/drawing/2014/main" id="{A451C846-348E-F967-3312-2E04C65C5378}"/>
                  </a:ext>
                </a:extLst>
              </p:cNvPr>
              <p:cNvSpPr/>
              <p:nvPr/>
            </p:nvSpPr>
            <p:spPr bwMode="auto">
              <a:xfrm>
                <a:off x="1309797" y="4052713"/>
                <a:ext cx="535055" cy="355848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dirty="0">
                    <a:latin typeface="Arial" charset="0"/>
                    <a:ea typeface="新細明體" charset="-120"/>
                  </a:rPr>
                  <a:t>2</a:t>
                </a:r>
                <a:endParaRPr kumimoji="1" lang="zh-TW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13" name="矩形: 圓角 12">
                <a:extLst>
                  <a:ext uri="{FF2B5EF4-FFF2-40B4-BE49-F238E27FC236}">
                    <a16:creationId xmlns:a16="http://schemas.microsoft.com/office/drawing/2014/main" id="{FA64E307-C4A5-C5E6-08B9-6E842CEF93DC}"/>
                  </a:ext>
                </a:extLst>
              </p:cNvPr>
              <p:cNvSpPr/>
              <p:nvPr/>
            </p:nvSpPr>
            <p:spPr bwMode="auto">
              <a:xfrm>
                <a:off x="2013156" y="4052713"/>
                <a:ext cx="535055" cy="355848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0</a:t>
                </a:r>
                <a:endParaRPr kumimoji="1" lang="zh-TW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14" name="矩形: 圓角 13">
                <a:extLst>
                  <a:ext uri="{FF2B5EF4-FFF2-40B4-BE49-F238E27FC236}">
                    <a16:creationId xmlns:a16="http://schemas.microsoft.com/office/drawing/2014/main" id="{3D0AF6BB-C5BE-8FEF-A03C-A24F1A8908F6}"/>
                  </a:ext>
                </a:extLst>
              </p:cNvPr>
              <p:cNvSpPr/>
              <p:nvPr/>
            </p:nvSpPr>
            <p:spPr bwMode="auto">
              <a:xfrm>
                <a:off x="2716514" y="4052713"/>
                <a:ext cx="535055" cy="355848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dirty="0">
                    <a:latin typeface="Arial" charset="0"/>
                    <a:ea typeface="新細明體" charset="-120"/>
                  </a:rPr>
                  <a:t>0</a:t>
                </a:r>
                <a:endParaRPr kumimoji="1" lang="zh-TW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cxnSp>
            <p:nvCxnSpPr>
              <p:cNvPr id="16" name="直線單箭頭接點 15">
                <a:extLst>
                  <a:ext uri="{FF2B5EF4-FFF2-40B4-BE49-F238E27FC236}">
                    <a16:creationId xmlns:a16="http://schemas.microsoft.com/office/drawing/2014/main" id="{58186AFA-32B5-48BF-CC87-6AA2919C36A9}"/>
                  </a:ext>
                </a:extLst>
              </p:cNvPr>
              <p:cNvCxnSpPr>
                <a:cxnSpLocks/>
                <a:endCxn id="12" idx="0"/>
              </p:cNvCxnSpPr>
              <p:nvPr/>
            </p:nvCxnSpPr>
            <p:spPr bwMode="auto">
              <a:xfrm flipH="1">
                <a:off x="1577325" y="3653408"/>
                <a:ext cx="168304" cy="399305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9" name="直線單箭頭接點 18">
                <a:extLst>
                  <a:ext uri="{FF2B5EF4-FFF2-40B4-BE49-F238E27FC236}">
                    <a16:creationId xmlns:a16="http://schemas.microsoft.com/office/drawing/2014/main" id="{52C2A172-6749-8C69-C153-5323387E0012}"/>
                  </a:ext>
                </a:extLst>
              </p:cNvPr>
              <p:cNvCxnSpPr>
                <a:cxnSpLocks/>
                <a:endCxn id="13" idx="0"/>
              </p:cNvCxnSpPr>
              <p:nvPr/>
            </p:nvCxnSpPr>
            <p:spPr bwMode="auto">
              <a:xfrm>
                <a:off x="2190604" y="3653408"/>
                <a:ext cx="90080" cy="399305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2" name="直線單箭頭接點 21">
                <a:extLst>
                  <a:ext uri="{FF2B5EF4-FFF2-40B4-BE49-F238E27FC236}">
                    <a16:creationId xmlns:a16="http://schemas.microsoft.com/office/drawing/2014/main" id="{8C84283B-CEDF-937B-8C4F-88DE4B02BA3C}"/>
                  </a:ext>
                </a:extLst>
              </p:cNvPr>
              <p:cNvCxnSpPr>
                <a:cxnSpLocks/>
                <a:endCxn id="14" idx="0"/>
              </p:cNvCxnSpPr>
              <p:nvPr/>
            </p:nvCxnSpPr>
            <p:spPr bwMode="auto">
              <a:xfrm>
                <a:off x="2629739" y="3653408"/>
                <a:ext cx="354303" cy="399305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6" name="直線接點 25">
                <a:extLst>
                  <a:ext uri="{FF2B5EF4-FFF2-40B4-BE49-F238E27FC236}">
                    <a16:creationId xmlns:a16="http://schemas.microsoft.com/office/drawing/2014/main" id="{7A8EA6A8-E97A-45C2-FEAF-83913FD92A14}"/>
                  </a:ext>
                </a:extLst>
              </p:cNvPr>
              <p:cNvCxnSpPr/>
              <p:nvPr/>
            </p:nvCxnSpPr>
            <p:spPr bwMode="auto">
              <a:xfrm flipH="1">
                <a:off x="1527969" y="2200672"/>
                <a:ext cx="8635" cy="1520552"/>
              </a:xfrm>
              <a:prstGeom prst="line">
                <a:avLst/>
              </a:prstGeom>
              <a:ln w="28575">
                <a:solidFill>
                  <a:srgbClr val="0000FF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27DA8300-53B3-476A-798C-B3F30B4A13D3}"/>
                  </a:ext>
                </a:extLst>
              </p:cNvPr>
              <p:cNvCxnSpPr/>
              <p:nvPr/>
            </p:nvCxnSpPr>
            <p:spPr bwMode="auto">
              <a:xfrm flipH="1">
                <a:off x="1937894" y="2200672"/>
                <a:ext cx="8635" cy="1520552"/>
              </a:xfrm>
              <a:prstGeom prst="line">
                <a:avLst/>
              </a:prstGeom>
              <a:ln w="28575">
                <a:solidFill>
                  <a:srgbClr val="0000FF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3E869B07-6089-3811-8E4F-BDD9E3477CF2}"/>
                  </a:ext>
                </a:extLst>
              </p:cNvPr>
              <p:cNvCxnSpPr/>
              <p:nvPr/>
            </p:nvCxnSpPr>
            <p:spPr bwMode="auto">
              <a:xfrm flipH="1">
                <a:off x="2362212" y="2200672"/>
                <a:ext cx="8635" cy="1520552"/>
              </a:xfrm>
              <a:prstGeom prst="line">
                <a:avLst/>
              </a:prstGeom>
              <a:ln w="28575">
                <a:solidFill>
                  <a:srgbClr val="0000FF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36F9F98A-8912-0F9F-004E-D3451377CFEF}"/>
                </a:ext>
              </a:extLst>
            </p:cNvPr>
            <p:cNvCxnSpPr>
              <a:cxnSpLocks/>
              <a:stCxn id="11" idx="2"/>
              <a:endCxn id="44" idx="1"/>
            </p:cNvCxnSpPr>
            <p:nvPr/>
          </p:nvCxnSpPr>
          <p:spPr bwMode="auto">
            <a:xfrm>
              <a:off x="857245" y="5132833"/>
              <a:ext cx="852925" cy="589347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4" name="橢圓 43">
              <a:extLst>
                <a:ext uri="{FF2B5EF4-FFF2-40B4-BE49-F238E27FC236}">
                  <a16:creationId xmlns:a16="http://schemas.microsoft.com/office/drawing/2014/main" id="{5176D595-2269-E07A-0256-90D122D59C03}"/>
                </a:ext>
              </a:extLst>
            </p:cNvPr>
            <p:cNvSpPr/>
            <p:nvPr/>
          </p:nvSpPr>
          <p:spPr bwMode="auto">
            <a:xfrm>
              <a:off x="1630610" y="5642620"/>
              <a:ext cx="543272" cy="543272"/>
            </a:xfrm>
            <a:prstGeom prst="ellips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+</a:t>
              </a:r>
              <a:endParaRPr kumimoji="1" lang="zh-TW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cxnSp>
          <p:nvCxnSpPr>
            <p:cNvPr id="47" name="直線單箭頭接點 46">
              <a:extLst>
                <a:ext uri="{FF2B5EF4-FFF2-40B4-BE49-F238E27FC236}">
                  <a16:creationId xmlns:a16="http://schemas.microsoft.com/office/drawing/2014/main" id="{5FDC9BC3-9D61-100B-063B-E331E57F8D62}"/>
                </a:ext>
              </a:extLst>
            </p:cNvPr>
            <p:cNvCxnSpPr>
              <a:cxnSpLocks/>
              <a:stCxn id="12" idx="2"/>
              <a:endCxn id="44" idx="0"/>
            </p:cNvCxnSpPr>
            <p:nvPr/>
          </p:nvCxnSpPr>
          <p:spPr bwMode="auto">
            <a:xfrm>
              <a:off x="1560603" y="5132833"/>
              <a:ext cx="341643" cy="509787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" name="直線單箭頭接點 49">
              <a:extLst>
                <a:ext uri="{FF2B5EF4-FFF2-40B4-BE49-F238E27FC236}">
                  <a16:creationId xmlns:a16="http://schemas.microsoft.com/office/drawing/2014/main" id="{DC97D571-8240-D9B6-89F2-E87D070F4FD2}"/>
                </a:ext>
              </a:extLst>
            </p:cNvPr>
            <p:cNvCxnSpPr>
              <a:cxnSpLocks/>
              <a:stCxn id="13" idx="2"/>
              <a:endCxn id="44" idx="0"/>
            </p:cNvCxnSpPr>
            <p:nvPr/>
          </p:nvCxnSpPr>
          <p:spPr bwMode="auto">
            <a:xfrm flipH="1">
              <a:off x="1902246" y="5132833"/>
              <a:ext cx="361716" cy="509787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直線單箭頭接點 52">
              <a:extLst>
                <a:ext uri="{FF2B5EF4-FFF2-40B4-BE49-F238E27FC236}">
                  <a16:creationId xmlns:a16="http://schemas.microsoft.com/office/drawing/2014/main" id="{6E34AB26-E1C6-98CB-DF44-96180142411B}"/>
                </a:ext>
              </a:extLst>
            </p:cNvPr>
            <p:cNvCxnSpPr>
              <a:cxnSpLocks/>
              <a:stCxn id="14" idx="2"/>
              <a:endCxn id="44" idx="7"/>
            </p:cNvCxnSpPr>
            <p:nvPr/>
          </p:nvCxnSpPr>
          <p:spPr bwMode="auto">
            <a:xfrm flipH="1">
              <a:off x="2094322" y="5132833"/>
              <a:ext cx="872998" cy="589347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8" name="直線單箭頭接點 97">
              <a:extLst>
                <a:ext uri="{FF2B5EF4-FFF2-40B4-BE49-F238E27FC236}">
                  <a16:creationId xmlns:a16="http://schemas.microsoft.com/office/drawing/2014/main" id="{2171A4C0-CBA8-3293-9942-D89717C6430F}"/>
                </a:ext>
              </a:extLst>
            </p:cNvPr>
            <p:cNvCxnSpPr>
              <a:cxnSpLocks/>
              <a:stCxn id="44" idx="4"/>
              <a:endCxn id="102" idx="0"/>
            </p:cNvCxnSpPr>
            <p:nvPr/>
          </p:nvCxnSpPr>
          <p:spPr bwMode="auto">
            <a:xfrm flipH="1">
              <a:off x="1896551" y="6185892"/>
              <a:ext cx="5695" cy="259175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F72E20A7-F03E-D779-7ACE-652089FCF2B2}"/>
                </a:ext>
              </a:extLst>
            </p:cNvPr>
            <p:cNvSpPr txBox="1"/>
            <p:nvPr/>
          </p:nvSpPr>
          <p:spPr>
            <a:xfrm>
              <a:off x="1619220" y="6445067"/>
              <a:ext cx="5546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3</a:t>
              </a:r>
              <a:endParaRPr kumimoji="1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202CD588-1263-95C9-D8D7-798FDF34C045}"/>
              </a:ext>
            </a:extLst>
          </p:cNvPr>
          <p:cNvSpPr txBox="1"/>
          <p:nvPr/>
        </p:nvSpPr>
        <p:spPr>
          <a:xfrm>
            <a:off x="6085558" y="3716631"/>
            <a:ext cx="3058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15-11=4 but 1111–1011 = 1</a:t>
            </a:r>
            <a:endParaRPr lang="zh-TW" altLang="en-US" dirty="0"/>
          </a:p>
        </p:txBody>
      </p:sp>
      <p:cxnSp>
        <p:nvCxnSpPr>
          <p:cNvPr id="108" name="直線單箭頭接點 107">
            <a:extLst>
              <a:ext uri="{FF2B5EF4-FFF2-40B4-BE49-F238E27FC236}">
                <a16:creationId xmlns:a16="http://schemas.microsoft.com/office/drawing/2014/main" id="{C6FDA08A-82CF-5DBC-CA5F-E24846D34A4A}"/>
              </a:ext>
            </a:extLst>
          </p:cNvPr>
          <p:cNvCxnSpPr>
            <a:cxnSpLocks/>
            <a:stCxn id="97" idx="2"/>
            <a:endCxn id="107" idx="0"/>
          </p:cNvCxnSpPr>
          <p:nvPr/>
        </p:nvCxnSpPr>
        <p:spPr bwMode="auto">
          <a:xfrm>
            <a:off x="7612332" y="3323463"/>
            <a:ext cx="2447" cy="39316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id="{96704E7F-5307-86EB-8410-DF5DAE6A92E2}"/>
              </a:ext>
            </a:extLst>
          </p:cNvPr>
          <p:cNvCxnSpPr>
            <a:cxnSpLocks/>
            <a:stCxn id="107" idx="2"/>
            <a:endCxn id="114" idx="0"/>
          </p:cNvCxnSpPr>
          <p:nvPr/>
        </p:nvCxnSpPr>
        <p:spPr bwMode="auto">
          <a:xfrm>
            <a:off x="7614779" y="4085963"/>
            <a:ext cx="0" cy="452061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4" name="文字方塊 113">
            <a:extLst>
              <a:ext uri="{FF2B5EF4-FFF2-40B4-BE49-F238E27FC236}">
                <a16:creationId xmlns:a16="http://schemas.microsoft.com/office/drawing/2014/main" id="{DD5E191D-9DA5-39C4-ED20-DDB4547F5DE3}"/>
              </a:ext>
            </a:extLst>
          </p:cNvPr>
          <p:cNvSpPr txBox="1"/>
          <p:nvPr/>
        </p:nvSpPr>
        <p:spPr>
          <a:xfrm>
            <a:off x="6085558" y="4538024"/>
            <a:ext cx="3058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b="1" dirty="0"/>
              <a:t>Thermometer code</a:t>
            </a:r>
            <a:endParaRPr lang="zh-TW" altLang="en-US" b="1" dirty="0"/>
          </a:p>
        </p:txBody>
      </p: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CD282273-F489-DE31-D262-406E7B601EDB}"/>
              </a:ext>
            </a:extLst>
          </p:cNvPr>
          <p:cNvSpPr txBox="1"/>
          <p:nvPr/>
        </p:nvSpPr>
        <p:spPr>
          <a:xfrm>
            <a:off x="6760202" y="4976026"/>
            <a:ext cx="1666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0 -&gt; 00000000</a:t>
            </a:r>
          </a:p>
          <a:p>
            <a:pPr algn="ctr"/>
            <a:r>
              <a:rPr lang="en-US" altLang="zh-TW" dirty="0"/>
              <a:t>3 -&gt; 00000111</a:t>
            </a:r>
          </a:p>
          <a:p>
            <a:pPr algn="ctr"/>
            <a:r>
              <a:rPr lang="en-US" altLang="zh-TW" dirty="0"/>
              <a:t>5 -&gt; 00011111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4DDF405-6752-B7DA-6B49-57B62EC65D26}"/>
              </a:ext>
            </a:extLst>
          </p:cNvPr>
          <p:cNvSpPr txBox="1"/>
          <p:nvPr/>
        </p:nvSpPr>
        <p:spPr>
          <a:xfrm>
            <a:off x="4009080" y="2649583"/>
            <a:ext cx="20764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Avoids using ADC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84F5835E-1A4D-7F26-729A-372CD0275BA3}"/>
              </a:ext>
            </a:extLst>
          </p:cNvPr>
          <p:cNvCxnSpPr>
            <a:cxnSpLocks/>
            <a:stCxn id="81" idx="0"/>
            <a:endCxn id="6" idx="2"/>
          </p:cNvCxnSpPr>
          <p:nvPr/>
        </p:nvCxnSpPr>
        <p:spPr bwMode="auto">
          <a:xfrm flipV="1">
            <a:off x="4684040" y="3018915"/>
            <a:ext cx="363279" cy="30217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48533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0D044-B489-AC8C-5AE3-4BDADEA9A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A005B7-EA2B-CA86-4AB2-3E5CF6F75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Problems of Best-Match TCAM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68A4C2-9270-D33B-74A6-252162E67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Analog non-idealities</a:t>
            </a:r>
          </a:p>
          <a:p>
            <a:pPr lvl="1"/>
            <a:r>
              <a:rPr lang="en-US" altLang="zh-TW" dirty="0"/>
              <a:t>Noise of storage elements accumulates</a:t>
            </a:r>
          </a:p>
          <a:p>
            <a:pPr lvl="1"/>
            <a:r>
              <a:rPr lang="en-US" altLang="zh-TW" dirty="0"/>
              <a:t>Parasitic effects of Match-Line</a:t>
            </a:r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6C35EB4-7667-F12F-6211-E710F0258296}"/>
              </a:ext>
            </a:extLst>
          </p:cNvPr>
          <p:cNvGrpSpPr/>
          <p:nvPr/>
        </p:nvGrpSpPr>
        <p:grpSpPr>
          <a:xfrm>
            <a:off x="759516" y="2996952"/>
            <a:ext cx="3428439" cy="2872366"/>
            <a:chOff x="381000" y="3068960"/>
            <a:chExt cx="3428439" cy="2872366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7F638177-A741-90CB-2C76-AD610C92E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3068960"/>
              <a:ext cx="2304256" cy="2872366"/>
            </a:xfrm>
            <a:prstGeom prst="rect">
              <a:avLst/>
            </a:prstGeom>
          </p:spPr>
        </p:pic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EDEF4B59-51D2-07EF-78F3-02F32894AFD2}"/>
                </a:ext>
              </a:extLst>
            </p:cNvPr>
            <p:cNvGrpSpPr/>
            <p:nvPr/>
          </p:nvGrpSpPr>
          <p:grpSpPr>
            <a:xfrm>
              <a:off x="2541241" y="3541026"/>
              <a:ext cx="504052" cy="535673"/>
              <a:chOff x="3419873" y="3613034"/>
              <a:chExt cx="504052" cy="535673"/>
            </a:xfrm>
          </p:grpSpPr>
          <p:sp>
            <p:nvSpPr>
              <p:cNvPr id="66" name="橢圓 65">
                <a:extLst>
                  <a:ext uri="{FF2B5EF4-FFF2-40B4-BE49-F238E27FC236}">
                    <a16:creationId xmlns:a16="http://schemas.microsoft.com/office/drawing/2014/main" id="{E3FA62D2-13D9-2592-6856-76875BB68102}"/>
                  </a:ext>
                </a:extLst>
              </p:cNvPr>
              <p:cNvSpPr/>
              <p:nvPr/>
            </p:nvSpPr>
            <p:spPr bwMode="auto">
              <a:xfrm>
                <a:off x="3563888" y="3716660"/>
                <a:ext cx="360037" cy="36004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cxnSp>
            <p:nvCxnSpPr>
              <p:cNvPr id="68" name="直線單箭頭接點 67">
                <a:extLst>
                  <a:ext uri="{FF2B5EF4-FFF2-40B4-BE49-F238E27FC236}">
                    <a16:creationId xmlns:a16="http://schemas.microsoft.com/office/drawing/2014/main" id="{8EF41DC3-45D3-BD9A-C0A7-3F17E891932F}"/>
                  </a:ext>
                </a:extLst>
              </p:cNvPr>
              <p:cNvCxnSpPr>
                <a:cxnSpLocks/>
                <a:stCxn id="66" idx="0"/>
                <a:endCxn id="66" idx="4"/>
              </p:cNvCxnSpPr>
              <p:nvPr/>
            </p:nvCxnSpPr>
            <p:spPr bwMode="auto">
              <a:xfrm>
                <a:off x="3743907" y="3716660"/>
                <a:ext cx="0" cy="36004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70" name="接點: 肘形 69">
                <a:extLst>
                  <a:ext uri="{FF2B5EF4-FFF2-40B4-BE49-F238E27FC236}">
                    <a16:creationId xmlns:a16="http://schemas.microsoft.com/office/drawing/2014/main" id="{7E7655ED-41D3-5826-6792-FEBF07A70950}"/>
                  </a:ext>
                </a:extLst>
              </p:cNvPr>
              <p:cNvCxnSpPr>
                <a:cxnSpLocks/>
                <a:stCxn id="66" idx="0"/>
              </p:cNvCxnSpPr>
              <p:nvPr/>
            </p:nvCxnSpPr>
            <p:spPr bwMode="auto">
              <a:xfrm rot="16200000" flipV="1">
                <a:off x="3530077" y="3502830"/>
                <a:ext cx="103626" cy="324034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1" name="接點: 肘形 70">
                <a:extLst>
                  <a:ext uri="{FF2B5EF4-FFF2-40B4-BE49-F238E27FC236}">
                    <a16:creationId xmlns:a16="http://schemas.microsoft.com/office/drawing/2014/main" id="{F49C26BA-AF2F-9A03-CE89-9A5B55F8D86E}"/>
                  </a:ext>
                </a:extLst>
              </p:cNvPr>
              <p:cNvCxnSpPr>
                <a:cxnSpLocks/>
                <a:stCxn id="66" idx="4"/>
              </p:cNvCxnSpPr>
              <p:nvPr/>
            </p:nvCxnSpPr>
            <p:spPr bwMode="auto">
              <a:xfrm rot="5400000">
                <a:off x="3545887" y="3950686"/>
                <a:ext cx="72007" cy="324035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6BA7CD4C-2040-B275-D6F9-18F1302305E5}"/>
                </a:ext>
              </a:extLst>
            </p:cNvPr>
            <p:cNvGrpSpPr/>
            <p:nvPr/>
          </p:nvGrpSpPr>
          <p:grpSpPr>
            <a:xfrm>
              <a:off x="2541241" y="4076699"/>
              <a:ext cx="504052" cy="535673"/>
              <a:chOff x="3419873" y="3613034"/>
              <a:chExt cx="504052" cy="535673"/>
            </a:xfrm>
          </p:grpSpPr>
          <p:sp>
            <p:nvSpPr>
              <p:cNvPr id="34" name="橢圓 33">
                <a:extLst>
                  <a:ext uri="{FF2B5EF4-FFF2-40B4-BE49-F238E27FC236}">
                    <a16:creationId xmlns:a16="http://schemas.microsoft.com/office/drawing/2014/main" id="{378F7DFA-28ED-992C-AE07-6A9019714F2D}"/>
                  </a:ext>
                </a:extLst>
              </p:cNvPr>
              <p:cNvSpPr/>
              <p:nvPr/>
            </p:nvSpPr>
            <p:spPr bwMode="auto">
              <a:xfrm>
                <a:off x="3563888" y="3716660"/>
                <a:ext cx="360037" cy="36004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cxnSp>
            <p:nvCxnSpPr>
              <p:cNvPr id="51" name="直線單箭頭接點 50">
                <a:extLst>
                  <a:ext uri="{FF2B5EF4-FFF2-40B4-BE49-F238E27FC236}">
                    <a16:creationId xmlns:a16="http://schemas.microsoft.com/office/drawing/2014/main" id="{1C25238F-EDF3-1AB8-9072-17E4AF755AA2}"/>
                  </a:ext>
                </a:extLst>
              </p:cNvPr>
              <p:cNvCxnSpPr>
                <a:cxnSpLocks/>
                <a:stCxn id="34" idx="0"/>
                <a:endCxn id="34" idx="4"/>
              </p:cNvCxnSpPr>
              <p:nvPr/>
            </p:nvCxnSpPr>
            <p:spPr bwMode="auto">
              <a:xfrm>
                <a:off x="3743907" y="3716660"/>
                <a:ext cx="0" cy="36004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56" name="接點: 肘形 55">
                <a:extLst>
                  <a:ext uri="{FF2B5EF4-FFF2-40B4-BE49-F238E27FC236}">
                    <a16:creationId xmlns:a16="http://schemas.microsoft.com/office/drawing/2014/main" id="{082D86B0-5768-D732-66CF-D874C6B0DB70}"/>
                  </a:ext>
                </a:extLst>
              </p:cNvPr>
              <p:cNvCxnSpPr>
                <a:cxnSpLocks/>
                <a:stCxn id="34" idx="0"/>
              </p:cNvCxnSpPr>
              <p:nvPr/>
            </p:nvCxnSpPr>
            <p:spPr bwMode="auto">
              <a:xfrm rot="16200000" flipV="1">
                <a:off x="3530077" y="3502830"/>
                <a:ext cx="103626" cy="324034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7" name="接點: 肘形 56">
                <a:extLst>
                  <a:ext uri="{FF2B5EF4-FFF2-40B4-BE49-F238E27FC236}">
                    <a16:creationId xmlns:a16="http://schemas.microsoft.com/office/drawing/2014/main" id="{0351A00D-357D-692B-96AB-5BE2EF5216B8}"/>
                  </a:ext>
                </a:extLst>
              </p:cNvPr>
              <p:cNvCxnSpPr>
                <a:cxnSpLocks/>
                <a:stCxn id="34" idx="4"/>
              </p:cNvCxnSpPr>
              <p:nvPr/>
            </p:nvCxnSpPr>
            <p:spPr bwMode="auto">
              <a:xfrm rot="5400000">
                <a:off x="3545887" y="3950686"/>
                <a:ext cx="72007" cy="324035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B6A0B6B8-4CE6-4235-AD7D-69A8EA91CB90}"/>
                </a:ext>
              </a:extLst>
            </p:cNvPr>
            <p:cNvGrpSpPr/>
            <p:nvPr/>
          </p:nvGrpSpPr>
          <p:grpSpPr>
            <a:xfrm>
              <a:off x="2541240" y="4611049"/>
              <a:ext cx="504052" cy="535673"/>
              <a:chOff x="3419873" y="3613034"/>
              <a:chExt cx="504052" cy="535673"/>
            </a:xfrm>
          </p:grpSpPr>
          <p:sp>
            <p:nvSpPr>
              <p:cNvPr id="29" name="橢圓 28">
                <a:extLst>
                  <a:ext uri="{FF2B5EF4-FFF2-40B4-BE49-F238E27FC236}">
                    <a16:creationId xmlns:a16="http://schemas.microsoft.com/office/drawing/2014/main" id="{D5C2D287-DF24-F929-74EB-BF7D118CAAF1}"/>
                  </a:ext>
                </a:extLst>
              </p:cNvPr>
              <p:cNvSpPr/>
              <p:nvPr/>
            </p:nvSpPr>
            <p:spPr bwMode="auto">
              <a:xfrm>
                <a:off x="3563888" y="3716660"/>
                <a:ext cx="360037" cy="36004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cxnSp>
            <p:nvCxnSpPr>
              <p:cNvPr id="30" name="直線單箭頭接點 29">
                <a:extLst>
                  <a:ext uri="{FF2B5EF4-FFF2-40B4-BE49-F238E27FC236}">
                    <a16:creationId xmlns:a16="http://schemas.microsoft.com/office/drawing/2014/main" id="{CF684725-FD61-CDF0-6EFD-EA092B761CDA}"/>
                  </a:ext>
                </a:extLst>
              </p:cNvPr>
              <p:cNvCxnSpPr>
                <a:cxnSpLocks/>
                <a:stCxn id="29" idx="0"/>
                <a:endCxn id="29" idx="4"/>
              </p:cNvCxnSpPr>
              <p:nvPr/>
            </p:nvCxnSpPr>
            <p:spPr bwMode="auto">
              <a:xfrm>
                <a:off x="3743907" y="3716660"/>
                <a:ext cx="0" cy="36004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2" name="接點: 肘形 31">
                <a:extLst>
                  <a:ext uri="{FF2B5EF4-FFF2-40B4-BE49-F238E27FC236}">
                    <a16:creationId xmlns:a16="http://schemas.microsoft.com/office/drawing/2014/main" id="{F63A03D6-B025-24A2-DF58-421BE4CC7B67}"/>
                  </a:ext>
                </a:extLst>
              </p:cNvPr>
              <p:cNvCxnSpPr>
                <a:cxnSpLocks/>
                <a:stCxn id="29" idx="0"/>
              </p:cNvCxnSpPr>
              <p:nvPr/>
            </p:nvCxnSpPr>
            <p:spPr bwMode="auto">
              <a:xfrm rot="16200000" flipV="1">
                <a:off x="3530077" y="3502830"/>
                <a:ext cx="103626" cy="324034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接點: 肘形 32">
                <a:extLst>
                  <a:ext uri="{FF2B5EF4-FFF2-40B4-BE49-F238E27FC236}">
                    <a16:creationId xmlns:a16="http://schemas.microsoft.com/office/drawing/2014/main" id="{7844BCF7-4763-D059-03FB-B0FD2351F704}"/>
                  </a:ext>
                </a:extLst>
              </p:cNvPr>
              <p:cNvCxnSpPr>
                <a:cxnSpLocks/>
                <a:stCxn id="29" idx="4"/>
              </p:cNvCxnSpPr>
              <p:nvPr/>
            </p:nvCxnSpPr>
            <p:spPr bwMode="auto">
              <a:xfrm rot="5400000">
                <a:off x="3545887" y="3950686"/>
                <a:ext cx="72007" cy="324035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3929FEC0-6BF8-5CBD-BBFA-DB23C0977C68}"/>
                </a:ext>
              </a:extLst>
            </p:cNvPr>
            <p:cNvGrpSpPr/>
            <p:nvPr/>
          </p:nvGrpSpPr>
          <p:grpSpPr>
            <a:xfrm>
              <a:off x="2541240" y="5145399"/>
              <a:ext cx="504052" cy="535673"/>
              <a:chOff x="3419873" y="3613034"/>
              <a:chExt cx="504052" cy="535673"/>
            </a:xfrm>
          </p:grpSpPr>
          <p:sp>
            <p:nvSpPr>
              <p:cNvPr id="22" name="橢圓 21">
                <a:extLst>
                  <a:ext uri="{FF2B5EF4-FFF2-40B4-BE49-F238E27FC236}">
                    <a16:creationId xmlns:a16="http://schemas.microsoft.com/office/drawing/2014/main" id="{553146F4-CAF3-072A-7BDA-6D86CBB8752A}"/>
                  </a:ext>
                </a:extLst>
              </p:cNvPr>
              <p:cNvSpPr/>
              <p:nvPr/>
            </p:nvSpPr>
            <p:spPr bwMode="auto">
              <a:xfrm>
                <a:off x="3563888" y="3716660"/>
                <a:ext cx="360037" cy="36004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cxnSp>
            <p:nvCxnSpPr>
              <p:cNvPr id="23" name="直線單箭頭接點 22">
                <a:extLst>
                  <a:ext uri="{FF2B5EF4-FFF2-40B4-BE49-F238E27FC236}">
                    <a16:creationId xmlns:a16="http://schemas.microsoft.com/office/drawing/2014/main" id="{F0CFF5BA-A6CB-A8A8-AA81-E3A23FE9206C}"/>
                  </a:ext>
                </a:extLst>
              </p:cNvPr>
              <p:cNvCxnSpPr>
                <a:cxnSpLocks/>
                <a:stCxn id="22" idx="0"/>
                <a:endCxn id="22" idx="4"/>
              </p:cNvCxnSpPr>
              <p:nvPr/>
            </p:nvCxnSpPr>
            <p:spPr bwMode="auto">
              <a:xfrm>
                <a:off x="3743907" y="3716660"/>
                <a:ext cx="0" cy="36004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4" name="接點: 肘形 23">
                <a:extLst>
                  <a:ext uri="{FF2B5EF4-FFF2-40B4-BE49-F238E27FC236}">
                    <a16:creationId xmlns:a16="http://schemas.microsoft.com/office/drawing/2014/main" id="{00A84F83-6B42-ED89-AB25-2A5F55A42E39}"/>
                  </a:ext>
                </a:extLst>
              </p:cNvPr>
              <p:cNvCxnSpPr>
                <a:cxnSpLocks/>
                <a:stCxn id="22" idx="0"/>
              </p:cNvCxnSpPr>
              <p:nvPr/>
            </p:nvCxnSpPr>
            <p:spPr bwMode="auto">
              <a:xfrm rot="16200000" flipV="1">
                <a:off x="3530077" y="3502830"/>
                <a:ext cx="103626" cy="324034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接點: 肘形 27">
                <a:extLst>
                  <a:ext uri="{FF2B5EF4-FFF2-40B4-BE49-F238E27FC236}">
                    <a16:creationId xmlns:a16="http://schemas.microsoft.com/office/drawing/2014/main" id="{6281558E-B598-3BEC-438A-59DA3298171E}"/>
                  </a:ext>
                </a:extLst>
              </p:cNvPr>
              <p:cNvCxnSpPr>
                <a:cxnSpLocks/>
                <a:stCxn id="22" idx="4"/>
              </p:cNvCxnSpPr>
              <p:nvPr/>
            </p:nvCxnSpPr>
            <p:spPr bwMode="auto">
              <a:xfrm rot="5400000">
                <a:off x="3545887" y="3950686"/>
                <a:ext cx="72007" cy="324035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03D4276A-5C83-915E-6B68-C7C9694588FC}"/>
                </a:ext>
              </a:extLst>
            </p:cNvPr>
            <p:cNvSpPr txBox="1"/>
            <p:nvPr/>
          </p:nvSpPr>
          <p:spPr>
            <a:xfrm>
              <a:off x="3042812" y="3592838"/>
              <a:ext cx="7560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noise</a:t>
              </a:r>
              <a:endParaRPr lang="zh-TW" altLang="en-US" dirty="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B4A423F2-F331-E615-7046-BDBC57D9E83E}"/>
                </a:ext>
              </a:extLst>
            </p:cNvPr>
            <p:cNvSpPr txBox="1"/>
            <p:nvPr/>
          </p:nvSpPr>
          <p:spPr>
            <a:xfrm>
              <a:off x="3045292" y="4185064"/>
              <a:ext cx="7560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noise</a:t>
              </a:r>
              <a:endParaRPr lang="zh-TW" altLang="en-US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AC4DC1A7-A014-7AD4-0EEC-88286C8DCEE4}"/>
                </a:ext>
              </a:extLst>
            </p:cNvPr>
            <p:cNvSpPr txBox="1"/>
            <p:nvPr/>
          </p:nvSpPr>
          <p:spPr>
            <a:xfrm>
              <a:off x="3045292" y="4703013"/>
              <a:ext cx="7560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noise</a:t>
              </a:r>
              <a:endParaRPr lang="zh-TW" altLang="en-US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2EC96560-B1E7-2087-8509-D82EC85518CC}"/>
                </a:ext>
              </a:extLst>
            </p:cNvPr>
            <p:cNvSpPr txBox="1"/>
            <p:nvPr/>
          </p:nvSpPr>
          <p:spPr>
            <a:xfrm>
              <a:off x="3053354" y="5218785"/>
              <a:ext cx="7560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noise</a:t>
              </a:r>
              <a:endParaRPr lang="zh-TW" altLang="en-US" dirty="0"/>
            </a:p>
          </p:txBody>
        </p:sp>
      </p:grpSp>
      <p:pic>
        <p:nvPicPr>
          <p:cNvPr id="72" name="圖片 71">
            <a:extLst>
              <a:ext uri="{FF2B5EF4-FFF2-40B4-BE49-F238E27FC236}">
                <a16:creationId xmlns:a16="http://schemas.microsoft.com/office/drawing/2014/main" id="{AC73966F-BB94-BBE9-D7A0-DCC76BFD6B3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443"/>
          <a:stretch/>
        </p:blipFill>
        <p:spPr>
          <a:xfrm>
            <a:off x="4099394" y="3329061"/>
            <a:ext cx="4864542" cy="2419959"/>
          </a:xfrm>
          <a:prstGeom prst="rect">
            <a:avLst/>
          </a:prstGeom>
        </p:spPr>
      </p:pic>
      <p:sp>
        <p:nvSpPr>
          <p:cNvPr id="73" name="文字方塊 72">
            <a:extLst>
              <a:ext uri="{FF2B5EF4-FFF2-40B4-BE49-F238E27FC236}">
                <a16:creationId xmlns:a16="http://schemas.microsoft.com/office/drawing/2014/main" id="{9B355F1E-34EC-BD2B-B161-A74C73C9722D}"/>
              </a:ext>
            </a:extLst>
          </p:cNvPr>
          <p:cNvSpPr txBox="1"/>
          <p:nvPr/>
        </p:nvSpPr>
        <p:spPr>
          <a:xfrm>
            <a:off x="7115883" y="2872674"/>
            <a:ext cx="18002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Large variation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A90A8909-67B4-CBFC-D65F-4BBC6AEFBC9F}"/>
              </a:ext>
            </a:extLst>
          </p:cNvPr>
          <p:cNvCxnSpPr>
            <a:cxnSpLocks/>
            <a:stCxn id="73" idx="2"/>
          </p:cNvCxnSpPr>
          <p:nvPr/>
        </p:nvCxnSpPr>
        <p:spPr bwMode="auto">
          <a:xfrm>
            <a:off x="8015983" y="3242006"/>
            <a:ext cx="0" cy="1106719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30BF01DE-0FE1-4517-23D0-9439D409D25E}"/>
              </a:ext>
            </a:extLst>
          </p:cNvPr>
          <p:cNvCxnSpPr>
            <a:cxnSpLocks/>
            <a:stCxn id="73" idx="1"/>
          </p:cNvCxnSpPr>
          <p:nvPr/>
        </p:nvCxnSpPr>
        <p:spPr bwMode="auto">
          <a:xfrm flipH="1">
            <a:off x="6317268" y="3057340"/>
            <a:ext cx="798615" cy="523878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677121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C8BCDB-32BD-0FB5-102A-754B85AAE1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BC242B-EB01-8ABA-E1A3-8CEEC0373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Problems of Best-Match TCAM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06B901-649B-81E2-6392-AE50F59BB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Analog non-idealities</a:t>
            </a:r>
          </a:p>
          <a:p>
            <a:pPr lvl="1"/>
            <a:r>
              <a:rPr lang="en-US" altLang="zh-TW" dirty="0"/>
              <a:t>Noise of storage elements accumulates</a:t>
            </a:r>
          </a:p>
          <a:p>
            <a:pPr lvl="1"/>
            <a:r>
              <a:rPr lang="en-US" altLang="zh-TW" dirty="0"/>
              <a:t>Parasitic effects of Match-Line</a:t>
            </a:r>
            <a:endParaRPr lang="zh-TW" altLang="en-US" dirty="0"/>
          </a:p>
        </p:txBody>
      </p: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2EDD9EA3-59FD-69C0-4282-278FD36E4D5B}"/>
              </a:ext>
            </a:extLst>
          </p:cNvPr>
          <p:cNvCxnSpPr>
            <a:cxnSpLocks/>
            <a:stCxn id="69" idx="0"/>
            <a:endCxn id="65" idx="4"/>
          </p:cNvCxnSpPr>
          <p:nvPr/>
        </p:nvCxnSpPr>
        <p:spPr bwMode="auto">
          <a:xfrm flipV="1">
            <a:off x="7454011" y="3424235"/>
            <a:ext cx="2" cy="32427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0" name="群組 9">
            <a:extLst>
              <a:ext uri="{FF2B5EF4-FFF2-40B4-BE49-F238E27FC236}">
                <a16:creationId xmlns:a16="http://schemas.microsoft.com/office/drawing/2014/main" id="{AF1C5606-F2A2-FD7D-34D5-8CD5B1971D92}"/>
              </a:ext>
            </a:extLst>
          </p:cNvPr>
          <p:cNvGrpSpPr/>
          <p:nvPr/>
        </p:nvGrpSpPr>
        <p:grpSpPr>
          <a:xfrm>
            <a:off x="6037325" y="2836995"/>
            <a:ext cx="2195670" cy="1496291"/>
            <a:chOff x="4890286" y="4797690"/>
            <a:chExt cx="2403428" cy="1496291"/>
          </a:xfrm>
        </p:grpSpPr>
        <p:pic>
          <p:nvPicPr>
            <p:cNvPr id="64" name="圖片 63">
              <a:extLst>
                <a:ext uri="{FF2B5EF4-FFF2-40B4-BE49-F238E27FC236}">
                  <a16:creationId xmlns:a16="http://schemas.microsoft.com/office/drawing/2014/main" id="{8113891E-D774-EA42-3C1D-1454763615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90286" y="4797690"/>
              <a:ext cx="2127702" cy="591632"/>
            </a:xfrm>
            <a:prstGeom prst="rect">
              <a:avLst/>
            </a:prstGeom>
          </p:spPr>
        </p:pic>
        <p:sp>
          <p:nvSpPr>
            <p:cNvPr id="65" name="橢圓 64">
              <a:extLst>
                <a:ext uri="{FF2B5EF4-FFF2-40B4-BE49-F238E27FC236}">
                  <a16:creationId xmlns:a16="http://schemas.microsoft.com/office/drawing/2014/main" id="{871FEBF4-2BD7-0131-BAE2-7257C6834D6A}"/>
                </a:ext>
              </a:extLst>
            </p:cNvPr>
            <p:cNvSpPr/>
            <p:nvPr/>
          </p:nvSpPr>
          <p:spPr bwMode="auto">
            <a:xfrm>
              <a:off x="6365829" y="5074716"/>
              <a:ext cx="150387" cy="310214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4866ADF6-3661-3506-81A9-2067AA8DF9B1}"/>
                </a:ext>
              </a:extLst>
            </p:cNvPr>
            <p:cNvSpPr txBox="1"/>
            <p:nvPr/>
          </p:nvSpPr>
          <p:spPr>
            <a:xfrm>
              <a:off x="5588327" y="5709206"/>
              <a:ext cx="170538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600" dirty="0">
                  <a:solidFill>
                    <a:srgbClr val="FF0000"/>
                  </a:solidFill>
                </a:rPr>
                <a:t>Position</a:t>
              </a:r>
              <a:r>
                <a:rPr lang="en-US" altLang="zh-TW" sz="1600" dirty="0"/>
                <a:t> affects discharge rate</a:t>
              </a:r>
              <a:endParaRPr lang="zh-TW" altLang="en-US" sz="1600" dirty="0"/>
            </a:p>
          </p:txBody>
        </p:sp>
      </p:grp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58E5E66C-626D-25D9-735F-F5D136D0B1EA}"/>
              </a:ext>
            </a:extLst>
          </p:cNvPr>
          <p:cNvCxnSpPr>
            <a:cxnSpLocks/>
            <a:stCxn id="18" idx="0"/>
          </p:cNvCxnSpPr>
          <p:nvPr/>
        </p:nvCxnSpPr>
        <p:spPr bwMode="auto">
          <a:xfrm flipV="1">
            <a:off x="1164719" y="4821086"/>
            <a:ext cx="526961" cy="817985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2DD1CB4-EEC7-EC62-F633-F0E948AC9D50}"/>
              </a:ext>
            </a:extLst>
          </p:cNvPr>
          <p:cNvSpPr txBox="1"/>
          <p:nvPr/>
        </p:nvSpPr>
        <p:spPr>
          <a:xfrm>
            <a:off x="120604" y="5639071"/>
            <a:ext cx="20882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Mismatch here are </a:t>
            </a:r>
            <a:r>
              <a:rPr lang="en-US" altLang="zh-TW" sz="1600" b="1" dirty="0"/>
              <a:t>less </a:t>
            </a:r>
            <a:r>
              <a:rPr lang="en-US" altLang="zh-TW" sz="1600" dirty="0"/>
              <a:t>sensitive</a:t>
            </a:r>
          </a:p>
          <a:p>
            <a:pPr algn="ctr"/>
            <a:r>
              <a:rPr lang="en-US" altLang="zh-TW" sz="1600" dirty="0"/>
              <a:t>( large denominator )</a:t>
            </a:r>
            <a:endParaRPr lang="zh-TW" altLang="en-US" sz="16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EEBF3CA3-1215-35FF-32F9-82A20659CD7F}"/>
              </a:ext>
            </a:extLst>
          </p:cNvPr>
          <p:cNvSpPr txBox="1"/>
          <p:nvPr/>
        </p:nvSpPr>
        <p:spPr>
          <a:xfrm>
            <a:off x="2392864" y="5673547"/>
            <a:ext cx="20882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Mismatch here are </a:t>
            </a:r>
            <a:r>
              <a:rPr lang="en-US" altLang="zh-TW" sz="1600" b="1" dirty="0"/>
              <a:t>more</a:t>
            </a:r>
            <a:r>
              <a:rPr lang="en-US" altLang="zh-TW" sz="1600" dirty="0"/>
              <a:t> sensitive</a:t>
            </a:r>
          </a:p>
          <a:p>
            <a:pPr algn="ctr"/>
            <a:r>
              <a:rPr lang="en-US" altLang="zh-TW" sz="1600" dirty="0"/>
              <a:t>( small denominator)</a:t>
            </a:r>
            <a:endParaRPr lang="zh-TW" altLang="en-US" sz="1600" dirty="0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EFA2A637-DBB5-EE13-DF8E-1FABA1F3BFDF}"/>
              </a:ext>
            </a:extLst>
          </p:cNvPr>
          <p:cNvCxnSpPr>
            <a:cxnSpLocks/>
            <a:stCxn id="27" idx="0"/>
          </p:cNvCxnSpPr>
          <p:nvPr/>
        </p:nvCxnSpPr>
        <p:spPr bwMode="auto">
          <a:xfrm flipV="1">
            <a:off x="3436979" y="4952950"/>
            <a:ext cx="330772" cy="720597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DB044084-B4A0-0E81-E936-F7CA554AA0E9}"/>
              </a:ext>
            </a:extLst>
          </p:cNvPr>
          <p:cNvSpPr txBox="1"/>
          <p:nvPr/>
        </p:nvSpPr>
        <p:spPr>
          <a:xfrm>
            <a:off x="1351692" y="4952950"/>
            <a:ext cx="20882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600" dirty="0"/>
              <a:t>Match : small G</a:t>
            </a:r>
          </a:p>
          <a:p>
            <a:pPr algn="r"/>
            <a:r>
              <a:rPr lang="en-US" altLang="zh-TW" sz="1600" dirty="0"/>
              <a:t>Mismatch : large G</a:t>
            </a:r>
            <a:endParaRPr lang="zh-TW" altLang="en-US" sz="16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CD85756-7C9A-6DAD-0AA0-499A4FFDAD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9111" y="4524331"/>
            <a:ext cx="4569066" cy="2014359"/>
          </a:xfrm>
          <a:prstGeom prst="rect">
            <a:avLst/>
          </a:prstGeom>
        </p:spPr>
      </p:pic>
      <p:grpSp>
        <p:nvGrpSpPr>
          <p:cNvPr id="14" name="群組 13">
            <a:extLst>
              <a:ext uri="{FF2B5EF4-FFF2-40B4-BE49-F238E27FC236}">
                <a16:creationId xmlns:a16="http://schemas.microsoft.com/office/drawing/2014/main" id="{58B77336-F700-016D-D83E-4C9C4DA5F972}"/>
              </a:ext>
            </a:extLst>
          </p:cNvPr>
          <p:cNvGrpSpPr/>
          <p:nvPr/>
        </p:nvGrpSpPr>
        <p:grpSpPr>
          <a:xfrm>
            <a:off x="4610" y="2842246"/>
            <a:ext cx="5929032" cy="1908954"/>
            <a:chOff x="4610" y="2842246"/>
            <a:chExt cx="5929032" cy="1908954"/>
          </a:xfrm>
        </p:grpSpPr>
        <p:grpSp>
          <p:nvGrpSpPr>
            <p:cNvPr id="68" name="群組 67">
              <a:extLst>
                <a:ext uri="{FF2B5EF4-FFF2-40B4-BE49-F238E27FC236}">
                  <a16:creationId xmlns:a16="http://schemas.microsoft.com/office/drawing/2014/main" id="{012421D6-ACA9-E920-DCC6-EDB5BC5D3D4C}"/>
                </a:ext>
              </a:extLst>
            </p:cNvPr>
            <p:cNvGrpSpPr/>
            <p:nvPr/>
          </p:nvGrpSpPr>
          <p:grpSpPr>
            <a:xfrm>
              <a:off x="4610" y="2842246"/>
              <a:ext cx="5929032" cy="1594665"/>
              <a:chOff x="2640257" y="2841067"/>
              <a:chExt cx="5929032" cy="1594665"/>
            </a:xfrm>
          </p:grpSpPr>
          <p:pic>
            <p:nvPicPr>
              <p:cNvPr id="60" name="圖片 59">
                <a:extLst>
                  <a:ext uri="{FF2B5EF4-FFF2-40B4-BE49-F238E27FC236}">
                    <a16:creationId xmlns:a16="http://schemas.microsoft.com/office/drawing/2014/main" id="{9E4F46B5-8405-1923-7871-1EC2B5F317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r="51176"/>
              <a:stretch/>
            </p:blipFill>
            <p:spPr>
              <a:xfrm>
                <a:off x="4139952" y="2966133"/>
                <a:ext cx="3649761" cy="786531"/>
              </a:xfrm>
              <a:prstGeom prst="rect">
                <a:avLst/>
              </a:prstGeom>
            </p:spPr>
          </p:pic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0EB4818D-86CC-2B14-EBAB-C4147C536E9A}"/>
                  </a:ext>
                </a:extLst>
              </p:cNvPr>
              <p:cNvSpPr txBox="1"/>
              <p:nvPr/>
            </p:nvSpPr>
            <p:spPr>
              <a:xfrm>
                <a:off x="2899470" y="3253655"/>
                <a:ext cx="12349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1600" dirty="0"/>
                  <a:t>RAM</a:t>
                </a:r>
                <a:r>
                  <a:rPr lang="zh-TW" altLang="en-US" sz="1600" dirty="0"/>
                  <a:t> </a:t>
                </a:r>
                <a:r>
                  <a:rPr lang="en-US" altLang="zh-TW" sz="1600" dirty="0"/>
                  <a:t>array</a:t>
                </a:r>
                <a:endParaRPr lang="zh-TW" altLang="en-US" sz="1600" dirty="0"/>
              </a:p>
            </p:txBody>
          </p:sp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D560F4C1-3719-398E-BF5C-40C167339015}"/>
                  </a:ext>
                </a:extLst>
              </p:cNvPr>
              <p:cNvSpPr txBox="1"/>
              <p:nvPr/>
            </p:nvSpPr>
            <p:spPr>
              <a:xfrm>
                <a:off x="2640257" y="4097178"/>
                <a:ext cx="149412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1600" dirty="0"/>
                  <a:t>Eq. </a:t>
                </a:r>
                <a:r>
                  <a:rPr lang="en-US" altLang="zh-TW" sz="1600" dirty="0" err="1"/>
                  <a:t>ckt</a:t>
                </a:r>
                <a:r>
                  <a:rPr lang="en-US" altLang="zh-TW" sz="1600" dirty="0"/>
                  <a:t> model</a:t>
                </a:r>
                <a:endParaRPr lang="zh-TW" altLang="en-US" sz="1600" dirty="0"/>
              </a:p>
            </p:txBody>
          </p:sp>
          <p:sp>
            <p:nvSpPr>
              <p:cNvPr id="59" name="文字方塊 58">
                <a:extLst>
                  <a:ext uri="{FF2B5EF4-FFF2-40B4-BE49-F238E27FC236}">
                    <a16:creationId xmlns:a16="http://schemas.microsoft.com/office/drawing/2014/main" id="{C467F149-5A80-F8C5-DEFD-FE502F498F84}"/>
                  </a:ext>
                </a:extLst>
              </p:cNvPr>
              <p:cNvSpPr txBox="1"/>
              <p:nvPr/>
            </p:nvSpPr>
            <p:spPr>
              <a:xfrm>
                <a:off x="7571732" y="2841067"/>
                <a:ext cx="997557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altLang="zh-TW" sz="1400" dirty="0"/>
                  <a:t>To ADC</a:t>
                </a:r>
                <a:endParaRPr lang="zh-TW" altLang="en-US" sz="1400" dirty="0"/>
              </a:p>
            </p:txBody>
          </p:sp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88BE1FC9-FC16-F899-ADD5-5C87BCC378D0}"/>
                  </a:ext>
                </a:extLst>
              </p:cNvPr>
              <p:cNvSpPr txBox="1"/>
              <p:nvPr/>
            </p:nvSpPr>
            <p:spPr>
              <a:xfrm>
                <a:off x="3688932" y="2874982"/>
                <a:ext cx="44545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altLang="zh-TW" sz="1400" dirty="0"/>
                  <a:t>ML</a:t>
                </a:r>
                <a:endParaRPr lang="zh-TW" altLang="en-US" sz="1400" dirty="0"/>
              </a:p>
            </p:txBody>
          </p:sp>
        </p:grpSp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EE94E24E-A2C7-D23F-77B0-C318846331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11907" y="3753843"/>
              <a:ext cx="3459857" cy="997357"/>
            </a:xfrm>
            <a:prstGeom prst="rect">
              <a:avLst/>
            </a:prstGeom>
          </p:spPr>
        </p:pic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3D063D00-770F-EF82-4112-151C04BDFD07}"/>
                </a:ext>
              </a:extLst>
            </p:cNvPr>
            <p:cNvSpPr txBox="1"/>
            <p:nvPr/>
          </p:nvSpPr>
          <p:spPr>
            <a:xfrm>
              <a:off x="4655287" y="3782665"/>
              <a:ext cx="99755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altLang="zh-TW" sz="1400" dirty="0"/>
                <a:t>To ADC</a:t>
              </a:r>
              <a:endParaRPr lang="zh-TW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53953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01E8EB-6C4A-4D7A-16FD-7FF730C4A8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4E88B4-BC98-E3F6-DD17-D1A88795C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Problems of Best-Match TCAM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9A33AC-06CF-F56E-1C0D-89B5B8568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Analog non-idealities</a:t>
            </a:r>
          </a:p>
          <a:p>
            <a:pPr lvl="1"/>
            <a:r>
              <a:rPr lang="en-US" altLang="zh-TW" b="0" dirty="0"/>
              <a:t>Noise-aware training</a:t>
            </a:r>
            <a:r>
              <a:rPr lang="zh-TW" altLang="en-US" b="0" dirty="0"/>
              <a:t> </a:t>
            </a:r>
            <a:r>
              <a:rPr lang="en-US" altLang="zh-TW" b="0" dirty="0"/>
              <a:t>(CIM</a:t>
            </a:r>
            <a:r>
              <a:rPr lang="zh-TW" altLang="en-US" b="0" dirty="0"/>
              <a:t> </a:t>
            </a:r>
            <a:r>
              <a:rPr lang="en-US" altLang="zh-TW" b="0" dirty="0"/>
              <a:t>case)</a:t>
            </a:r>
          </a:p>
          <a:p>
            <a:pPr lvl="2"/>
            <a:r>
              <a:rPr lang="en-US" altLang="zh-TW" b="0" dirty="0"/>
              <a:t>Noise of analog circuits could hazard our performance</a:t>
            </a:r>
          </a:p>
          <a:p>
            <a:pPr lvl="2"/>
            <a:r>
              <a:rPr lang="en-US" altLang="zh-TW" b="0" dirty="0"/>
              <a:t>Inject noise into model to make it noise-resistant</a:t>
            </a:r>
          </a:p>
          <a:p>
            <a:pPr lvl="1"/>
            <a:endParaRPr lang="zh-TW" altLang="en-US" dirty="0"/>
          </a:p>
        </p:txBody>
      </p:sp>
      <p:pic>
        <p:nvPicPr>
          <p:cNvPr id="9" name="Picture 2" descr="何謂Artificial Neural Network?. 介紹ANN 基本元素名詞，激勵 ...">
            <a:extLst>
              <a:ext uri="{FF2B5EF4-FFF2-40B4-BE49-F238E27FC236}">
                <a16:creationId xmlns:a16="http://schemas.microsoft.com/office/drawing/2014/main" id="{EF84BD2E-DCF9-E867-B487-282D41AE21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94" b="12117"/>
          <a:stretch/>
        </p:blipFill>
        <p:spPr bwMode="auto">
          <a:xfrm>
            <a:off x="107504" y="3356992"/>
            <a:ext cx="2425757" cy="1457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DD1C739-8622-A20F-FBB2-ED6591CDB3F2}"/>
              </a:ext>
            </a:extLst>
          </p:cNvPr>
          <p:cNvCxnSpPr>
            <a:stCxn id="11" idx="0"/>
            <a:endCxn id="9" idx="2"/>
          </p:cNvCxnSpPr>
          <p:nvPr/>
        </p:nvCxnSpPr>
        <p:spPr bwMode="auto">
          <a:xfrm flipV="1">
            <a:off x="1320383" y="4814125"/>
            <a:ext cx="0" cy="45475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DF601F05-5AAC-0E94-CAEE-E93AAE2D80AE}"/>
              </a:ext>
            </a:extLst>
          </p:cNvPr>
          <p:cNvGrpSpPr/>
          <p:nvPr/>
        </p:nvGrpSpPr>
        <p:grpSpPr>
          <a:xfrm>
            <a:off x="212087" y="5268878"/>
            <a:ext cx="2182949" cy="1132403"/>
            <a:chOff x="3735183" y="5176327"/>
            <a:chExt cx="2182949" cy="11324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2C3B3603-5D48-E093-10A2-6489E5B7B626}"/>
                    </a:ext>
                  </a:extLst>
                </p:cNvPr>
                <p:cNvSpPr txBox="1"/>
                <p:nvPr/>
              </p:nvSpPr>
              <p:spPr>
                <a:xfrm>
                  <a:off x="3768826" y="5176327"/>
                  <a:ext cx="2149306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  <m:r>
                          <a:rPr lang="en-US" altLang="zh-TW" sz="1600" b="1" i="1" smtClean="0">
                            <a:latin typeface="Cambria Math" panose="02040503050406030204" pitchFamily="18" charset="0"/>
                          </a:rPr>
                          <m:t> ~ </m:t>
                        </m:r>
                        <m:r>
                          <a:rPr lang="en-US" altLang="zh-TW" sz="1600" b="1" i="1" smtClean="0">
                            <a:latin typeface="Cambria Math" panose="02040503050406030204" pitchFamily="18" charset="0"/>
                          </a:rPr>
                          <m:t>𝑮𝒂𝒖𝒔𝒔𝒊𝒂𝒏</m:t>
                        </m:r>
                        <m:d>
                          <m:dPr>
                            <m:ctrlP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  <m:t>𝝈</m:t>
                            </m:r>
                          </m:e>
                        </m:d>
                      </m:oMath>
                    </m:oMathPara>
                  </a14:m>
                  <a:endParaRPr lang="zh-TW" altLang="en-US" sz="1600" dirty="0"/>
                </a:p>
              </p:txBody>
            </p:sp>
          </mc:Choice>
          <mc:Fallback xmlns=""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2C3B3603-5D48-E093-10A2-6489E5B7B6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8826" y="5176327"/>
                  <a:ext cx="2149306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550" b="-3414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78F74D5F-F89F-5FAC-5192-ABA7BC4E53DF}"/>
                </a:ext>
              </a:extLst>
            </p:cNvPr>
            <p:cNvSpPr txBox="1"/>
            <p:nvPr/>
          </p:nvSpPr>
          <p:spPr>
            <a:xfrm>
              <a:off x="3735183" y="5477733"/>
              <a:ext cx="2182949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b="0" dirty="0"/>
                <a:t>or more complicated</a:t>
              </a:r>
            </a:p>
            <a:p>
              <a:pPr algn="ctr"/>
              <a:r>
                <a:rPr lang="en-US" altLang="zh-TW" sz="1600" b="1" dirty="0"/>
                <a:t>device noise model </a:t>
              </a:r>
              <a:r>
                <a:rPr lang="en-US" altLang="zh-TW" sz="1600" b="0" dirty="0"/>
                <a:t>(costly)</a:t>
              </a: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C08B4F0F-10D9-EAA7-E0D1-5E9816F1E785}"/>
              </a:ext>
            </a:extLst>
          </p:cNvPr>
          <p:cNvGrpSpPr/>
          <p:nvPr/>
        </p:nvGrpSpPr>
        <p:grpSpPr>
          <a:xfrm>
            <a:off x="2722650" y="3413716"/>
            <a:ext cx="3393694" cy="2966768"/>
            <a:chOff x="5746672" y="2096473"/>
            <a:chExt cx="3393694" cy="2966768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5A069414-D1ED-645D-D064-497F96C976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46672" y="2946848"/>
              <a:ext cx="3393694" cy="2116393"/>
            </a:xfrm>
            <a:prstGeom prst="rect">
              <a:avLst/>
            </a:prstGeom>
          </p:spPr>
        </p:pic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6146285C-6E73-3634-9AF7-002C3AEA4EDC}"/>
                </a:ext>
              </a:extLst>
            </p:cNvPr>
            <p:cNvSpPr txBox="1"/>
            <p:nvPr/>
          </p:nvSpPr>
          <p:spPr>
            <a:xfrm>
              <a:off x="6291078" y="4017795"/>
              <a:ext cx="1158121" cy="584775"/>
            </a:xfrm>
            <a:prstGeom prst="rect">
              <a:avLst/>
            </a:prstGeom>
            <a:solidFill>
              <a:srgbClr val="E7D4E6"/>
            </a:solidFill>
          </p:spPr>
          <p:txBody>
            <a:bodyPr wrap="square">
              <a:spAutoFit/>
            </a:bodyPr>
            <a:lstStyle/>
            <a:p>
              <a:r>
                <a:rPr lang="en-US" altLang="zh-TW" sz="1600" b="0" dirty="0"/>
                <a:t>w/o noise injection</a:t>
              </a:r>
            </a:p>
          </p:txBody>
        </p:sp>
        <p:cxnSp>
          <p:nvCxnSpPr>
            <p:cNvPr id="6" name="直線單箭頭接點 5">
              <a:extLst>
                <a:ext uri="{FF2B5EF4-FFF2-40B4-BE49-F238E27FC236}">
                  <a16:creationId xmlns:a16="http://schemas.microsoft.com/office/drawing/2014/main" id="{5BFF8B7E-223A-E155-0208-AD714F54762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409099" y="3870291"/>
              <a:ext cx="312813" cy="29500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792092C2-704D-4F8C-AFA6-F360D4B7468B}"/>
                </a:ext>
              </a:extLst>
            </p:cNvPr>
            <p:cNvSpPr txBox="1"/>
            <p:nvPr/>
          </p:nvSpPr>
          <p:spPr>
            <a:xfrm>
              <a:off x="7979305" y="2096473"/>
              <a:ext cx="97237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600" b="0" dirty="0"/>
                <a:t>w/ noise </a:t>
              </a:r>
            </a:p>
            <a:p>
              <a:r>
                <a:rPr lang="en-US" altLang="zh-TW" sz="1600" b="0" dirty="0"/>
                <a:t>injection</a:t>
              </a:r>
            </a:p>
          </p:txBody>
        </p: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D5F690B9-7DCB-E656-290B-E56E1071C254}"/>
                </a:ext>
              </a:extLst>
            </p:cNvPr>
            <p:cNvCxnSpPr>
              <a:cxnSpLocks/>
              <a:stCxn id="7" idx="2"/>
            </p:cNvCxnSpPr>
            <p:nvPr/>
          </p:nvCxnSpPr>
          <p:spPr bwMode="auto">
            <a:xfrm flipH="1">
              <a:off x="8316416" y="2681248"/>
              <a:ext cx="149078" cy="28329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21" name="圖形 20" descr="笑臉 (實心填滿) 以實心填滿">
              <a:extLst>
                <a:ext uri="{FF2B5EF4-FFF2-40B4-BE49-F238E27FC236}">
                  <a16:creationId xmlns:a16="http://schemas.microsoft.com/office/drawing/2014/main" id="{380487C3-04F8-D0D3-92FA-89EF5CCF5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565505" y="2166081"/>
              <a:ext cx="431978" cy="431978"/>
            </a:xfrm>
            <a:prstGeom prst="rect">
              <a:avLst/>
            </a:prstGeom>
          </p:spPr>
        </p:pic>
      </p:grpSp>
      <p:pic>
        <p:nvPicPr>
          <p:cNvPr id="20" name="圖片 19">
            <a:extLst>
              <a:ext uri="{FF2B5EF4-FFF2-40B4-BE49-F238E27FC236}">
                <a16:creationId xmlns:a16="http://schemas.microsoft.com/office/drawing/2014/main" id="{E953789F-5A67-CF7E-06A4-BA7D4EFDB16A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76507" t="10632" r="5877" b="4192"/>
          <a:stretch/>
        </p:blipFill>
        <p:spPr>
          <a:xfrm>
            <a:off x="6461613" y="3864304"/>
            <a:ext cx="2130648" cy="2502811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B58B1DB5-2E22-D477-31CE-F79E45497823}"/>
              </a:ext>
            </a:extLst>
          </p:cNvPr>
          <p:cNvSpPr txBox="1"/>
          <p:nvPr/>
        </p:nvSpPr>
        <p:spPr>
          <a:xfrm>
            <a:off x="6505447" y="3169644"/>
            <a:ext cx="23832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0" dirty="0"/>
              <a:t>What if we inject noise into embeddings?</a:t>
            </a: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5123B10D-FF6B-2EFD-C383-2B2888BE7367}"/>
              </a:ext>
            </a:extLst>
          </p:cNvPr>
          <p:cNvCxnSpPr>
            <a:cxnSpLocks/>
            <a:stCxn id="24" idx="2"/>
          </p:cNvCxnSpPr>
          <p:nvPr/>
        </p:nvCxnSpPr>
        <p:spPr bwMode="auto">
          <a:xfrm>
            <a:off x="7697052" y="3754419"/>
            <a:ext cx="0" cy="43038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53397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748684-C775-7306-A334-BC575AA93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7F710D-9324-9990-BA9E-93FCAFCC0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200" dirty="0"/>
              <a:t>Introduction to few-shot learning</a:t>
            </a:r>
          </a:p>
          <a:p>
            <a:r>
              <a:rPr lang="en-US" altLang="zh-TW" sz="2200" dirty="0"/>
              <a:t>Traditional computer architecture vs In-memory searching</a:t>
            </a:r>
          </a:p>
          <a:p>
            <a:r>
              <a:rPr lang="en-US" altLang="zh-TW" sz="2200" dirty="0"/>
              <a:t>Choices of memory</a:t>
            </a:r>
          </a:p>
          <a:p>
            <a:pPr lvl="1"/>
            <a:r>
              <a:rPr lang="en-US" altLang="zh-TW" sz="2200" dirty="0"/>
              <a:t>Volatile vs Non-volatile</a:t>
            </a:r>
          </a:p>
          <a:p>
            <a:r>
              <a:rPr lang="en-US" altLang="zh-TW" sz="2200" dirty="0"/>
              <a:t>Searching methods</a:t>
            </a:r>
          </a:p>
          <a:p>
            <a:pPr lvl="1"/>
            <a:r>
              <a:rPr lang="en-US" altLang="zh-TW" sz="2200" dirty="0"/>
              <a:t>Exact-Match vs Best-Match</a:t>
            </a:r>
          </a:p>
          <a:p>
            <a:r>
              <a:rPr lang="en-US" altLang="zh-TW" sz="2200" dirty="0"/>
              <a:t>Distance metrics and its realization </a:t>
            </a:r>
          </a:p>
          <a:p>
            <a:pPr lvl="1"/>
            <a:r>
              <a:rPr lang="en-US" altLang="zh-TW" sz="2200" dirty="0"/>
              <a:t>L-infinity norm</a:t>
            </a:r>
          </a:p>
          <a:p>
            <a:pPr lvl="1"/>
            <a:r>
              <a:rPr lang="en-US" altLang="zh-TW" sz="2200" dirty="0"/>
              <a:t>L-1 norm</a:t>
            </a:r>
          </a:p>
          <a:p>
            <a:r>
              <a:rPr lang="en-US" altLang="zh-TW" sz="2200" dirty="0"/>
              <a:t>Difficulties of Best-Match searching method</a:t>
            </a:r>
          </a:p>
          <a:p>
            <a:pPr lvl="1"/>
            <a:r>
              <a:rPr lang="en-US" altLang="zh-TW" sz="2200" dirty="0"/>
              <a:t>Sources of analog non-idealities</a:t>
            </a:r>
          </a:p>
          <a:p>
            <a:pPr lvl="1"/>
            <a:r>
              <a:rPr lang="en-US" altLang="zh-TW" sz="2200" dirty="0"/>
              <a:t>Methods in CIM to tackle analog noises</a:t>
            </a:r>
          </a:p>
          <a:p>
            <a:pPr lvl="1"/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537484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C16938-A350-CA59-D9FA-D0E3A5422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Few/One Shot Learning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C898D5-ED33-64EA-8A99-A09E6B2C8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Traditional classification models suffers from catastrophic forgetting when learning new domains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b="0" dirty="0"/>
              <a:t>Tackle the forgetting issue</a:t>
            </a:r>
          </a:p>
          <a:p>
            <a:pPr lvl="1"/>
            <a:r>
              <a:rPr lang="en-US" altLang="zh-TW" b="0" dirty="0"/>
              <a:t>Search ALL data stored in the memory</a:t>
            </a:r>
          </a:p>
          <a:p>
            <a:endParaRPr lang="zh-TW" altLang="en-US" dirty="0"/>
          </a:p>
        </p:txBody>
      </p:sp>
      <p:pic>
        <p:nvPicPr>
          <p:cNvPr id="4" name="Picture 6" descr="Lifelong Learning of Few-shot Learners across NLP Tasks | Semantic Scholar">
            <a:extLst>
              <a:ext uri="{FF2B5EF4-FFF2-40B4-BE49-F238E27FC236}">
                <a16:creationId xmlns:a16="http://schemas.microsoft.com/office/drawing/2014/main" id="{FF9339F6-3812-65F4-222F-1063B39E46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6" t="-1" r="37000" b="79436"/>
          <a:stretch/>
        </p:blipFill>
        <p:spPr bwMode="auto">
          <a:xfrm>
            <a:off x="2843808" y="2420888"/>
            <a:ext cx="3560873" cy="71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形 4" descr="核取方塊 (打勾) 以實心填滿">
            <a:extLst>
              <a:ext uri="{FF2B5EF4-FFF2-40B4-BE49-F238E27FC236}">
                <a16:creationId xmlns:a16="http://schemas.microsoft.com/office/drawing/2014/main" id="{0EBA6E09-1EF1-78D1-3041-30DCDBD2CE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64416" y="3408717"/>
            <a:ext cx="432048" cy="432048"/>
          </a:xfrm>
          <a:prstGeom prst="rect">
            <a:avLst/>
          </a:prstGeom>
        </p:spPr>
      </p:pic>
      <p:pic>
        <p:nvPicPr>
          <p:cNvPr id="6" name="圖形 5" descr="核取方塊 (打勾) 以實心填滿">
            <a:extLst>
              <a:ext uri="{FF2B5EF4-FFF2-40B4-BE49-F238E27FC236}">
                <a16:creationId xmlns:a16="http://schemas.microsoft.com/office/drawing/2014/main" id="{6D12F4BD-D89C-D86B-CD86-82EEE2F503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85826" y="3412249"/>
            <a:ext cx="432048" cy="432048"/>
          </a:xfrm>
          <a:prstGeom prst="rect">
            <a:avLst/>
          </a:prstGeom>
        </p:spPr>
      </p:pic>
      <p:pic>
        <p:nvPicPr>
          <p:cNvPr id="7" name="圖形 6" descr="核取方塊 (打勾) 以實心填滿">
            <a:extLst>
              <a:ext uri="{FF2B5EF4-FFF2-40B4-BE49-F238E27FC236}">
                <a16:creationId xmlns:a16="http://schemas.microsoft.com/office/drawing/2014/main" id="{F7145726-11BD-0525-142E-34483D902C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55762" y="3408717"/>
            <a:ext cx="432048" cy="432048"/>
          </a:xfrm>
          <a:prstGeom prst="rect">
            <a:avLst/>
          </a:prstGeom>
        </p:spPr>
      </p:pic>
      <p:pic>
        <p:nvPicPr>
          <p:cNvPr id="8" name="圖形 7" descr="魚 以實心填滿">
            <a:extLst>
              <a:ext uri="{FF2B5EF4-FFF2-40B4-BE49-F238E27FC236}">
                <a16:creationId xmlns:a16="http://schemas.microsoft.com/office/drawing/2014/main" id="{624487BD-4829-9B7A-4A7E-DE0767C1D7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88700" y="3123474"/>
            <a:ext cx="366173" cy="366173"/>
          </a:xfrm>
          <a:prstGeom prst="rect">
            <a:avLst/>
          </a:prstGeom>
        </p:spPr>
      </p:pic>
      <p:pic>
        <p:nvPicPr>
          <p:cNvPr id="9" name="圖形 8" descr="小狗 以實心填滿">
            <a:extLst>
              <a:ext uri="{FF2B5EF4-FFF2-40B4-BE49-F238E27FC236}">
                <a16:creationId xmlns:a16="http://schemas.microsoft.com/office/drawing/2014/main" id="{A526FDF6-88A4-D8E7-7372-848CA9E2D0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90166" y="3069597"/>
            <a:ext cx="432048" cy="432048"/>
          </a:xfrm>
          <a:prstGeom prst="rect">
            <a:avLst/>
          </a:prstGeom>
        </p:spPr>
      </p:pic>
      <p:pic>
        <p:nvPicPr>
          <p:cNvPr id="10" name="圖形 9" descr="小貓 以實心填滿">
            <a:extLst>
              <a:ext uri="{FF2B5EF4-FFF2-40B4-BE49-F238E27FC236}">
                <a16:creationId xmlns:a16="http://schemas.microsoft.com/office/drawing/2014/main" id="{A5E954A3-18D2-4DAD-101B-FD7841C5C3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39362" y="3057599"/>
            <a:ext cx="432048" cy="432048"/>
          </a:xfrm>
          <a:prstGeom prst="rect">
            <a:avLst/>
          </a:prstGeom>
        </p:spPr>
      </p:pic>
      <p:pic>
        <p:nvPicPr>
          <p:cNvPr id="11" name="圖形 10" descr="小貓 以實心填滿">
            <a:extLst>
              <a:ext uri="{FF2B5EF4-FFF2-40B4-BE49-F238E27FC236}">
                <a16:creationId xmlns:a16="http://schemas.microsoft.com/office/drawing/2014/main" id="{E03416E4-B994-EB44-8C1E-62BAD4995CE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30508" y="3057599"/>
            <a:ext cx="432048" cy="432048"/>
          </a:xfrm>
          <a:prstGeom prst="rect">
            <a:avLst/>
          </a:prstGeom>
        </p:spPr>
      </p:pic>
      <p:pic>
        <p:nvPicPr>
          <p:cNvPr id="12" name="圖形 11" descr="核取方塊 (打勾) 以實心填滿">
            <a:extLst>
              <a:ext uri="{FF2B5EF4-FFF2-40B4-BE49-F238E27FC236}">
                <a16:creationId xmlns:a16="http://schemas.microsoft.com/office/drawing/2014/main" id="{2F3C723D-DC79-1A2E-89E8-E855BFBDAE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40846" y="3412249"/>
            <a:ext cx="432048" cy="432048"/>
          </a:xfrm>
          <a:prstGeom prst="rect">
            <a:avLst/>
          </a:prstGeom>
        </p:spPr>
      </p:pic>
      <p:pic>
        <p:nvPicPr>
          <p:cNvPr id="13" name="圖形 12" descr="小狗 以實心填滿">
            <a:extLst>
              <a:ext uri="{FF2B5EF4-FFF2-40B4-BE49-F238E27FC236}">
                <a16:creationId xmlns:a16="http://schemas.microsoft.com/office/drawing/2014/main" id="{42C49045-424F-012E-8778-0860B26767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86246" y="3069597"/>
            <a:ext cx="432048" cy="432048"/>
          </a:xfrm>
          <a:prstGeom prst="rect">
            <a:avLst/>
          </a:prstGeom>
        </p:spPr>
      </p:pic>
      <p:pic>
        <p:nvPicPr>
          <p:cNvPr id="14" name="圖形 13" descr="小貓 以實心填滿">
            <a:extLst>
              <a:ext uri="{FF2B5EF4-FFF2-40B4-BE49-F238E27FC236}">
                <a16:creationId xmlns:a16="http://schemas.microsoft.com/office/drawing/2014/main" id="{BE0BAC99-0825-E348-03A8-1AB790AF5BE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26588" y="3057599"/>
            <a:ext cx="432048" cy="432048"/>
          </a:xfrm>
          <a:prstGeom prst="rect">
            <a:avLst/>
          </a:prstGeom>
        </p:spPr>
      </p:pic>
      <p:pic>
        <p:nvPicPr>
          <p:cNvPr id="15" name="圖形 14" descr="核取方塊 (打勾) 以實心填滿">
            <a:extLst>
              <a:ext uri="{FF2B5EF4-FFF2-40B4-BE49-F238E27FC236}">
                <a16:creationId xmlns:a16="http://schemas.microsoft.com/office/drawing/2014/main" id="{0214E98E-58CD-407C-1039-7C5FA23521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91879" y="3417814"/>
            <a:ext cx="432048" cy="432048"/>
          </a:xfrm>
          <a:prstGeom prst="rect">
            <a:avLst/>
          </a:prstGeom>
        </p:spPr>
      </p:pic>
      <p:pic>
        <p:nvPicPr>
          <p:cNvPr id="16" name="圖形 15" descr="核取方塊 (打勾) 以實心填滿">
            <a:extLst>
              <a:ext uri="{FF2B5EF4-FFF2-40B4-BE49-F238E27FC236}">
                <a16:creationId xmlns:a16="http://schemas.microsoft.com/office/drawing/2014/main" id="{14A6060F-D952-E631-5872-38EE45FBF3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81541" y="3412946"/>
            <a:ext cx="432048" cy="432048"/>
          </a:xfrm>
          <a:prstGeom prst="rect">
            <a:avLst/>
          </a:prstGeom>
        </p:spPr>
      </p:pic>
      <p:sp>
        <p:nvSpPr>
          <p:cNvPr id="17" name="乘號 16">
            <a:extLst>
              <a:ext uri="{FF2B5EF4-FFF2-40B4-BE49-F238E27FC236}">
                <a16:creationId xmlns:a16="http://schemas.microsoft.com/office/drawing/2014/main" id="{DA2982C2-B3A0-9BD0-FE93-CFB65D2EC5E3}"/>
              </a:ext>
            </a:extLst>
          </p:cNvPr>
          <p:cNvSpPr/>
          <p:nvPr/>
        </p:nvSpPr>
        <p:spPr bwMode="auto">
          <a:xfrm>
            <a:off x="5236177" y="2939378"/>
            <a:ext cx="325027" cy="982703"/>
          </a:xfrm>
          <a:prstGeom prst="mathMultiply">
            <a:avLst>
              <a:gd name="adj1" fmla="val 15424"/>
            </a:avLst>
          </a:prstGeom>
          <a:solidFill>
            <a:srgbClr val="FF0000"/>
          </a:solidFill>
          <a:ln w="9525" cap="flat" cmpd="sng" algn="ctr">
            <a:solidFill>
              <a:srgbClr val="C44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B6570F2A-3E6E-6394-2898-BD545B96D5D6}"/>
              </a:ext>
            </a:extLst>
          </p:cNvPr>
          <p:cNvCxnSpPr/>
          <p:nvPr/>
        </p:nvCxnSpPr>
        <p:spPr bwMode="auto">
          <a:xfrm>
            <a:off x="3959442" y="3022833"/>
            <a:ext cx="21602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4F4D14B2-4DB8-3BD5-9161-D7FACCD0F103}"/>
              </a:ext>
            </a:extLst>
          </p:cNvPr>
          <p:cNvCxnSpPr/>
          <p:nvPr/>
        </p:nvCxnSpPr>
        <p:spPr bwMode="auto">
          <a:xfrm>
            <a:off x="5122214" y="3022833"/>
            <a:ext cx="21602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D2BFD02-FFAA-31EF-4C44-C32B84707674}"/>
              </a:ext>
            </a:extLst>
          </p:cNvPr>
          <p:cNvSpPr txBox="1"/>
          <p:nvPr/>
        </p:nvSpPr>
        <p:spPr>
          <a:xfrm>
            <a:off x="1506291" y="2653501"/>
            <a:ext cx="1156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Classfier</a:t>
            </a:r>
            <a:endParaRPr lang="zh-TW" altLang="en-US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A257BB2-8ABB-14A9-A08C-B9198674AB35}"/>
              </a:ext>
            </a:extLst>
          </p:cNvPr>
          <p:cNvCxnSpPr>
            <a:cxnSpLocks/>
            <a:stCxn id="21" idx="3"/>
          </p:cNvCxnSpPr>
          <p:nvPr/>
        </p:nvCxnSpPr>
        <p:spPr bwMode="auto">
          <a:xfrm>
            <a:off x="2662640" y="2838167"/>
            <a:ext cx="28431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037E906F-C936-45BA-0427-4636DD5042EB}"/>
              </a:ext>
            </a:extLst>
          </p:cNvPr>
          <p:cNvSpPr txBox="1"/>
          <p:nvPr/>
        </p:nvSpPr>
        <p:spPr>
          <a:xfrm>
            <a:off x="6491945" y="2541582"/>
            <a:ext cx="21845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Forgets</a:t>
            </a:r>
            <a:r>
              <a:rPr lang="en-US" altLang="zh-TW" dirty="0"/>
              <a:t> about cats</a:t>
            </a:r>
            <a:endParaRPr lang="zh-TW" altLang="en-US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1FE35268-44B6-624A-C997-9D16BF553009}"/>
              </a:ext>
            </a:extLst>
          </p:cNvPr>
          <p:cNvCxnSpPr>
            <a:cxnSpLocks/>
            <a:stCxn id="26" idx="2"/>
          </p:cNvCxnSpPr>
          <p:nvPr/>
        </p:nvCxnSpPr>
        <p:spPr bwMode="auto">
          <a:xfrm flipH="1">
            <a:off x="5609304" y="2910914"/>
            <a:ext cx="1974897" cy="228686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33" name="Picture 2" descr="Few-Shot Learning (1/3): Basic Concepts">
            <a:extLst>
              <a:ext uri="{FF2B5EF4-FFF2-40B4-BE49-F238E27FC236}">
                <a16:creationId xmlns:a16="http://schemas.microsoft.com/office/drawing/2014/main" id="{7A748844-5BB7-D36F-2536-2E44CFA530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6" t="24082" r="881" b="7524"/>
          <a:stretch/>
        </p:blipFill>
        <p:spPr bwMode="auto">
          <a:xfrm>
            <a:off x="335049" y="4711824"/>
            <a:ext cx="4497028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F633B647-D79C-74A9-4462-BB7C2815B5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2400" b="96000" l="0" r="99727">
                        <a14:foregroundMark x1="66393" y1="76800" x2="42350" y2="91600"/>
                        <a14:foregroundMark x1="42350" y1="91600" x2="27322" y2="43200"/>
                        <a14:foregroundMark x1="27322" y1="43200" x2="75956" y2="46400"/>
                        <a14:foregroundMark x1="75956" y1="46400" x2="59290" y2="74000"/>
                        <a14:foregroundMark x1="59290" y1="74000" x2="57923" y2="74800"/>
                        <a14:foregroundMark x1="56557" y1="90800" x2="37158" y2="88800"/>
                        <a14:foregroundMark x1="37158" y1="88800" x2="3005" y2="54000"/>
                        <a14:foregroundMark x1="3005" y1="54000" x2="22404" y2="18400"/>
                        <a14:foregroundMark x1="22404" y1="18400" x2="23224" y2="65600"/>
                        <a14:foregroundMark x1="23224" y1="65600" x2="20492" y2="69600"/>
                        <a14:foregroundMark x1="39071" y1="93200" x2="20219" y2="89200"/>
                        <a14:foregroundMark x1="20219" y1="89200" x2="36339" y2="93600"/>
                        <a14:foregroundMark x1="15301" y1="89600" x2="22951" y2="90800"/>
                        <a14:foregroundMark x1="9563" y1="90400" x2="42077" y2="96000"/>
                        <a14:foregroundMark x1="66940" y1="31200" x2="9836" y2="20000"/>
                        <a14:foregroundMark x1="9836" y1="20000" x2="3552" y2="40000"/>
                        <a14:foregroundMark x1="49454" y1="12400" x2="2186" y2="7600"/>
                        <a14:foregroundMark x1="60929" y1="14400" x2="18306" y2="400"/>
                        <a14:foregroundMark x1="18306" y1="400" x2="546" y2="2800"/>
                        <a14:foregroundMark x1="546" y1="2800" x2="546" y2="2800"/>
                        <a14:foregroundMark x1="60109" y1="8000" x2="37705" y2="8800"/>
                        <a14:foregroundMark x1="50000" y1="44800" x2="50820" y2="76400"/>
                        <a14:foregroundMark x1="69209" y1="83134" x2="83060" y2="63200"/>
                        <a14:foregroundMark x1="66940" y1="86400" x2="67562" y2="85504"/>
                        <a14:foregroundMark x1="83060" y1="63200" x2="91803" y2="22800"/>
                        <a14:foregroundMark x1="91803" y1="22800" x2="91530" y2="21600"/>
                        <a14:foregroundMark x1="81421" y1="76400" x2="99727" y2="55200"/>
                        <a14:foregroundMark x1="99727" y1="55200" x2="99727" y2="55200"/>
                        <a14:foregroundMark x1="33333" y1="76800" x2="34973" y2="78400"/>
                        <a14:foregroundMark x1="32514" y1="71200" x2="38525" y2="76400"/>
                        <a14:foregroundMark x1="31148" y1="72000" x2="26230" y2="84800"/>
                        <a14:backgroundMark x1="88525" y1="92400" x2="82787" y2="94400"/>
                        <a14:backgroundMark x1="92350" y1="88400" x2="81421" y2="90000"/>
                        <a14:backgroundMark x1="85792" y1="86400" x2="81967" y2="91600"/>
                        <a14:backgroundMark x1="78415" y1="89600" x2="72131" y2="90400"/>
                        <a14:backgroundMark x1="72131" y1="87200" x2="70219" y2="892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74322" y="4096052"/>
            <a:ext cx="3402134" cy="2323862"/>
          </a:xfrm>
          <a:prstGeom prst="rect">
            <a:avLst/>
          </a:prstGeom>
        </p:spPr>
      </p:pic>
      <p:sp>
        <p:nvSpPr>
          <p:cNvPr id="35" name="文字方塊 34">
            <a:extLst>
              <a:ext uri="{FF2B5EF4-FFF2-40B4-BE49-F238E27FC236}">
                <a16:creationId xmlns:a16="http://schemas.microsoft.com/office/drawing/2014/main" id="{A924B20E-BE86-CCB7-7358-278FB66D8853}"/>
              </a:ext>
            </a:extLst>
          </p:cNvPr>
          <p:cNvSpPr txBox="1"/>
          <p:nvPr/>
        </p:nvSpPr>
        <p:spPr>
          <a:xfrm>
            <a:off x="2427207" y="5284553"/>
            <a:ext cx="2697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zh-TW" b="0" dirty="0"/>
              <a:t>Cosine similarity!</a:t>
            </a:r>
          </a:p>
        </p:txBody>
      </p:sp>
    </p:spTree>
    <p:extLst>
      <p:ext uri="{BB962C8B-B14F-4D97-AF65-F5344CB8AC3E}">
        <p14:creationId xmlns:p14="http://schemas.microsoft.com/office/powerpoint/2010/main" val="4242503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4AA85F-21F7-A8E9-815B-9FF9787DF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Traditional computer architecture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E0CD81-B292-1B53-CAD0-BACBF1474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/>
              <a:t>Traditional computer requires frequent data transfer between CPU and RAM for ML tasks</a:t>
            </a:r>
          </a:p>
          <a:p>
            <a:endParaRPr lang="en-US" altLang="zh-TW" dirty="0"/>
          </a:p>
          <a:p>
            <a:endParaRPr lang="en-US" altLang="zh-TW" b="0" dirty="0"/>
          </a:p>
          <a:p>
            <a:endParaRPr lang="en-US" altLang="zh-TW" dirty="0"/>
          </a:p>
          <a:p>
            <a:endParaRPr lang="en-US" altLang="zh-TW" b="0" dirty="0"/>
          </a:p>
          <a:p>
            <a:r>
              <a:rPr lang="en-US" altLang="zh-TW" b="0" dirty="0"/>
              <a:t>In memory search structure</a:t>
            </a:r>
          </a:p>
          <a:p>
            <a:endParaRPr lang="en-US" altLang="zh-TW" b="0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B5BC518-C34E-521F-D703-73CD99A6B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2276872"/>
            <a:ext cx="4573488" cy="1368405"/>
          </a:xfrm>
          <a:prstGeom prst="rect">
            <a:avLst/>
          </a:prstGeom>
        </p:spPr>
      </p:pic>
      <p:pic>
        <p:nvPicPr>
          <p:cNvPr id="5" name="圖形 4" descr="火 以實心填滿">
            <a:extLst>
              <a:ext uri="{FF2B5EF4-FFF2-40B4-BE49-F238E27FC236}">
                <a16:creationId xmlns:a16="http://schemas.microsoft.com/office/drawing/2014/main" id="{B00BBD3F-F3CE-8E06-D11E-28E95D3F5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20447" y="2527101"/>
            <a:ext cx="608218" cy="608218"/>
          </a:xfrm>
          <a:prstGeom prst="rect">
            <a:avLst/>
          </a:prstGeo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1F6047A-D79E-FF30-0AB7-0775E7580CB9}"/>
              </a:ext>
            </a:extLst>
          </p:cNvPr>
          <p:cNvSpPr txBox="1">
            <a:spLocks/>
          </p:cNvSpPr>
          <p:nvPr/>
        </p:nvSpPr>
        <p:spPr bwMode="auto">
          <a:xfrm>
            <a:off x="954158" y="2372041"/>
            <a:ext cx="2489448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0" dirty="0"/>
              <a:t>60%</a:t>
            </a:r>
            <a:r>
              <a:rPr lang="zh-TW" altLang="en-US" sz="1600" b="0" dirty="0"/>
              <a:t>↑</a:t>
            </a:r>
            <a:r>
              <a:rPr lang="en-US" altLang="zh-TW" sz="1600" b="0" dirty="0"/>
              <a:t>power</a:t>
            </a:r>
          </a:p>
        </p:txBody>
      </p:sp>
      <p:cxnSp>
        <p:nvCxnSpPr>
          <p:cNvPr id="7" name="接點: 弧形 6">
            <a:extLst>
              <a:ext uri="{FF2B5EF4-FFF2-40B4-BE49-F238E27FC236}">
                <a16:creationId xmlns:a16="http://schemas.microsoft.com/office/drawing/2014/main" id="{3E74560C-7F7D-5A79-67F5-403D4848E696}"/>
              </a:ext>
            </a:extLst>
          </p:cNvPr>
          <p:cNvCxnSpPr/>
          <p:nvPr/>
        </p:nvCxnSpPr>
        <p:spPr bwMode="auto">
          <a:xfrm>
            <a:off x="2811625" y="2551618"/>
            <a:ext cx="864096" cy="229671"/>
          </a:xfrm>
          <a:prstGeom prst="curvedConnector3">
            <a:avLst>
              <a:gd name="adj1" fmla="val 90349"/>
            </a:avLst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55903AB4-6777-548C-39B4-20241FCC6E31}"/>
              </a:ext>
            </a:extLst>
          </p:cNvPr>
          <p:cNvSpPr txBox="1">
            <a:spLocks/>
          </p:cNvSpPr>
          <p:nvPr/>
        </p:nvSpPr>
        <p:spPr bwMode="auto">
          <a:xfrm>
            <a:off x="2483768" y="3585386"/>
            <a:ext cx="3560984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400" b="1" dirty="0"/>
              <a:t>von Neumann bottleneck</a:t>
            </a:r>
          </a:p>
        </p:txBody>
      </p:sp>
      <p:pic>
        <p:nvPicPr>
          <p:cNvPr id="9" name="Picture 2" descr="Architecture of the classical TCAM.">
            <a:extLst>
              <a:ext uri="{FF2B5EF4-FFF2-40B4-BE49-F238E27FC236}">
                <a16:creationId xmlns:a16="http://schemas.microsoft.com/office/drawing/2014/main" id="{33B4CFA8-1220-687F-7733-15B85E9A5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421" y="4295448"/>
            <a:ext cx="3911179" cy="2462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4817D0E9-879E-1889-EC90-52FB30D2A67B}"/>
              </a:ext>
            </a:extLst>
          </p:cNvPr>
          <p:cNvSpPr txBox="1">
            <a:spLocks/>
          </p:cNvSpPr>
          <p:nvPr/>
        </p:nvSpPr>
        <p:spPr bwMode="auto">
          <a:xfrm>
            <a:off x="-108520" y="4887982"/>
            <a:ext cx="1548502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1" dirty="0"/>
              <a:t>Parallel !</a:t>
            </a: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712648BE-ECD4-88D5-7FBD-CA06AABED079}"/>
              </a:ext>
            </a:extLst>
          </p:cNvPr>
          <p:cNvSpPr txBox="1">
            <a:spLocks/>
          </p:cNvSpPr>
          <p:nvPr/>
        </p:nvSpPr>
        <p:spPr bwMode="auto">
          <a:xfrm>
            <a:off x="-109297" y="5372083"/>
            <a:ext cx="1683068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1" dirty="0"/>
              <a:t>Scalable !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4805105F-D3C7-B9EB-9637-66DFDA4DA685}"/>
              </a:ext>
            </a:extLst>
          </p:cNvPr>
          <p:cNvSpPr txBox="1">
            <a:spLocks/>
          </p:cNvSpPr>
          <p:nvPr/>
        </p:nvSpPr>
        <p:spPr bwMode="auto">
          <a:xfrm>
            <a:off x="3394595" y="5635719"/>
            <a:ext cx="966169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98A09042-40D1-80BC-7110-33C92D1B1535}"/>
              </a:ext>
            </a:extLst>
          </p:cNvPr>
          <p:cNvSpPr txBox="1">
            <a:spLocks/>
          </p:cNvSpPr>
          <p:nvPr/>
        </p:nvSpPr>
        <p:spPr bwMode="auto">
          <a:xfrm>
            <a:off x="3385798" y="5291734"/>
            <a:ext cx="966169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0B5628B5-BF92-E74E-AECE-DA2855BFCED1}"/>
              </a:ext>
            </a:extLst>
          </p:cNvPr>
          <p:cNvSpPr txBox="1">
            <a:spLocks/>
          </p:cNvSpPr>
          <p:nvPr/>
        </p:nvSpPr>
        <p:spPr bwMode="auto">
          <a:xfrm>
            <a:off x="3385797" y="4933615"/>
            <a:ext cx="966169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CCD78A6C-7F4B-43CD-6D0A-BDFEE8AEC55E}"/>
              </a:ext>
            </a:extLst>
          </p:cNvPr>
          <p:cNvSpPr txBox="1">
            <a:spLocks/>
          </p:cNvSpPr>
          <p:nvPr/>
        </p:nvSpPr>
        <p:spPr bwMode="auto">
          <a:xfrm>
            <a:off x="3385796" y="4577862"/>
            <a:ext cx="966169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0" dirty="0">
                <a:solidFill>
                  <a:srgbClr val="FF0000"/>
                </a:solidFill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9C77D624-4268-22B2-ACA3-27E2A7E4773B}"/>
              </a:ext>
            </a:extLst>
          </p:cNvPr>
          <p:cNvSpPr txBox="1">
            <a:spLocks/>
          </p:cNvSpPr>
          <p:nvPr/>
        </p:nvSpPr>
        <p:spPr bwMode="auto">
          <a:xfrm>
            <a:off x="5202016" y="5375926"/>
            <a:ext cx="3560984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The array structure of memory allows us to lower the complexity of computing</a:t>
            </a:r>
          </a:p>
        </p:txBody>
      </p:sp>
    </p:spTree>
    <p:extLst>
      <p:ext uri="{BB962C8B-B14F-4D97-AF65-F5344CB8AC3E}">
        <p14:creationId xmlns:p14="http://schemas.microsoft.com/office/powerpoint/2010/main" val="2872155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D0152E-C599-F933-AA1D-F622BF7AF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Types of Memory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8F7232-2EF4-B3BF-2B82-3DB3CDE8F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/>
              <a:t>Volatile vs Non-Volatile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E513031-CB03-EFA2-EEDE-D17D1BF9E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900036"/>
            <a:ext cx="3593082" cy="2357764"/>
          </a:xfrm>
          <a:prstGeom prst="rect">
            <a:avLst/>
          </a:prstGeom>
        </p:spPr>
      </p:pic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30912F4A-5614-B2F0-505C-8540E45A7B10}"/>
              </a:ext>
            </a:extLst>
          </p:cNvPr>
          <p:cNvSpPr txBox="1">
            <a:spLocks/>
          </p:cNvSpPr>
          <p:nvPr/>
        </p:nvSpPr>
        <p:spPr bwMode="auto">
          <a:xfrm>
            <a:off x="1183965" y="2525244"/>
            <a:ext cx="144016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16T CMOS</a:t>
            </a:r>
          </a:p>
          <a:p>
            <a:pPr lvl="1"/>
            <a:endParaRPr lang="en-US" altLang="zh-TW" sz="1600" b="0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07BDF342-FABA-27DA-FBBB-A01A67C0C422}"/>
              </a:ext>
            </a:extLst>
          </p:cNvPr>
          <p:cNvSpPr txBox="1">
            <a:spLocks/>
          </p:cNvSpPr>
          <p:nvPr/>
        </p:nvSpPr>
        <p:spPr bwMode="auto">
          <a:xfrm>
            <a:off x="388218" y="5292521"/>
            <a:ext cx="3031654" cy="900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800" b="0" dirty="0"/>
              <a:t>Cannot cut off power</a:t>
            </a:r>
          </a:p>
          <a:p>
            <a:pPr marL="0" indent="0" algn="ctr">
              <a:buNone/>
            </a:pPr>
            <a:r>
              <a:rPr lang="en-US" altLang="zh-TW" sz="1800" b="1" dirty="0">
                <a:solidFill>
                  <a:srgbClr val="FF0000"/>
                </a:solidFill>
              </a:rPr>
              <a:t>LEAKAGE!!!</a:t>
            </a:r>
            <a:endParaRPr lang="en-US" altLang="zh-TW" sz="1600" b="1" dirty="0">
              <a:solidFill>
                <a:srgbClr val="FF0000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BF05047-8482-3786-982A-33C186957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900036"/>
            <a:ext cx="1502750" cy="2357764"/>
          </a:xfrm>
          <a:prstGeom prst="rect">
            <a:avLst/>
          </a:prstGeom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7111AE57-95B8-F69A-A94A-A64670F43193}"/>
              </a:ext>
            </a:extLst>
          </p:cNvPr>
          <p:cNvSpPr txBox="1">
            <a:spLocks/>
          </p:cNvSpPr>
          <p:nvPr/>
        </p:nvSpPr>
        <p:spPr bwMode="auto">
          <a:xfrm>
            <a:off x="4351267" y="2514909"/>
            <a:ext cx="1944216" cy="35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2T Flash/</a:t>
            </a:r>
            <a:r>
              <a:rPr lang="en-US" altLang="zh-TW" sz="1800" b="0" dirty="0" err="1"/>
              <a:t>FeFET</a:t>
            </a:r>
            <a:endParaRPr lang="en-US" altLang="zh-TW" sz="1800" b="0" dirty="0"/>
          </a:p>
          <a:p>
            <a:pPr lvl="1"/>
            <a:endParaRPr lang="en-US" altLang="zh-TW" sz="1600" b="0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846EE5D0-4D09-7D91-614B-0397AFBE7B31}"/>
              </a:ext>
            </a:extLst>
          </p:cNvPr>
          <p:cNvSpPr txBox="1">
            <a:spLocks/>
          </p:cNvSpPr>
          <p:nvPr/>
        </p:nvSpPr>
        <p:spPr bwMode="auto">
          <a:xfrm>
            <a:off x="4171247" y="5257800"/>
            <a:ext cx="2304256" cy="763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800" b="0" dirty="0"/>
              <a:t>Low power</a:t>
            </a:r>
          </a:p>
          <a:p>
            <a:pPr marL="0" indent="0" algn="ctr">
              <a:buNone/>
            </a:pPr>
            <a:r>
              <a:rPr lang="en-US" altLang="zh-TW" sz="1800" b="0" dirty="0"/>
              <a:t>Low leakage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CCD2A09-850F-6A2F-7AC9-A89603006330}"/>
              </a:ext>
            </a:extLst>
          </p:cNvPr>
          <p:cNvCxnSpPr/>
          <p:nvPr/>
        </p:nvCxnSpPr>
        <p:spPr bwMode="auto">
          <a:xfrm>
            <a:off x="1904045" y="2132856"/>
            <a:ext cx="0" cy="34938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FF54B650-9646-DBB2-FAF8-67F3123B61F8}"/>
              </a:ext>
            </a:extLst>
          </p:cNvPr>
          <p:cNvCxnSpPr/>
          <p:nvPr/>
        </p:nvCxnSpPr>
        <p:spPr bwMode="auto">
          <a:xfrm>
            <a:off x="3700586" y="1916832"/>
            <a:ext cx="2374164" cy="5040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2" name="圖片 11">
            <a:extLst>
              <a:ext uri="{FF2B5EF4-FFF2-40B4-BE49-F238E27FC236}">
                <a16:creationId xmlns:a16="http://schemas.microsoft.com/office/drawing/2014/main" id="{514A82C8-E3C7-8D70-CE4B-32B508E86F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5844" y="3326133"/>
            <a:ext cx="2808312" cy="1665394"/>
          </a:xfrm>
          <a:prstGeom prst="rect">
            <a:avLst/>
          </a:prstGeom>
        </p:spPr>
      </p:pic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D49D891A-2A1F-B9B7-0D42-9F11D8702434}"/>
              </a:ext>
            </a:extLst>
          </p:cNvPr>
          <p:cNvSpPr txBox="1">
            <a:spLocks/>
          </p:cNvSpPr>
          <p:nvPr/>
        </p:nvSpPr>
        <p:spPr bwMode="auto">
          <a:xfrm>
            <a:off x="6549653" y="2514909"/>
            <a:ext cx="2386708" cy="35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2T RRAM Crossbar</a:t>
            </a:r>
          </a:p>
          <a:p>
            <a:pPr lvl="1"/>
            <a:endParaRPr lang="en-US" altLang="zh-TW" sz="1600" b="0" dirty="0"/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849DEA51-12C7-98DB-C1E0-8AEC22F6D2BF}"/>
              </a:ext>
            </a:extLst>
          </p:cNvPr>
          <p:cNvSpPr txBox="1">
            <a:spLocks/>
          </p:cNvSpPr>
          <p:nvPr/>
        </p:nvSpPr>
        <p:spPr bwMode="auto">
          <a:xfrm>
            <a:off x="6475502" y="5257800"/>
            <a:ext cx="2560993" cy="763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800" b="0" dirty="0"/>
              <a:t>Low power</a:t>
            </a:r>
          </a:p>
          <a:p>
            <a:pPr marL="0" indent="0" algn="ctr">
              <a:buNone/>
            </a:pPr>
            <a:r>
              <a:rPr lang="en-US" altLang="zh-TW" sz="1800" b="0" dirty="0"/>
              <a:t>Acceptable leakage</a:t>
            </a:r>
          </a:p>
        </p:txBody>
      </p:sp>
    </p:spTree>
    <p:extLst>
      <p:ext uri="{BB962C8B-B14F-4D97-AF65-F5344CB8AC3E}">
        <p14:creationId xmlns:p14="http://schemas.microsoft.com/office/powerpoint/2010/main" val="2899786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F2B999-E29D-5518-AE35-496D97EB6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Types of Searching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0CB4A7-D0BC-316D-463F-036789B96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/>
              <a:t>Exact-match vs Best-match TCAM</a:t>
            </a:r>
          </a:p>
          <a:p>
            <a:endParaRPr lang="zh-TW" altLang="en-US" dirty="0"/>
          </a:p>
        </p:txBody>
      </p:sp>
      <p:pic>
        <p:nvPicPr>
          <p:cNvPr id="28" name="Picture 2" descr="EE-TCAM: An Energy-Efficient SRAM-Based TCAM on FPGA">
            <a:extLst>
              <a:ext uri="{FF2B5EF4-FFF2-40B4-BE49-F238E27FC236}">
                <a16:creationId xmlns:a16="http://schemas.microsoft.com/office/drawing/2014/main" id="{DA08C039-E306-8739-2491-26EFC891FB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606"/>
          <a:stretch/>
        </p:blipFill>
        <p:spPr bwMode="auto">
          <a:xfrm>
            <a:off x="1317380" y="2137378"/>
            <a:ext cx="1947487" cy="252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內容版面配置區 2">
            <a:extLst>
              <a:ext uri="{FF2B5EF4-FFF2-40B4-BE49-F238E27FC236}">
                <a16:creationId xmlns:a16="http://schemas.microsoft.com/office/drawing/2014/main" id="{A5358811-6707-24B4-E73C-74AF76F11D4C}"/>
              </a:ext>
            </a:extLst>
          </p:cNvPr>
          <p:cNvSpPr txBox="1">
            <a:spLocks/>
          </p:cNvSpPr>
          <p:nvPr/>
        </p:nvSpPr>
        <p:spPr bwMode="auto">
          <a:xfrm>
            <a:off x="3264867" y="2837459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0" name="內容版面配置區 2">
            <a:extLst>
              <a:ext uri="{FF2B5EF4-FFF2-40B4-BE49-F238E27FC236}">
                <a16:creationId xmlns:a16="http://schemas.microsoft.com/office/drawing/2014/main" id="{661309C9-EA53-D053-D3CC-A9D10ABE22FC}"/>
              </a:ext>
            </a:extLst>
          </p:cNvPr>
          <p:cNvSpPr txBox="1">
            <a:spLocks/>
          </p:cNvSpPr>
          <p:nvPr/>
        </p:nvSpPr>
        <p:spPr bwMode="auto">
          <a:xfrm>
            <a:off x="3264867" y="3243039"/>
            <a:ext cx="360040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id="{5FBB0A29-786A-245C-598E-FCA9AA3FC2AA}"/>
              </a:ext>
            </a:extLst>
          </p:cNvPr>
          <p:cNvSpPr txBox="1">
            <a:spLocks/>
          </p:cNvSpPr>
          <p:nvPr/>
        </p:nvSpPr>
        <p:spPr bwMode="auto">
          <a:xfrm>
            <a:off x="3264867" y="3730853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2" name="內容版面配置區 2">
            <a:extLst>
              <a:ext uri="{FF2B5EF4-FFF2-40B4-BE49-F238E27FC236}">
                <a16:creationId xmlns:a16="http://schemas.microsoft.com/office/drawing/2014/main" id="{3544B455-FB58-AF96-0F08-24B29C4AB2A9}"/>
              </a:ext>
            </a:extLst>
          </p:cNvPr>
          <p:cNvSpPr txBox="1">
            <a:spLocks/>
          </p:cNvSpPr>
          <p:nvPr/>
        </p:nvSpPr>
        <p:spPr bwMode="auto">
          <a:xfrm>
            <a:off x="3264867" y="4188535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3" name="內容版面配置區 2">
            <a:extLst>
              <a:ext uri="{FF2B5EF4-FFF2-40B4-BE49-F238E27FC236}">
                <a16:creationId xmlns:a16="http://schemas.microsoft.com/office/drawing/2014/main" id="{6C096CBE-74BF-8AC4-CE7E-EBBF09B1D0BD}"/>
              </a:ext>
            </a:extLst>
          </p:cNvPr>
          <p:cNvSpPr txBox="1">
            <a:spLocks/>
          </p:cNvSpPr>
          <p:nvPr/>
        </p:nvSpPr>
        <p:spPr bwMode="auto">
          <a:xfrm>
            <a:off x="5925892" y="4213522"/>
            <a:ext cx="432048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600" b="0" dirty="0">
                <a:solidFill>
                  <a:schemeClr val="bg1"/>
                </a:solidFill>
                <a:highlight>
                  <a:srgbClr val="808080"/>
                </a:highlight>
              </a:rPr>
              <a:t> </a:t>
            </a:r>
          </a:p>
        </p:txBody>
      </p:sp>
      <p:sp>
        <p:nvSpPr>
          <p:cNvPr id="34" name="內容版面配置區 2">
            <a:extLst>
              <a:ext uri="{FF2B5EF4-FFF2-40B4-BE49-F238E27FC236}">
                <a16:creationId xmlns:a16="http://schemas.microsoft.com/office/drawing/2014/main" id="{1D179192-710C-06C6-F54A-811154F8CD7A}"/>
              </a:ext>
            </a:extLst>
          </p:cNvPr>
          <p:cNvSpPr txBox="1">
            <a:spLocks/>
          </p:cNvSpPr>
          <p:nvPr/>
        </p:nvSpPr>
        <p:spPr bwMode="auto">
          <a:xfrm>
            <a:off x="5412460" y="4238006"/>
            <a:ext cx="360040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1600" b="0" dirty="0">
              <a:solidFill>
                <a:schemeClr val="bg1"/>
              </a:solidFill>
              <a:highlight>
                <a:srgbClr val="808080"/>
              </a:highlight>
            </a:endParaRPr>
          </a:p>
        </p:txBody>
      </p:sp>
      <p:pic>
        <p:nvPicPr>
          <p:cNvPr id="35" name="Picture 2" descr="EE-TCAM: An Energy-Efficient SRAM-Based TCAM on FPGA">
            <a:extLst>
              <a:ext uri="{FF2B5EF4-FFF2-40B4-BE49-F238E27FC236}">
                <a16:creationId xmlns:a16="http://schemas.microsoft.com/office/drawing/2014/main" id="{8CA3B0A2-596F-3179-8701-9D36D8605C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606"/>
          <a:stretch/>
        </p:blipFill>
        <p:spPr bwMode="auto">
          <a:xfrm>
            <a:off x="5081466" y="2149846"/>
            <a:ext cx="1947487" cy="252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內容版面配置區 2">
            <a:extLst>
              <a:ext uri="{FF2B5EF4-FFF2-40B4-BE49-F238E27FC236}">
                <a16:creationId xmlns:a16="http://schemas.microsoft.com/office/drawing/2014/main" id="{A00B8291-9413-9568-3FCB-7DB82CBCDF67}"/>
              </a:ext>
            </a:extLst>
          </p:cNvPr>
          <p:cNvSpPr txBox="1">
            <a:spLocks/>
          </p:cNvSpPr>
          <p:nvPr/>
        </p:nvSpPr>
        <p:spPr bwMode="auto">
          <a:xfrm>
            <a:off x="7028953" y="2849927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7" name="內容版面配置區 2">
            <a:extLst>
              <a:ext uri="{FF2B5EF4-FFF2-40B4-BE49-F238E27FC236}">
                <a16:creationId xmlns:a16="http://schemas.microsoft.com/office/drawing/2014/main" id="{C35A195A-A456-907D-3251-339ADD595083}"/>
              </a:ext>
            </a:extLst>
          </p:cNvPr>
          <p:cNvSpPr txBox="1">
            <a:spLocks/>
          </p:cNvSpPr>
          <p:nvPr/>
        </p:nvSpPr>
        <p:spPr bwMode="auto">
          <a:xfrm>
            <a:off x="7028953" y="3255507"/>
            <a:ext cx="360040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8" name="內容版面配置區 2">
            <a:extLst>
              <a:ext uri="{FF2B5EF4-FFF2-40B4-BE49-F238E27FC236}">
                <a16:creationId xmlns:a16="http://schemas.microsoft.com/office/drawing/2014/main" id="{26C98340-384B-30B8-2150-B4721B4141A7}"/>
              </a:ext>
            </a:extLst>
          </p:cNvPr>
          <p:cNvSpPr txBox="1">
            <a:spLocks/>
          </p:cNvSpPr>
          <p:nvPr/>
        </p:nvSpPr>
        <p:spPr bwMode="auto">
          <a:xfrm>
            <a:off x="7028953" y="3743321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9" name="內容版面配置區 2">
            <a:extLst>
              <a:ext uri="{FF2B5EF4-FFF2-40B4-BE49-F238E27FC236}">
                <a16:creationId xmlns:a16="http://schemas.microsoft.com/office/drawing/2014/main" id="{6F0DB99A-51F5-7208-5EB2-D80AA36FF3E2}"/>
              </a:ext>
            </a:extLst>
          </p:cNvPr>
          <p:cNvSpPr txBox="1">
            <a:spLocks/>
          </p:cNvSpPr>
          <p:nvPr/>
        </p:nvSpPr>
        <p:spPr bwMode="auto">
          <a:xfrm>
            <a:off x="7028953" y="4201003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0" name="內容版面配置區 2">
            <a:extLst>
              <a:ext uri="{FF2B5EF4-FFF2-40B4-BE49-F238E27FC236}">
                <a16:creationId xmlns:a16="http://schemas.microsoft.com/office/drawing/2014/main" id="{9B3FDEEC-6EA6-403F-DBB9-99BAA1020C05}"/>
              </a:ext>
            </a:extLst>
          </p:cNvPr>
          <p:cNvSpPr txBox="1">
            <a:spLocks/>
          </p:cNvSpPr>
          <p:nvPr/>
        </p:nvSpPr>
        <p:spPr bwMode="auto">
          <a:xfrm>
            <a:off x="3643182" y="3255506"/>
            <a:ext cx="784554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HIT</a:t>
            </a:r>
            <a:r>
              <a:rPr lang="zh-TW" altLang="en-US" sz="1800" b="0" dirty="0"/>
              <a:t> </a:t>
            </a:r>
            <a:r>
              <a:rPr lang="en-US" altLang="zh-TW" sz="1800" b="0" dirty="0"/>
              <a:t>!</a:t>
            </a:r>
          </a:p>
        </p:txBody>
      </p:sp>
      <p:sp>
        <p:nvSpPr>
          <p:cNvPr id="41" name="內容版面配置區 2">
            <a:extLst>
              <a:ext uri="{FF2B5EF4-FFF2-40B4-BE49-F238E27FC236}">
                <a16:creationId xmlns:a16="http://schemas.microsoft.com/office/drawing/2014/main" id="{90793860-219B-232F-4C3C-8FFA252C9622}"/>
              </a:ext>
            </a:extLst>
          </p:cNvPr>
          <p:cNvSpPr txBox="1">
            <a:spLocks/>
          </p:cNvSpPr>
          <p:nvPr/>
        </p:nvSpPr>
        <p:spPr bwMode="auto">
          <a:xfrm>
            <a:off x="7439108" y="3255506"/>
            <a:ext cx="784554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HIT</a:t>
            </a:r>
            <a:r>
              <a:rPr lang="zh-TW" altLang="en-US" sz="1800" b="0" dirty="0"/>
              <a:t> </a:t>
            </a:r>
            <a:r>
              <a:rPr lang="en-US" altLang="zh-TW" sz="1800" b="0" dirty="0"/>
              <a:t>!</a:t>
            </a:r>
          </a:p>
        </p:txBody>
      </p:sp>
      <p:sp>
        <p:nvSpPr>
          <p:cNvPr id="42" name="內容版面配置區 2">
            <a:extLst>
              <a:ext uri="{FF2B5EF4-FFF2-40B4-BE49-F238E27FC236}">
                <a16:creationId xmlns:a16="http://schemas.microsoft.com/office/drawing/2014/main" id="{17167EB7-4556-D724-BFC7-C4EA5691BCE4}"/>
              </a:ext>
            </a:extLst>
          </p:cNvPr>
          <p:cNvSpPr txBox="1">
            <a:spLocks/>
          </p:cNvSpPr>
          <p:nvPr/>
        </p:nvSpPr>
        <p:spPr bwMode="auto">
          <a:xfrm>
            <a:off x="6941625" y="2212711"/>
            <a:ext cx="145656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Difference</a:t>
            </a:r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BA12AF2A-ABCA-408C-38C7-F5ADBAF666FD}"/>
              </a:ext>
            </a:extLst>
          </p:cNvPr>
          <p:cNvCxnSpPr>
            <a:stCxn id="36" idx="0"/>
            <a:endCxn id="42" idx="2"/>
          </p:cNvCxnSpPr>
          <p:nvPr/>
        </p:nvCxnSpPr>
        <p:spPr bwMode="auto">
          <a:xfrm flipV="1">
            <a:off x="7208973" y="2544499"/>
            <a:ext cx="460932" cy="3054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4" name="圖形 43" descr="笑臉 (實心填滿) 以實心填滿">
            <a:extLst>
              <a:ext uri="{FF2B5EF4-FFF2-40B4-BE49-F238E27FC236}">
                <a16:creationId xmlns:a16="http://schemas.microsoft.com/office/drawing/2014/main" id="{53F4F7D4-ED67-9B1A-2D00-7FE3D1AD49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1276" y="4864520"/>
            <a:ext cx="495964" cy="495964"/>
          </a:xfrm>
          <a:prstGeom prst="rect">
            <a:avLst/>
          </a:prstGeom>
        </p:spPr>
      </p:pic>
      <p:graphicFrame>
        <p:nvGraphicFramePr>
          <p:cNvPr id="45" name="表格 44">
            <a:extLst>
              <a:ext uri="{FF2B5EF4-FFF2-40B4-BE49-F238E27FC236}">
                <a16:creationId xmlns:a16="http://schemas.microsoft.com/office/drawing/2014/main" id="{210C44F6-A44B-A505-DC5E-06A7362499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831898"/>
              </p:ext>
            </p:extLst>
          </p:nvPr>
        </p:nvGraphicFramePr>
        <p:xfrm>
          <a:off x="928706" y="4833092"/>
          <a:ext cx="7338330" cy="1920240"/>
        </p:xfrm>
        <a:graphic>
          <a:graphicData uri="http://schemas.openxmlformats.org/drawingml/2006/table">
            <a:tbl>
              <a:tblPr bandRow="1">
                <a:tableStyleId>{8EC20E35-A176-4012-BC5E-935CFFF8708E}</a:tableStyleId>
              </a:tblPr>
              <a:tblGrid>
                <a:gridCol w="3243502">
                  <a:extLst>
                    <a:ext uri="{9D8B030D-6E8A-4147-A177-3AD203B41FA5}">
                      <a16:colId xmlns:a16="http://schemas.microsoft.com/office/drawing/2014/main" val="2693536673"/>
                    </a:ext>
                  </a:extLst>
                </a:gridCol>
                <a:gridCol w="4094828">
                  <a:extLst>
                    <a:ext uri="{9D8B030D-6E8A-4147-A177-3AD203B41FA5}">
                      <a16:colId xmlns:a16="http://schemas.microsoft.com/office/drawing/2014/main" val="106047021"/>
                    </a:ext>
                  </a:extLst>
                </a:gridCol>
              </a:tblGrid>
              <a:tr h="57290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Don’t require complex circuit for post processing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Require other </a:t>
                      </a:r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analog circuit</a:t>
                      </a:r>
                    </a:p>
                    <a:p>
                      <a:pPr algn="ctr"/>
                      <a:r>
                        <a:rPr lang="en-US" altLang="zh-TW" dirty="0"/>
                        <a:t>(Winner Take All </a:t>
                      </a:r>
                      <a:r>
                        <a:rPr lang="en-US" altLang="zh-TW" dirty="0" err="1"/>
                        <a:t>ckt</a:t>
                      </a:r>
                      <a:r>
                        <a:rPr lang="en-US" altLang="zh-TW" dirty="0"/>
                        <a:t>, ADC…)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5582649"/>
                  </a:ext>
                </a:extLst>
              </a:tr>
              <a:tr h="4308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/>
                        <a:t>Can </a:t>
                      </a:r>
                      <a:r>
                        <a:rPr lang="en-US" altLang="zh-TW" sz="1800" dirty="0"/>
                        <a:t>scale </a:t>
                      </a:r>
                      <a:r>
                        <a:rPr lang="en-US" altLang="zh-TW" sz="1800" b="1" dirty="0"/>
                        <a:t>up to MB/GB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Scale is limited </a:t>
                      </a:r>
                      <a:r>
                        <a:rPr lang="en-US" altLang="zh-TW" sz="1800" b="0" dirty="0"/>
                        <a:t>to </a:t>
                      </a:r>
                      <a:r>
                        <a:rPr lang="en-US" altLang="zh-TW" sz="1800" b="1" dirty="0"/>
                        <a:t>kB</a:t>
                      </a:r>
                      <a:r>
                        <a:rPr lang="en-US" altLang="zh-TW" sz="1800" b="0" dirty="0"/>
                        <a:t> due to </a:t>
                      </a:r>
                      <a:r>
                        <a:rPr lang="en-US" altLang="zh-TW" sz="1800" b="1" dirty="0"/>
                        <a:t>analog non-idealities </a:t>
                      </a:r>
                      <a:r>
                        <a:rPr lang="en-US" altLang="zh-TW" sz="1800" b="0" dirty="0"/>
                        <a:t>and area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1782968"/>
                  </a:ext>
                </a:extLst>
              </a:tr>
              <a:tr h="430851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TW" sz="1800" b="0" dirty="0"/>
                        <a:t>Functionality is restricted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en-US" altLang="zh-TW" sz="1800" b="0" dirty="0"/>
                        <a:t>(need </a:t>
                      </a:r>
                      <a:r>
                        <a:rPr lang="en-US" altLang="zh-TW" sz="1800" b="1" dirty="0"/>
                        <a:t>Special Encoding</a:t>
                      </a:r>
                      <a:r>
                        <a:rPr lang="en-US" altLang="zh-TW" sz="1800" b="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/>
                        <a:t>Finds the most similar entry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/>
                        <a:t>(hamming distance)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068389"/>
                  </a:ext>
                </a:extLst>
              </a:tr>
            </a:tbl>
          </a:graphicData>
        </a:graphic>
      </p:graphicFrame>
      <p:pic>
        <p:nvPicPr>
          <p:cNvPr id="46" name="圖形 45" descr="笑臉 (實心填滿) 以實心填滿">
            <a:extLst>
              <a:ext uri="{FF2B5EF4-FFF2-40B4-BE49-F238E27FC236}">
                <a16:creationId xmlns:a16="http://schemas.microsoft.com/office/drawing/2014/main" id="{0D4C3154-1FF5-B8E5-BC25-ECCEE145E6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1276" y="5559518"/>
            <a:ext cx="495964" cy="495964"/>
          </a:xfrm>
          <a:prstGeom prst="rect">
            <a:avLst/>
          </a:prstGeom>
        </p:spPr>
      </p:pic>
      <p:pic>
        <p:nvPicPr>
          <p:cNvPr id="47" name="圖形 46" descr="笑臉 (實心填滿) 以實心填滿">
            <a:extLst>
              <a:ext uri="{FF2B5EF4-FFF2-40B4-BE49-F238E27FC236}">
                <a16:creationId xmlns:a16="http://schemas.microsoft.com/office/drawing/2014/main" id="{A8D5498F-99F3-584D-E984-7D54A524DD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42089" y="6229018"/>
            <a:ext cx="495964" cy="49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28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F4E3F-EAD9-8A6F-107E-F903736A4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4D074B-39B3-F162-ACD7-AC990F20A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Distance metric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FE3048-3282-FC8E-8AD8-83C1E1A08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Cosine similarity</a:t>
            </a:r>
          </a:p>
          <a:p>
            <a:pPr lvl="1"/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2C12726B-C6DC-FC55-B9A9-907F84EE71DC}"/>
              </a:ext>
            </a:extLst>
          </p:cNvPr>
          <p:cNvCxnSpPr>
            <a:cxnSpLocks/>
          </p:cNvCxnSpPr>
          <p:nvPr/>
        </p:nvCxnSpPr>
        <p:spPr bwMode="auto">
          <a:xfrm flipV="1">
            <a:off x="611561" y="5592108"/>
            <a:ext cx="2304256" cy="720080"/>
          </a:xfrm>
          <a:prstGeom prst="straightConnector1">
            <a:avLst/>
          </a:prstGeom>
          <a:noFill/>
          <a:ln w="38100" cap="flat" cmpd="sng" algn="ctr">
            <a:solidFill>
              <a:srgbClr val="01990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BB99846B-177D-E4BA-53EB-CF420AF9CFDA}"/>
              </a:ext>
            </a:extLst>
          </p:cNvPr>
          <p:cNvCxnSpPr>
            <a:cxnSpLocks/>
          </p:cNvCxnSpPr>
          <p:nvPr/>
        </p:nvCxnSpPr>
        <p:spPr bwMode="auto">
          <a:xfrm flipV="1">
            <a:off x="611560" y="4475984"/>
            <a:ext cx="1152129" cy="1836203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CECEDD02-F548-6300-437A-B89C1E849559}"/>
              </a:ext>
            </a:extLst>
          </p:cNvPr>
          <p:cNvCxnSpPr/>
          <p:nvPr/>
        </p:nvCxnSpPr>
        <p:spPr bwMode="auto">
          <a:xfrm flipV="1">
            <a:off x="611561" y="4079940"/>
            <a:ext cx="0" cy="25922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2DACDCAC-C4CC-4D03-2A71-70C5F9A7C05C}"/>
              </a:ext>
            </a:extLst>
          </p:cNvPr>
          <p:cNvCxnSpPr>
            <a:cxnSpLocks/>
          </p:cNvCxnSpPr>
          <p:nvPr/>
        </p:nvCxnSpPr>
        <p:spPr bwMode="auto">
          <a:xfrm>
            <a:off x="35497" y="6312188"/>
            <a:ext cx="3159968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弧形 11">
            <a:extLst>
              <a:ext uri="{FF2B5EF4-FFF2-40B4-BE49-F238E27FC236}">
                <a16:creationId xmlns:a16="http://schemas.microsoft.com/office/drawing/2014/main" id="{2364828A-33F7-04F0-D0CC-5D36DD89C44E}"/>
              </a:ext>
            </a:extLst>
          </p:cNvPr>
          <p:cNvSpPr/>
          <p:nvPr/>
        </p:nvSpPr>
        <p:spPr bwMode="auto">
          <a:xfrm>
            <a:off x="683568" y="5736124"/>
            <a:ext cx="648073" cy="888503"/>
          </a:xfrm>
          <a:prstGeom prst="arc">
            <a:avLst>
              <a:gd name="adj1" fmla="val 16044022"/>
              <a:gd name="adj2" fmla="val 20462012"/>
            </a:avLst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A874D8E9-BC65-5C66-DE3A-2A1BFD321430}"/>
                  </a:ext>
                </a:extLst>
              </p:cNvPr>
              <p:cNvSpPr txBox="1"/>
              <p:nvPr/>
            </p:nvSpPr>
            <p:spPr>
              <a:xfrm>
                <a:off x="1160749" y="5544183"/>
                <a:ext cx="341784" cy="3838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A874D8E9-BC65-5C66-DE3A-2A1BFD321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749" y="5544183"/>
                <a:ext cx="341784" cy="3838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圖片 15">
            <a:extLst>
              <a:ext uri="{FF2B5EF4-FFF2-40B4-BE49-F238E27FC236}">
                <a16:creationId xmlns:a16="http://schemas.microsoft.com/office/drawing/2014/main" id="{96965071-BC68-3C8A-C33B-D0C0B4B4E72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55" t="8930" b="-1"/>
          <a:stretch/>
        </p:blipFill>
        <p:spPr>
          <a:xfrm>
            <a:off x="637411" y="2281925"/>
            <a:ext cx="4871192" cy="555671"/>
          </a:xfrm>
          <a:prstGeom prst="rect">
            <a:avLst/>
          </a:prstGeom>
        </p:spPr>
      </p:pic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F3B21408-A04F-3481-1FAE-794C8AC473E8}"/>
              </a:ext>
            </a:extLst>
          </p:cNvPr>
          <p:cNvCxnSpPr>
            <a:cxnSpLocks/>
            <a:stCxn id="21" idx="1"/>
            <a:endCxn id="16" idx="3"/>
          </p:cNvCxnSpPr>
          <p:nvPr/>
        </p:nvCxnSpPr>
        <p:spPr bwMode="auto">
          <a:xfrm flipH="1" flipV="1">
            <a:off x="5508603" y="2559761"/>
            <a:ext cx="699585" cy="4973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2AA35D4-1BAD-D842-6D91-B60D2D71A361}"/>
              </a:ext>
            </a:extLst>
          </p:cNvPr>
          <p:cNvSpPr txBox="1"/>
          <p:nvPr/>
        </p:nvSpPr>
        <p:spPr>
          <a:xfrm>
            <a:off x="6208188" y="2241568"/>
            <a:ext cx="27827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Compute floating-point value is costly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55B13F11-4BA3-5B6B-7754-08DBBB001769}"/>
                  </a:ext>
                </a:extLst>
              </p:cNvPr>
              <p:cNvSpPr txBox="1"/>
              <p:nvPr/>
            </p:nvSpPr>
            <p:spPr>
              <a:xfrm>
                <a:off x="6193697" y="3236132"/>
                <a:ext cx="2782789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dirty="0"/>
                  <a:t>Quantize the model to int</a:t>
                </a:r>
              </a:p>
              <a:p>
                <a:pPr algn="ctr"/>
                <a:r>
                  <a:rPr lang="en-US" altLang="zh-TW" dirty="0"/>
                  <a:t>Computation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cost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en-US" altLang="zh-TW" dirty="0"/>
                  <a:t> </a:t>
                </a:r>
              </a:p>
            </p:txBody>
          </p:sp>
        </mc:Choice>
        <mc:Fallback xmlns="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55B13F11-4BA3-5B6B-7754-08DBBB001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3697" y="3236132"/>
                <a:ext cx="2782789" cy="646331"/>
              </a:xfrm>
              <a:prstGeom prst="rect">
                <a:avLst/>
              </a:prstGeom>
              <a:blipFill>
                <a:blip r:embed="rId5"/>
                <a:stretch>
                  <a:fillRect l="-875" t="-5660" r="-875"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E56020D5-A568-D839-3D7B-4DD14E02ABB4}"/>
              </a:ext>
            </a:extLst>
          </p:cNvPr>
          <p:cNvCxnSpPr>
            <a:cxnSpLocks/>
            <a:stCxn id="27" idx="1"/>
            <a:endCxn id="17" idx="2"/>
          </p:cNvCxnSpPr>
          <p:nvPr/>
        </p:nvCxnSpPr>
        <p:spPr bwMode="auto">
          <a:xfrm flipH="1">
            <a:off x="5242391" y="3559298"/>
            <a:ext cx="951306" cy="1826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D9E9D72-75B8-CC47-4EEF-43C07E5E79D0}"/>
              </a:ext>
            </a:extLst>
          </p:cNvPr>
          <p:cNvSpPr txBox="1"/>
          <p:nvPr/>
        </p:nvSpPr>
        <p:spPr>
          <a:xfrm>
            <a:off x="4940607" y="4439383"/>
            <a:ext cx="30607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Use distance metric for int</a:t>
            </a:r>
          </a:p>
          <a:p>
            <a:pPr algn="ctr"/>
            <a:r>
              <a:rPr lang="en-US" altLang="zh-TW" dirty="0"/>
              <a:t>Hamming Distance ?</a:t>
            </a:r>
          </a:p>
          <a:p>
            <a:pPr algn="ctr"/>
            <a:r>
              <a:rPr lang="en-US" altLang="zh-TW" dirty="0"/>
              <a:t>d1 + d2 ?</a:t>
            </a:r>
          </a:p>
          <a:p>
            <a:pPr algn="ctr"/>
            <a:r>
              <a:rPr lang="en-US" altLang="zh-TW" dirty="0"/>
              <a:t>Max( d1 , d2 ) ?</a:t>
            </a:r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A0B55BC7-3C68-4AF0-1838-46D7E016CEE3}"/>
              </a:ext>
            </a:extLst>
          </p:cNvPr>
          <p:cNvCxnSpPr/>
          <p:nvPr/>
        </p:nvCxnSpPr>
        <p:spPr bwMode="auto">
          <a:xfrm>
            <a:off x="1772816" y="4513407"/>
            <a:ext cx="1080119" cy="1058671"/>
          </a:xfrm>
          <a:prstGeom prst="line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BF43CBC-6919-592B-669A-E37C34F1F9BA}"/>
              </a:ext>
            </a:extLst>
          </p:cNvPr>
          <p:cNvSpPr txBox="1"/>
          <p:nvPr/>
        </p:nvSpPr>
        <p:spPr>
          <a:xfrm>
            <a:off x="1994250" y="4988969"/>
            <a:ext cx="2135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7704A56C-A947-3A5F-3AC4-44B8520DDFFF}"/>
              </a:ext>
            </a:extLst>
          </p:cNvPr>
          <p:cNvCxnSpPr/>
          <p:nvPr/>
        </p:nvCxnSpPr>
        <p:spPr bwMode="auto">
          <a:xfrm>
            <a:off x="1763689" y="4513407"/>
            <a:ext cx="1089246" cy="0"/>
          </a:xfrm>
          <a:prstGeom prst="line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F3CD2AFB-DB0F-E2C8-FB79-E902D7A1FD42}"/>
              </a:ext>
            </a:extLst>
          </p:cNvPr>
          <p:cNvCxnSpPr>
            <a:cxnSpLocks/>
          </p:cNvCxnSpPr>
          <p:nvPr/>
        </p:nvCxnSpPr>
        <p:spPr bwMode="auto">
          <a:xfrm>
            <a:off x="2862062" y="4513407"/>
            <a:ext cx="0" cy="1058671"/>
          </a:xfrm>
          <a:prstGeom prst="line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F26E1617-3F45-BA40-5186-8CFF61255CF8}"/>
              </a:ext>
            </a:extLst>
          </p:cNvPr>
          <p:cNvSpPr txBox="1"/>
          <p:nvPr/>
        </p:nvSpPr>
        <p:spPr>
          <a:xfrm>
            <a:off x="2148995" y="4181114"/>
            <a:ext cx="4529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d1</a:t>
            </a:r>
            <a:endParaRPr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38F6255C-41D8-714C-D3E6-2A8F56BA03A9}"/>
              </a:ext>
            </a:extLst>
          </p:cNvPr>
          <p:cNvSpPr txBox="1"/>
          <p:nvPr/>
        </p:nvSpPr>
        <p:spPr>
          <a:xfrm>
            <a:off x="2882614" y="4845754"/>
            <a:ext cx="4529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d2</a:t>
            </a:r>
            <a:endParaRPr lang="zh-TW" altLang="en-US" dirty="0"/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DCF86474-DE73-8FE5-AC6F-48641BEC2D5E}"/>
              </a:ext>
            </a:extLst>
          </p:cNvPr>
          <p:cNvCxnSpPr>
            <a:cxnSpLocks/>
            <a:stCxn id="15" idx="1"/>
          </p:cNvCxnSpPr>
          <p:nvPr/>
        </p:nvCxnSpPr>
        <p:spPr bwMode="auto">
          <a:xfrm flipH="1">
            <a:off x="3379277" y="5039548"/>
            <a:ext cx="1561330" cy="0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F46AB729-F531-6442-2166-3B207BB93B9D}"/>
              </a:ext>
            </a:extLst>
          </p:cNvPr>
          <p:cNvGrpSpPr/>
          <p:nvPr/>
        </p:nvGrpSpPr>
        <p:grpSpPr>
          <a:xfrm>
            <a:off x="2852935" y="3191792"/>
            <a:ext cx="2607729" cy="525889"/>
            <a:chOff x="1319982" y="3193561"/>
            <a:chExt cx="2607729" cy="525889"/>
          </a:xfrm>
        </p:grpSpPr>
        <p:pic>
          <p:nvPicPr>
            <p:cNvPr id="25" name="圖片 24">
              <a:extLst>
                <a:ext uri="{FF2B5EF4-FFF2-40B4-BE49-F238E27FC236}">
                  <a16:creationId xmlns:a16="http://schemas.microsoft.com/office/drawing/2014/main" id="{05488130-5569-D381-3499-25443267D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6688" t="33200" r="5900" b="44400"/>
            <a:stretch/>
          </p:blipFill>
          <p:spPr>
            <a:xfrm>
              <a:off x="1319982" y="3388789"/>
              <a:ext cx="2293958" cy="33066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5102C58C-7F57-2E68-4C6D-89E856E072CE}"/>
                    </a:ext>
                  </a:extLst>
                </p:cNvPr>
                <p:cNvSpPr txBox="1"/>
                <p:nvPr/>
              </p:nvSpPr>
              <p:spPr>
                <a:xfrm>
                  <a:off x="3491165" y="3193561"/>
                  <a:ext cx="43654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5102C58C-7F57-2E68-4C6D-89E856E072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1165" y="3193561"/>
                  <a:ext cx="436546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22459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3E23FD-41B3-6806-86E9-179F042FB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Distance metric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6754C40-B990-3FFA-5F0A-BE6853DF0D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L-infinity norm</a:t>
                </a:r>
              </a:p>
              <a:p>
                <a:pPr lvl="1"/>
                <a:r>
                  <a:rPr lang="en-US" altLang="zh-TW" b="0" dirty="0"/>
                  <a:t>Find the smallest square containing the query</a:t>
                </a:r>
              </a:p>
              <a:p>
                <a:pPr lvl="2"/>
                <a:r>
                  <a:rPr lang="en-US" altLang="zh-TW" b="0" dirty="0"/>
                  <a:t>Encode ranges into ternary vector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0, 1, ∗</m:t>
                            </m:r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endParaRPr lang="en-US" altLang="zh-TW" b="0" dirty="0"/>
              </a:p>
              <a:p>
                <a:pPr lvl="2"/>
                <a:r>
                  <a:rPr lang="en-US" altLang="zh-TW" b="0" dirty="0"/>
                  <a:t>If query is in the range: HIT !</a:t>
                </a:r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6754C40-B990-3FFA-5F0A-BE6853DF0D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27" t="-6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內容版面配置區 2">
            <a:extLst>
              <a:ext uri="{FF2B5EF4-FFF2-40B4-BE49-F238E27FC236}">
                <a16:creationId xmlns:a16="http://schemas.microsoft.com/office/drawing/2014/main" id="{D30074E7-512E-8F7A-92FC-BB3FBC872987}"/>
              </a:ext>
            </a:extLst>
          </p:cNvPr>
          <p:cNvSpPr txBox="1">
            <a:spLocks/>
          </p:cNvSpPr>
          <p:nvPr/>
        </p:nvSpPr>
        <p:spPr bwMode="auto">
          <a:xfrm>
            <a:off x="5868144" y="4064984"/>
            <a:ext cx="432048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600" b="0" dirty="0">
                <a:solidFill>
                  <a:schemeClr val="bg1"/>
                </a:solidFill>
                <a:highlight>
                  <a:srgbClr val="808080"/>
                </a:highlight>
              </a:rPr>
              <a:t> </a:t>
            </a:r>
          </a:p>
        </p:txBody>
      </p:sp>
      <p:sp>
        <p:nvSpPr>
          <p:cNvPr id="27" name="內容版面配置區 2">
            <a:extLst>
              <a:ext uri="{FF2B5EF4-FFF2-40B4-BE49-F238E27FC236}">
                <a16:creationId xmlns:a16="http://schemas.microsoft.com/office/drawing/2014/main" id="{4555DD59-78C6-2663-40C1-FEF2417C208E}"/>
              </a:ext>
            </a:extLst>
          </p:cNvPr>
          <p:cNvSpPr txBox="1">
            <a:spLocks/>
          </p:cNvSpPr>
          <p:nvPr/>
        </p:nvSpPr>
        <p:spPr bwMode="auto">
          <a:xfrm>
            <a:off x="5354712" y="4089468"/>
            <a:ext cx="360040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1600" b="0" dirty="0">
              <a:solidFill>
                <a:schemeClr val="bg1"/>
              </a:solidFill>
              <a:highlight>
                <a:srgbClr val="808080"/>
              </a:highlight>
            </a:endParaRPr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AA4D4B30-6A1D-03AC-10F0-458553226A1F}"/>
              </a:ext>
            </a:extLst>
          </p:cNvPr>
          <p:cNvSpPr txBox="1">
            <a:spLocks/>
          </p:cNvSpPr>
          <p:nvPr/>
        </p:nvSpPr>
        <p:spPr bwMode="auto">
          <a:xfrm>
            <a:off x="4703210" y="4934772"/>
            <a:ext cx="2628459" cy="31373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More space Short time</a:t>
            </a:r>
          </a:p>
        </p:txBody>
      </p:sp>
      <p:sp>
        <p:nvSpPr>
          <p:cNvPr id="29" name="內容版面配置區 2">
            <a:extLst>
              <a:ext uri="{FF2B5EF4-FFF2-40B4-BE49-F238E27FC236}">
                <a16:creationId xmlns:a16="http://schemas.microsoft.com/office/drawing/2014/main" id="{7ECFFED8-C50E-CCCA-9889-16F0A244FD1E}"/>
              </a:ext>
            </a:extLst>
          </p:cNvPr>
          <p:cNvSpPr txBox="1">
            <a:spLocks/>
          </p:cNvSpPr>
          <p:nvPr/>
        </p:nvSpPr>
        <p:spPr bwMode="auto">
          <a:xfrm>
            <a:off x="6041577" y="2673639"/>
            <a:ext cx="2289552" cy="621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Iterative !</a:t>
            </a:r>
          </a:p>
          <a:p>
            <a:pPr marL="0" indent="0" algn="ctr">
              <a:buNone/>
            </a:pPr>
            <a:r>
              <a:rPr lang="en-US" altLang="zh-TW" sz="1600" b="0" dirty="0"/>
              <a:t>Less space Long time</a:t>
            </a:r>
          </a:p>
        </p:txBody>
      </p:sp>
      <p:sp>
        <p:nvSpPr>
          <p:cNvPr id="30" name="內容版面配置區 2">
            <a:extLst>
              <a:ext uri="{FF2B5EF4-FFF2-40B4-BE49-F238E27FC236}">
                <a16:creationId xmlns:a16="http://schemas.microsoft.com/office/drawing/2014/main" id="{FA313365-EB6E-EF0D-C359-DC86B28FA5D2}"/>
              </a:ext>
            </a:extLst>
          </p:cNvPr>
          <p:cNvSpPr txBox="1">
            <a:spLocks/>
          </p:cNvSpPr>
          <p:nvPr/>
        </p:nvSpPr>
        <p:spPr bwMode="auto">
          <a:xfrm>
            <a:off x="6809992" y="5490010"/>
            <a:ext cx="2410059" cy="99028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Less space Short time</a:t>
            </a:r>
          </a:p>
          <a:p>
            <a:pPr marL="0" indent="0" algn="ctr">
              <a:buNone/>
            </a:pPr>
            <a:r>
              <a:rPr lang="en-US" altLang="zh-TW" sz="1600" b="0" dirty="0"/>
              <a:t>But require range-to-range encoding</a:t>
            </a:r>
          </a:p>
        </p:txBody>
      </p: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99A86947-C06D-85D7-7B8B-D56EEA1523BC}"/>
              </a:ext>
            </a:extLst>
          </p:cNvPr>
          <p:cNvGrpSpPr/>
          <p:nvPr/>
        </p:nvGrpSpPr>
        <p:grpSpPr>
          <a:xfrm>
            <a:off x="1963522" y="4169355"/>
            <a:ext cx="1431277" cy="1146465"/>
            <a:chOff x="5319000" y="2952326"/>
            <a:chExt cx="1431277" cy="1146465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BC9B143-A8E8-6B4D-9E41-6480E6B0A585}"/>
                </a:ext>
              </a:extLst>
            </p:cNvPr>
            <p:cNvSpPr/>
            <p:nvPr/>
          </p:nvSpPr>
          <p:spPr bwMode="auto">
            <a:xfrm>
              <a:off x="5522573" y="3088342"/>
              <a:ext cx="384357" cy="384357"/>
            </a:xfrm>
            <a:prstGeom prst="rect">
              <a:avLst/>
            </a:prstGeom>
            <a:noFill/>
            <a:ln w="190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5E4F4D57-9E65-BB82-A0A8-83FA77F9E226}"/>
                </a:ext>
              </a:extLst>
            </p:cNvPr>
            <p:cNvSpPr/>
            <p:nvPr/>
          </p:nvSpPr>
          <p:spPr bwMode="auto">
            <a:xfrm>
              <a:off x="5386557" y="2952326"/>
              <a:ext cx="656390" cy="656390"/>
            </a:xfrm>
            <a:prstGeom prst="rect">
              <a:avLst/>
            </a:prstGeom>
            <a:noFill/>
            <a:ln w="190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8C1C81AD-8680-4B65-F409-D729DCCDFD13}"/>
                </a:ext>
              </a:extLst>
            </p:cNvPr>
            <p:cNvSpPr/>
            <p:nvPr/>
          </p:nvSpPr>
          <p:spPr bwMode="auto">
            <a:xfrm>
              <a:off x="5691891" y="3257660"/>
              <a:ext cx="45720" cy="45720"/>
            </a:xfrm>
            <a:prstGeom prst="rect">
              <a:avLst/>
            </a:prstGeom>
            <a:solidFill>
              <a:srgbClr val="92D050"/>
            </a:solidFill>
            <a:ln w="190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468A991E-6EAC-30B4-6579-7BD5BFF6A941}"/>
                </a:ext>
              </a:extLst>
            </p:cNvPr>
            <p:cNvSpPr/>
            <p:nvPr/>
          </p:nvSpPr>
          <p:spPr bwMode="auto">
            <a:xfrm>
              <a:off x="6229903" y="3578417"/>
              <a:ext cx="384357" cy="384357"/>
            </a:xfrm>
            <a:prstGeom prst="rect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2380C4E-87C5-F307-5A9F-DD7A1FA0B00B}"/>
                </a:ext>
              </a:extLst>
            </p:cNvPr>
            <p:cNvSpPr/>
            <p:nvPr/>
          </p:nvSpPr>
          <p:spPr bwMode="auto">
            <a:xfrm>
              <a:off x="6093887" y="3442401"/>
              <a:ext cx="656390" cy="656390"/>
            </a:xfrm>
            <a:prstGeom prst="rect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363483C-D814-0F9A-E32F-F4564A9FD914}"/>
                </a:ext>
              </a:extLst>
            </p:cNvPr>
            <p:cNvSpPr/>
            <p:nvPr/>
          </p:nvSpPr>
          <p:spPr bwMode="auto">
            <a:xfrm>
              <a:off x="6399221" y="3747735"/>
              <a:ext cx="45720" cy="45720"/>
            </a:xfrm>
            <a:prstGeom prst="rect">
              <a:avLst/>
            </a:prstGeom>
            <a:solidFill>
              <a:srgbClr val="0070C0"/>
            </a:solidFill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393A7779-4FF0-BF28-8DB4-77772930C8A5}"/>
                </a:ext>
              </a:extLst>
            </p:cNvPr>
            <p:cNvSpPr/>
            <p:nvPr/>
          </p:nvSpPr>
          <p:spPr bwMode="auto">
            <a:xfrm>
              <a:off x="5906930" y="3522022"/>
              <a:ext cx="45720" cy="45720"/>
            </a:xfrm>
            <a:prstGeom prst="rect">
              <a:avLst/>
            </a:prstGeom>
            <a:solidFill>
              <a:srgbClr val="FF0000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9" name="內容版面配置區 2">
              <a:extLst>
                <a:ext uri="{FF2B5EF4-FFF2-40B4-BE49-F238E27FC236}">
                  <a16:creationId xmlns:a16="http://schemas.microsoft.com/office/drawing/2014/main" id="{2982E8CF-D4B1-D4DB-0FB3-43E889881A5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319000" y="3537818"/>
              <a:ext cx="825384" cy="3352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TW" sz="1600" b="0" dirty="0">
                  <a:solidFill>
                    <a:srgbClr val="FF0000"/>
                  </a:solidFill>
                </a:rPr>
                <a:t>query</a:t>
              </a:r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C632793F-89C9-402F-4B7A-3E90A474DA01}"/>
              </a:ext>
            </a:extLst>
          </p:cNvPr>
          <p:cNvGrpSpPr/>
          <p:nvPr/>
        </p:nvGrpSpPr>
        <p:grpSpPr>
          <a:xfrm>
            <a:off x="1942934" y="3130721"/>
            <a:ext cx="1142882" cy="972455"/>
            <a:chOff x="7215679" y="3189285"/>
            <a:chExt cx="1142882" cy="972455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96B8F93C-716E-1FCF-20C6-F4550AB03CB6}"/>
                </a:ext>
              </a:extLst>
            </p:cNvPr>
            <p:cNvSpPr/>
            <p:nvPr/>
          </p:nvSpPr>
          <p:spPr bwMode="auto">
            <a:xfrm>
              <a:off x="7605511" y="3248178"/>
              <a:ext cx="45720" cy="45720"/>
            </a:xfrm>
            <a:prstGeom prst="rect">
              <a:avLst/>
            </a:prstGeom>
            <a:solidFill>
              <a:srgbClr val="92D050"/>
            </a:solidFill>
            <a:ln w="190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00DA08C0-FFB0-A42D-838F-CAA62FB206D0}"/>
                </a:ext>
              </a:extLst>
            </p:cNvPr>
            <p:cNvSpPr/>
            <p:nvPr/>
          </p:nvSpPr>
          <p:spPr bwMode="auto">
            <a:xfrm>
              <a:off x="8312841" y="3738253"/>
              <a:ext cx="45720" cy="45720"/>
            </a:xfrm>
            <a:prstGeom prst="rect">
              <a:avLst/>
            </a:prstGeom>
            <a:solidFill>
              <a:srgbClr val="0070C0"/>
            </a:solidFill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51CC200-2959-7B26-1B43-9E75C39DD505}"/>
                </a:ext>
              </a:extLst>
            </p:cNvPr>
            <p:cNvSpPr/>
            <p:nvPr/>
          </p:nvSpPr>
          <p:spPr bwMode="auto">
            <a:xfrm>
              <a:off x="7820550" y="3512540"/>
              <a:ext cx="45720" cy="45720"/>
            </a:xfrm>
            <a:prstGeom prst="rect">
              <a:avLst/>
            </a:prstGeom>
            <a:solidFill>
              <a:srgbClr val="FF0000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58EDC4F4-79B2-C64E-725D-126D80DE33A4}"/>
                </a:ext>
              </a:extLst>
            </p:cNvPr>
            <p:cNvSpPr/>
            <p:nvPr/>
          </p:nvSpPr>
          <p:spPr bwMode="auto">
            <a:xfrm>
              <a:off x="7685608" y="3378534"/>
              <a:ext cx="313732" cy="313732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D24AE1F1-BC9B-B03D-1649-DE0869749A71}"/>
                </a:ext>
              </a:extLst>
            </p:cNvPr>
            <p:cNvSpPr/>
            <p:nvPr/>
          </p:nvSpPr>
          <p:spPr bwMode="auto">
            <a:xfrm>
              <a:off x="7496359" y="3189285"/>
              <a:ext cx="692230" cy="69223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0" name="內容版面配置區 2">
              <a:extLst>
                <a:ext uri="{FF2B5EF4-FFF2-40B4-BE49-F238E27FC236}">
                  <a16:creationId xmlns:a16="http://schemas.microsoft.com/office/drawing/2014/main" id="{15C1F3CF-B9A5-AA8A-7C28-FD0ED8C70F2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215679" y="3826520"/>
              <a:ext cx="825384" cy="3352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TW" sz="1600" b="0" dirty="0">
                  <a:solidFill>
                    <a:srgbClr val="FF0000"/>
                  </a:solidFill>
                </a:rPr>
                <a:t>query</a:t>
              </a:r>
            </a:p>
          </p:txBody>
        </p:sp>
      </p:grp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4B500709-0B4F-E025-F7A7-7889D4270400}"/>
              </a:ext>
            </a:extLst>
          </p:cNvPr>
          <p:cNvGrpSpPr/>
          <p:nvPr/>
        </p:nvGrpSpPr>
        <p:grpSpPr>
          <a:xfrm>
            <a:off x="2071737" y="5432284"/>
            <a:ext cx="1231463" cy="910336"/>
            <a:chOff x="5284753" y="5121607"/>
            <a:chExt cx="1231463" cy="910336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A819B7DD-3DE1-2B8B-5D86-366BE00AC31A}"/>
                </a:ext>
              </a:extLst>
            </p:cNvPr>
            <p:cNvSpPr/>
            <p:nvPr/>
          </p:nvSpPr>
          <p:spPr bwMode="auto">
            <a:xfrm>
              <a:off x="5592862" y="5281845"/>
              <a:ext cx="45720" cy="45720"/>
            </a:xfrm>
            <a:prstGeom prst="rect">
              <a:avLst/>
            </a:prstGeom>
            <a:solidFill>
              <a:srgbClr val="92D050"/>
            </a:solidFill>
            <a:ln w="190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14071BDA-0070-4292-7C5F-F9F1B2699017}"/>
                </a:ext>
              </a:extLst>
            </p:cNvPr>
            <p:cNvSpPr/>
            <p:nvPr/>
          </p:nvSpPr>
          <p:spPr bwMode="auto">
            <a:xfrm>
              <a:off x="6300192" y="5771920"/>
              <a:ext cx="45720" cy="45720"/>
            </a:xfrm>
            <a:prstGeom prst="rect">
              <a:avLst/>
            </a:prstGeom>
            <a:solidFill>
              <a:srgbClr val="0070C0"/>
            </a:solidFill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F3DB9D3E-63B5-14A0-59C2-B27DECB52FD9}"/>
                </a:ext>
              </a:extLst>
            </p:cNvPr>
            <p:cNvSpPr/>
            <p:nvPr/>
          </p:nvSpPr>
          <p:spPr bwMode="auto">
            <a:xfrm>
              <a:off x="5807901" y="5546207"/>
              <a:ext cx="45720" cy="45720"/>
            </a:xfrm>
            <a:prstGeom prst="rect">
              <a:avLst/>
            </a:prstGeom>
            <a:solidFill>
              <a:srgbClr val="FF0000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952D0D60-8195-61F8-15E1-4EA9D5F02DF3}"/>
                </a:ext>
              </a:extLst>
            </p:cNvPr>
            <p:cNvSpPr/>
            <p:nvPr/>
          </p:nvSpPr>
          <p:spPr bwMode="auto">
            <a:xfrm>
              <a:off x="5672959" y="5412201"/>
              <a:ext cx="313732" cy="313732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09ECE0F4-C4B1-365C-4F33-1BB89E200DCA}"/>
                </a:ext>
              </a:extLst>
            </p:cNvPr>
            <p:cNvSpPr/>
            <p:nvPr/>
          </p:nvSpPr>
          <p:spPr bwMode="auto">
            <a:xfrm>
              <a:off x="5429940" y="5121607"/>
              <a:ext cx="366196" cy="366196"/>
            </a:xfrm>
            <a:prstGeom prst="rect">
              <a:avLst/>
            </a:prstGeom>
            <a:noFill/>
            <a:ln w="190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BB395C6B-FCCD-CE89-1B0E-20E04AA9A166}"/>
                </a:ext>
              </a:extLst>
            </p:cNvPr>
            <p:cNvSpPr/>
            <p:nvPr/>
          </p:nvSpPr>
          <p:spPr bwMode="auto">
            <a:xfrm>
              <a:off x="6129888" y="5601616"/>
              <a:ext cx="386328" cy="386328"/>
            </a:xfrm>
            <a:prstGeom prst="rect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1" name="內容版面配置區 2">
              <a:extLst>
                <a:ext uri="{FF2B5EF4-FFF2-40B4-BE49-F238E27FC236}">
                  <a16:creationId xmlns:a16="http://schemas.microsoft.com/office/drawing/2014/main" id="{59A93698-6BAE-720E-61AA-7EBC5419851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284753" y="5696723"/>
              <a:ext cx="825384" cy="3352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TW" sz="1600" b="0" dirty="0">
                  <a:solidFill>
                    <a:srgbClr val="FF0000"/>
                  </a:solidFill>
                </a:rPr>
                <a:t>query</a:t>
              </a: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3D8A1ABD-2284-88D7-B9C1-AF6AACADFEDF}"/>
              </a:ext>
            </a:extLst>
          </p:cNvPr>
          <p:cNvSpPr txBox="1">
            <a:spLocks/>
          </p:cNvSpPr>
          <p:nvPr/>
        </p:nvSpPr>
        <p:spPr bwMode="auto">
          <a:xfrm>
            <a:off x="27017" y="3329252"/>
            <a:ext cx="1804592" cy="6608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Iteratively expand from query</a:t>
            </a:r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8EFD8DDB-D4F7-478B-5100-67627ACB85CF}"/>
              </a:ext>
            </a:extLst>
          </p:cNvPr>
          <p:cNvCxnSpPr>
            <a:cxnSpLocks/>
            <a:stCxn id="40" idx="3"/>
            <a:endCxn id="69" idx="1"/>
          </p:cNvCxnSpPr>
          <p:nvPr/>
        </p:nvCxnSpPr>
        <p:spPr bwMode="auto">
          <a:xfrm>
            <a:off x="2593525" y="3476836"/>
            <a:ext cx="780900" cy="1428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FE1D68ED-882F-01CB-DC50-A1CE4C3A2A13}"/>
                  </a:ext>
                </a:extLst>
              </p:cNvPr>
              <p:cNvSpPr txBox="1"/>
              <p:nvPr/>
            </p:nvSpPr>
            <p:spPr>
              <a:xfrm>
                <a:off x="3374425" y="3078445"/>
                <a:ext cx="1848838" cy="8253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2,2</m:t>
                              </m:r>
                            </m:e>
                          </m:d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 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4,4</m:t>
                              </m:r>
                            </m:e>
                          </m:d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altLang="zh-TW" sz="1600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    →</m:t>
                      </m:r>
                      <m:d>
                        <m:d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n-US" altLang="zh-TW" sz="1600">
                              <a:latin typeface="Cambria Math" panose="02040503050406030204" pitchFamily="18" charset="0"/>
                            </a:rPr>
                            <m:t> 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  <m:r>
                            <a:rPr lang="en-US" altLang="zh-TW" sz="160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altLang="zh-TW" sz="1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altLang="zh-TW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TW" sz="16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  <m:r>
                            <a:rPr lang="en-US" altLang="zh-TW" sz="16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sz="16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d>
                          <m:r>
                            <a:rPr lang="en-US" altLang="zh-TW" sz="16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FE1D68ED-882F-01CB-DC50-A1CE4C3A2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425" y="3078445"/>
                <a:ext cx="1848838" cy="8253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44F5F04B-4064-719D-FF4A-3C6F55041388}"/>
                  </a:ext>
                </a:extLst>
              </p:cNvPr>
              <p:cNvSpPr txBox="1"/>
              <p:nvPr/>
            </p:nvSpPr>
            <p:spPr>
              <a:xfrm>
                <a:off x="5116989" y="3574720"/>
                <a:ext cx="150230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∋</m:t>
                    </m:r>
                  </m:oMath>
                </a14:m>
                <a:r>
                  <a:rPr lang="en-US" altLang="zh-TW" sz="1600" dirty="0"/>
                  <a:t> Class green</a:t>
                </a:r>
                <a:endParaRPr lang="zh-TW" altLang="en-US" sz="1600" dirty="0"/>
              </a:p>
            </p:txBody>
          </p:sp>
        </mc:Choice>
        <mc:Fallback xmlns=""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44F5F04B-4064-719D-FF4A-3C6F55041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989" y="3574720"/>
                <a:ext cx="1502309" cy="338554"/>
              </a:xfrm>
              <a:prstGeom prst="rect">
                <a:avLst/>
              </a:prstGeom>
              <a:blipFill>
                <a:blip r:embed="rId5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內容版面配置區 2">
            <a:extLst>
              <a:ext uri="{FF2B5EF4-FFF2-40B4-BE49-F238E27FC236}">
                <a16:creationId xmlns:a16="http://schemas.microsoft.com/office/drawing/2014/main" id="{63DE004A-3EF9-5B90-FB58-C44242B6AF99}"/>
              </a:ext>
            </a:extLst>
          </p:cNvPr>
          <p:cNvSpPr txBox="1">
            <a:spLocks/>
          </p:cNvSpPr>
          <p:nvPr/>
        </p:nvSpPr>
        <p:spPr bwMode="auto">
          <a:xfrm>
            <a:off x="42304" y="4440902"/>
            <a:ext cx="1804592" cy="6608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Create squares from existing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1645FA93-44EA-7AF6-D831-E792B85821DD}"/>
                  </a:ext>
                </a:extLst>
              </p:cNvPr>
              <p:cNvSpPr txBox="1"/>
              <p:nvPr/>
            </p:nvSpPr>
            <p:spPr>
              <a:xfrm>
                <a:off x="3408830" y="4098965"/>
                <a:ext cx="454411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e>
                              </m:d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6,6</m:t>
                                  </m:r>
                                </m:e>
                              </m:d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d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TW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zh-TW" sz="16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  <m:r>
                                <a:rPr lang="en-US" altLang="zh-TW" sz="16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TW" sz="16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</m:d>
                              <m:r>
                                <a:rPr lang="en-US" altLang="zh-TW" sz="16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1645FA93-44EA-7AF6-D831-E792B8582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830" y="4098965"/>
                <a:ext cx="4544116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7F046542-768D-C0B8-9B41-B29DCAAE0102}"/>
                  </a:ext>
                </a:extLst>
              </p:cNvPr>
              <p:cNvSpPr txBox="1"/>
              <p:nvPr/>
            </p:nvSpPr>
            <p:spPr>
              <a:xfrm>
                <a:off x="3412260" y="4421461"/>
                <a:ext cx="454411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5,5</m:t>
                                  </m:r>
                                </m:e>
                              </m:d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3,3</m:t>
                                  </m:r>
                                </m:e>
                              </m:d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d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d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d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7F046542-768D-C0B8-9B41-B29DCAAE0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260" y="4421461"/>
                <a:ext cx="4544116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F4367B35-6F8F-B85F-4D68-BE5F370CD462}"/>
              </a:ext>
            </a:extLst>
          </p:cNvPr>
          <p:cNvCxnSpPr>
            <a:cxnSpLocks/>
            <a:stCxn id="81" idx="3"/>
            <a:endCxn id="29" idx="2"/>
          </p:cNvCxnSpPr>
          <p:nvPr/>
        </p:nvCxnSpPr>
        <p:spPr bwMode="auto">
          <a:xfrm flipV="1">
            <a:off x="6619298" y="3295309"/>
            <a:ext cx="567055" cy="44868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C54BB395-D6CC-78A4-2E90-523657438E84}"/>
              </a:ext>
            </a:extLst>
          </p:cNvPr>
          <p:cNvCxnSpPr>
            <a:cxnSpLocks/>
            <a:stCxn id="87" idx="2"/>
            <a:endCxn id="28" idx="0"/>
          </p:cNvCxnSpPr>
          <p:nvPr/>
        </p:nvCxnSpPr>
        <p:spPr bwMode="auto">
          <a:xfrm>
            <a:off x="5684318" y="4760015"/>
            <a:ext cx="333122" cy="174757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5" name="內容版面配置區 2">
            <a:extLst>
              <a:ext uri="{FF2B5EF4-FFF2-40B4-BE49-F238E27FC236}">
                <a16:creationId xmlns:a16="http://schemas.microsoft.com/office/drawing/2014/main" id="{ECD2E304-28E5-B654-C161-2316EDD3AFF9}"/>
              </a:ext>
            </a:extLst>
          </p:cNvPr>
          <p:cNvSpPr txBox="1">
            <a:spLocks/>
          </p:cNvSpPr>
          <p:nvPr/>
        </p:nvSpPr>
        <p:spPr bwMode="auto">
          <a:xfrm>
            <a:off x="32943" y="5606475"/>
            <a:ext cx="1804592" cy="6608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Using both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字方塊 95">
                <a:extLst>
                  <a:ext uri="{FF2B5EF4-FFF2-40B4-BE49-F238E27FC236}">
                    <a16:creationId xmlns:a16="http://schemas.microsoft.com/office/drawing/2014/main" id="{F9E94672-4899-CB6F-8B7C-E87805BB7357}"/>
                  </a:ext>
                </a:extLst>
              </p:cNvPr>
              <p:cNvSpPr txBox="1"/>
              <p:nvPr/>
            </p:nvSpPr>
            <p:spPr>
              <a:xfrm>
                <a:off x="3428068" y="5481580"/>
                <a:ext cx="324049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e>
                              </m:d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6,6</m:t>
                                  </m:r>
                                </m:e>
                              </m:d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TW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zh-TW" sz="16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en-US" altLang="zh-TW" sz="16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US" altLang="zh-TW" sz="16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d>
                              <m:r>
                                <a:rPr lang="en-US" altLang="zh-TW" sz="16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96" name="文字方塊 95">
                <a:extLst>
                  <a:ext uri="{FF2B5EF4-FFF2-40B4-BE49-F238E27FC236}">
                    <a16:creationId xmlns:a16="http://schemas.microsoft.com/office/drawing/2014/main" id="{F9E94672-4899-CB6F-8B7C-E87805BB7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068" y="5481580"/>
                <a:ext cx="3240492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字方塊 96">
                <a:extLst>
                  <a:ext uri="{FF2B5EF4-FFF2-40B4-BE49-F238E27FC236}">
                    <a16:creationId xmlns:a16="http://schemas.microsoft.com/office/drawing/2014/main" id="{09C40907-9CB1-5E91-96CE-4296DE0A240C}"/>
                  </a:ext>
                </a:extLst>
              </p:cNvPr>
              <p:cNvSpPr txBox="1"/>
              <p:nvPr/>
            </p:nvSpPr>
            <p:spPr>
              <a:xfrm>
                <a:off x="3427240" y="5789344"/>
                <a:ext cx="324049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5,5</m:t>
                                  </m:r>
                                </m:e>
                              </m:d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3,3</m:t>
                                  </m:r>
                                </m:e>
                              </m:d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d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97" name="文字方塊 96">
                <a:extLst>
                  <a:ext uri="{FF2B5EF4-FFF2-40B4-BE49-F238E27FC236}">
                    <a16:creationId xmlns:a16="http://schemas.microsoft.com/office/drawing/2014/main" id="{09C40907-9CB1-5E91-96CE-4296DE0A2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7240" y="5789344"/>
                <a:ext cx="3240492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字方塊 98">
                <a:extLst>
                  <a:ext uri="{FF2B5EF4-FFF2-40B4-BE49-F238E27FC236}">
                    <a16:creationId xmlns:a16="http://schemas.microsoft.com/office/drawing/2014/main" id="{14B53EDD-C373-E71A-B8B6-F4E8AFC59D8C}"/>
                  </a:ext>
                </a:extLst>
              </p:cNvPr>
              <p:cNvSpPr txBox="1"/>
              <p:nvPr/>
            </p:nvSpPr>
            <p:spPr>
              <a:xfrm>
                <a:off x="3440999" y="6093346"/>
                <a:ext cx="328799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2,2</m:t>
                              </m:r>
                            </m:e>
                          </m:d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 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4,4</m:t>
                              </m:r>
                            </m:e>
                          </m:d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altLang="zh-TW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TW" sz="16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n-US" altLang="zh-TW" sz="16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TW" sz="16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  <m:r>
                            <a:rPr lang="en-US" altLang="zh-TW" sz="16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99" name="文字方塊 98">
                <a:extLst>
                  <a:ext uri="{FF2B5EF4-FFF2-40B4-BE49-F238E27FC236}">
                    <a16:creationId xmlns:a16="http://schemas.microsoft.com/office/drawing/2014/main" id="{14B53EDD-C373-E71A-B8B6-F4E8AFC59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999" y="6093346"/>
                <a:ext cx="3287995" cy="338554"/>
              </a:xfrm>
              <a:prstGeom prst="rect">
                <a:avLst/>
              </a:prstGeom>
              <a:blipFill>
                <a:blip r:embed="rId10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直線單箭頭接點 99">
            <a:extLst>
              <a:ext uri="{FF2B5EF4-FFF2-40B4-BE49-F238E27FC236}">
                <a16:creationId xmlns:a16="http://schemas.microsoft.com/office/drawing/2014/main" id="{9E3766A1-67E1-FBF1-227B-483B88728DB1}"/>
              </a:ext>
            </a:extLst>
          </p:cNvPr>
          <p:cNvCxnSpPr>
            <a:cxnSpLocks/>
            <a:stCxn id="97" idx="3"/>
          </p:cNvCxnSpPr>
          <p:nvPr/>
        </p:nvCxnSpPr>
        <p:spPr bwMode="auto">
          <a:xfrm>
            <a:off x="6667732" y="5958621"/>
            <a:ext cx="332643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CD575DBF-2EC5-14F8-7592-25B8917B5B6B}"/>
              </a:ext>
            </a:extLst>
          </p:cNvPr>
          <p:cNvSpPr txBox="1">
            <a:spLocks/>
          </p:cNvSpPr>
          <p:nvPr/>
        </p:nvSpPr>
        <p:spPr bwMode="auto">
          <a:xfrm>
            <a:off x="7715075" y="3754512"/>
            <a:ext cx="1232108" cy="53544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Boundary condition!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EEA43B0C-3ECB-A2C1-4F9E-7E779C6C1CD4}"/>
              </a:ext>
            </a:extLst>
          </p:cNvPr>
          <p:cNvCxnSpPr>
            <a:cxnSpLocks/>
            <a:endCxn id="4" idx="1"/>
          </p:cNvCxnSpPr>
          <p:nvPr/>
        </p:nvCxnSpPr>
        <p:spPr bwMode="auto">
          <a:xfrm flipV="1">
            <a:off x="6948264" y="4022233"/>
            <a:ext cx="766811" cy="13714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8E2B9858-E84B-72FB-D46D-492CA596C83B}"/>
              </a:ext>
            </a:extLst>
          </p:cNvPr>
          <p:cNvSpPr txBox="1"/>
          <p:nvPr/>
        </p:nvSpPr>
        <p:spPr>
          <a:xfrm>
            <a:off x="2391727" y="3342932"/>
            <a:ext cx="17893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50" dirty="0"/>
              <a:t>1</a:t>
            </a:r>
            <a:endParaRPr lang="zh-TW" altLang="en-US" sz="105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CCB771E7-551A-5870-DF36-960AC32107AC}"/>
              </a:ext>
            </a:extLst>
          </p:cNvPr>
          <p:cNvSpPr txBox="1"/>
          <p:nvPr/>
        </p:nvSpPr>
        <p:spPr>
          <a:xfrm>
            <a:off x="2223201" y="3483979"/>
            <a:ext cx="17893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50" dirty="0"/>
              <a:t>2</a:t>
            </a:r>
            <a:endParaRPr lang="zh-TW" altLang="en-US" sz="105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14F3F58D-4761-0B43-8F97-D4F7E24A9A41}"/>
              </a:ext>
            </a:extLst>
          </p:cNvPr>
          <p:cNvSpPr txBox="1"/>
          <p:nvPr/>
        </p:nvSpPr>
        <p:spPr>
          <a:xfrm>
            <a:off x="2021152" y="3608773"/>
            <a:ext cx="17893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50" dirty="0"/>
              <a:t>3</a:t>
            </a:r>
            <a:endParaRPr lang="zh-TW" altLang="en-US" sz="105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7327794F-5E08-545C-A05A-8222B82415AB}"/>
              </a:ext>
            </a:extLst>
          </p:cNvPr>
          <p:cNvSpPr txBox="1"/>
          <p:nvPr/>
        </p:nvSpPr>
        <p:spPr>
          <a:xfrm>
            <a:off x="2423016" y="5761557"/>
            <a:ext cx="17893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50" dirty="0"/>
              <a:t>1</a:t>
            </a:r>
            <a:endParaRPr lang="zh-TW" altLang="en-US" sz="105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C98F6425-8410-767F-E6D8-40CC1E547364}"/>
              </a:ext>
            </a:extLst>
          </p:cNvPr>
          <p:cNvSpPr txBox="1"/>
          <p:nvPr/>
        </p:nvSpPr>
        <p:spPr>
          <a:xfrm>
            <a:off x="2254490" y="5902604"/>
            <a:ext cx="17893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50" dirty="0"/>
              <a:t>2</a:t>
            </a:r>
            <a:endParaRPr lang="zh-TW" altLang="en-US" sz="105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08593414-1760-624D-916D-50946590D47A}"/>
              </a:ext>
            </a:extLst>
          </p:cNvPr>
          <p:cNvSpPr txBox="1"/>
          <p:nvPr/>
        </p:nvSpPr>
        <p:spPr>
          <a:xfrm>
            <a:off x="2363683" y="4639406"/>
            <a:ext cx="17893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50" dirty="0"/>
              <a:t>1</a:t>
            </a:r>
            <a:endParaRPr lang="zh-TW" altLang="en-US" sz="1050" dirty="0"/>
          </a:p>
        </p:txBody>
      </p:sp>
    </p:spTree>
    <p:extLst>
      <p:ext uri="{BB962C8B-B14F-4D97-AF65-F5344CB8AC3E}">
        <p14:creationId xmlns:p14="http://schemas.microsoft.com/office/powerpoint/2010/main" val="519431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38B3FB-F2BE-1DD4-139F-87C50C4C0C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939986-19D4-324E-5D89-00BBAC6A9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Distance metric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DE5C3FB-3E31-B5B5-B640-E80B6A5E69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L-infinity norm</a:t>
                </a:r>
              </a:p>
              <a:p>
                <a:pPr lvl="1"/>
                <a:r>
                  <a:rPr lang="en-US" altLang="zh-TW" dirty="0"/>
                  <a:t>Realization of “Squares”</a:t>
                </a:r>
              </a:p>
              <a:p>
                <a:pPr lvl="1"/>
                <a:r>
                  <a:rPr lang="en-US" altLang="zh-TW" dirty="0"/>
                  <a:t>Gray code varies 1b for neighbors</a:t>
                </a:r>
              </a:p>
              <a:p>
                <a:pPr lvl="2"/>
                <a:r>
                  <a:rPr kumimoji="1" lang="en-US" altLang="zh-TW" dirty="0">
                    <a:latin typeface="Arial" charset="0"/>
                    <a:ea typeface="新細明體" charset="-120"/>
                  </a:rPr>
                  <a:t>Good for encoding ranges</a:t>
                </a:r>
              </a:p>
              <a:p>
                <a:pPr lvl="2"/>
                <a:r>
                  <a:rPr kumimoji="1" lang="en-US" altLang="zh-TW" dirty="0">
                    <a:latin typeface="Arial" charset="0"/>
                    <a:ea typeface="新細明體" charset="-120"/>
                  </a:rPr>
                  <a:t>But has some restrictions</a:t>
                </a:r>
              </a:p>
              <a:p>
                <a:pPr lvl="3"/>
                <a:r>
                  <a:rPr lang="en-US" altLang="zh-TW" sz="1400" kern="0" dirty="0"/>
                  <a:t>Range Starts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400" b="0" i="0" kern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TW" sz="1400" b="0" i="1" kern="0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TW" sz="1400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400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1400" b="0" i="0" kern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endParaRPr lang="en-US" altLang="zh-TW" sz="1400" kern="0" dirty="0"/>
              </a:p>
              <a:p>
                <a:pPr lvl="3"/>
                <a:r>
                  <a:rPr lang="en-US" altLang="zh-TW" sz="1400" kern="0" dirty="0"/>
                  <a:t>length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4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400" i="1" ker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1400" b="0" i="0" kern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TW" sz="1400" b="0" i="1" kern="0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altLang="zh-TW" sz="1400" b="0" i="1" kern="0" smtClean="0">
                            <a:latin typeface="Cambria Math" panose="02040503050406030204" pitchFamily="18" charset="0"/>
                          </a:rPr>
                          <m:t>𝑜𝑟</m:t>
                        </m:r>
                        <m:r>
                          <a:rPr lang="en-US" altLang="zh-TW" sz="1400" b="0" i="1" kern="0" smtClean="0">
                            <a:latin typeface="Cambria Math" panose="02040503050406030204" pitchFamily="18" charset="0"/>
                          </a:rPr>
                          <m:t> +1)</m:t>
                        </m:r>
                      </m:sup>
                    </m:sSup>
                    <m:r>
                      <a:rPr lang="en-US" altLang="zh-TW" sz="1400" b="0" i="0" kern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TW" sz="1400" b="0" i="0" kern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TW" sz="1400" b="0" i="0" kern="0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TW" sz="1400" b="0" i="1" kern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sz="1400" b="0" i="0" kern="0" smtClean="0">
                            <a:latin typeface="Cambria Math" panose="02040503050406030204" pitchFamily="18" charset="0"/>
                          </a:rPr>
                          <m:t>precision</m:t>
                        </m:r>
                      </m:num>
                      <m:den>
                        <m:r>
                          <a:rPr lang="en-US" altLang="zh-TW" sz="1400" b="0" i="0" kern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TW" sz="1400" kern="0" dirty="0"/>
                  <a:t>  </a:t>
                </a:r>
              </a:p>
              <a:p>
                <a:pPr lvl="3"/>
                <a:endParaRPr lang="zh-TW" altLang="en-US" dirty="0"/>
              </a:p>
              <a:p>
                <a:pPr lvl="2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DE5C3FB-3E31-B5B5-B640-E80B6A5E69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27" t="-6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2" name="群組 121">
            <a:extLst>
              <a:ext uri="{FF2B5EF4-FFF2-40B4-BE49-F238E27FC236}">
                <a16:creationId xmlns:a16="http://schemas.microsoft.com/office/drawing/2014/main" id="{F9813E5F-A253-FFB6-FD46-89FC84D74F63}"/>
              </a:ext>
            </a:extLst>
          </p:cNvPr>
          <p:cNvGrpSpPr/>
          <p:nvPr/>
        </p:nvGrpSpPr>
        <p:grpSpPr>
          <a:xfrm>
            <a:off x="107504" y="4149080"/>
            <a:ext cx="3283647" cy="2236185"/>
            <a:chOff x="76311" y="2850312"/>
            <a:chExt cx="3283647" cy="2236185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F72FA828-6226-7DF3-88EA-00DD9C78A491}"/>
                </a:ext>
              </a:extLst>
            </p:cNvPr>
            <p:cNvSpPr/>
            <p:nvPr/>
          </p:nvSpPr>
          <p:spPr bwMode="auto">
            <a:xfrm>
              <a:off x="456832" y="3551221"/>
              <a:ext cx="535055" cy="329828"/>
            </a:xfrm>
            <a:prstGeom prst="roundRect">
              <a:avLst/>
            </a:prstGeom>
            <a:noFill/>
            <a:ln w="381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00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450AB93F-AB8F-4C81-CBA0-3F5D590B2013}"/>
                </a:ext>
              </a:extLst>
            </p:cNvPr>
            <p:cNvSpPr/>
            <p:nvPr/>
          </p:nvSpPr>
          <p:spPr bwMode="auto">
            <a:xfrm>
              <a:off x="1160190" y="3551221"/>
              <a:ext cx="535055" cy="329828"/>
            </a:xfrm>
            <a:prstGeom prst="roundRect">
              <a:avLst/>
            </a:prstGeom>
            <a:noFill/>
            <a:ln w="381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01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8AAF6329-4389-F0F1-D1B7-873B70EF4776}"/>
                </a:ext>
              </a:extLst>
            </p:cNvPr>
            <p:cNvSpPr/>
            <p:nvPr/>
          </p:nvSpPr>
          <p:spPr bwMode="auto">
            <a:xfrm>
              <a:off x="1863549" y="3551221"/>
              <a:ext cx="535055" cy="329828"/>
            </a:xfrm>
            <a:prstGeom prst="roundRect">
              <a:avLst/>
            </a:prstGeom>
            <a:noFill/>
            <a:ln w="381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dirty="0">
                  <a:latin typeface="Arial" charset="0"/>
                  <a:ea typeface="新細明體" charset="-120"/>
                </a:rPr>
                <a:t>11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D50F50F4-E4B5-F5F4-9875-E71FFCD243F2}"/>
                </a:ext>
              </a:extLst>
            </p:cNvPr>
            <p:cNvSpPr/>
            <p:nvPr/>
          </p:nvSpPr>
          <p:spPr bwMode="auto">
            <a:xfrm>
              <a:off x="2566907" y="3551221"/>
              <a:ext cx="535055" cy="329828"/>
            </a:xfrm>
            <a:prstGeom prst="roundRect">
              <a:avLst/>
            </a:prstGeom>
            <a:noFill/>
            <a:ln w="381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10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9" name="右中括弧 8">
              <a:extLst>
                <a:ext uri="{FF2B5EF4-FFF2-40B4-BE49-F238E27FC236}">
                  <a16:creationId xmlns:a16="http://schemas.microsoft.com/office/drawing/2014/main" id="{01547851-84E6-2854-6D86-32F0187C4290}"/>
                </a:ext>
              </a:extLst>
            </p:cNvPr>
            <p:cNvSpPr/>
            <p:nvPr/>
          </p:nvSpPr>
          <p:spPr bwMode="auto">
            <a:xfrm rot="5400000">
              <a:off x="1024383" y="3338353"/>
              <a:ext cx="78168" cy="1238414"/>
            </a:xfrm>
            <a:prstGeom prst="rightBracket">
              <a:avLst/>
            </a:prstGeom>
            <a:noFill/>
            <a:ln w="28575" cap="flat" cmpd="sng" algn="ctr">
              <a:solidFill>
                <a:srgbClr val="8EB4E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31186A24-79CD-D955-DDF5-14C4DEE2F755}"/>
                </a:ext>
              </a:extLst>
            </p:cNvPr>
            <p:cNvSpPr txBox="1"/>
            <p:nvPr/>
          </p:nvSpPr>
          <p:spPr>
            <a:xfrm>
              <a:off x="876388" y="3969377"/>
              <a:ext cx="43924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0*</a:t>
              </a:r>
              <a:endParaRPr lang="zh-TW" altLang="en-US" sz="1600" dirty="0"/>
            </a:p>
          </p:txBody>
        </p:sp>
        <p:sp>
          <p:nvSpPr>
            <p:cNvPr id="12" name="右中括弧 11">
              <a:extLst>
                <a:ext uri="{FF2B5EF4-FFF2-40B4-BE49-F238E27FC236}">
                  <a16:creationId xmlns:a16="http://schemas.microsoft.com/office/drawing/2014/main" id="{C90ED596-0B50-0225-3BA0-A132EAB72E78}"/>
                </a:ext>
              </a:extLst>
            </p:cNvPr>
            <p:cNvSpPr/>
            <p:nvPr/>
          </p:nvSpPr>
          <p:spPr bwMode="auto">
            <a:xfrm rot="5400000">
              <a:off x="2431100" y="3338353"/>
              <a:ext cx="78168" cy="1238414"/>
            </a:xfrm>
            <a:prstGeom prst="rightBracket">
              <a:avLst/>
            </a:prstGeom>
            <a:noFill/>
            <a:ln w="28575" cap="flat" cmpd="sng" algn="ctr">
              <a:solidFill>
                <a:srgbClr val="8EB4E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A11E288F-89B3-30CA-BD70-D098EE4ABBE3}"/>
                </a:ext>
              </a:extLst>
            </p:cNvPr>
            <p:cNvSpPr txBox="1"/>
            <p:nvPr/>
          </p:nvSpPr>
          <p:spPr>
            <a:xfrm>
              <a:off x="2250255" y="3944420"/>
              <a:ext cx="43924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TW" sz="1600" dirty="0">
                  <a:latin typeface="Arial" charset="0"/>
                  <a:ea typeface="新細明體" charset="-120"/>
                </a:rPr>
                <a:t>1</a:t>
              </a:r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*</a:t>
              </a:r>
              <a:endParaRPr lang="zh-TW" altLang="en-US" sz="1600" dirty="0"/>
            </a:p>
          </p:txBody>
        </p:sp>
        <p:sp>
          <p:nvSpPr>
            <p:cNvPr id="14" name="右中括弧 13">
              <a:extLst>
                <a:ext uri="{FF2B5EF4-FFF2-40B4-BE49-F238E27FC236}">
                  <a16:creationId xmlns:a16="http://schemas.microsoft.com/office/drawing/2014/main" id="{E2F0BD65-175B-1571-6972-D6872549CB2E}"/>
                </a:ext>
              </a:extLst>
            </p:cNvPr>
            <p:cNvSpPr/>
            <p:nvPr/>
          </p:nvSpPr>
          <p:spPr bwMode="auto">
            <a:xfrm rot="5400000">
              <a:off x="1733801" y="3696956"/>
              <a:ext cx="78168" cy="1238414"/>
            </a:xfrm>
            <a:prstGeom prst="rightBracket">
              <a:avLst/>
            </a:prstGeom>
            <a:noFill/>
            <a:ln w="28575" cap="flat" cmpd="sng" algn="ctr">
              <a:solidFill>
                <a:srgbClr val="8EB4E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C1221F26-B5B7-C2D3-A342-F87542C333B2}"/>
                </a:ext>
              </a:extLst>
            </p:cNvPr>
            <p:cNvSpPr txBox="1"/>
            <p:nvPr/>
          </p:nvSpPr>
          <p:spPr>
            <a:xfrm>
              <a:off x="1555822" y="4330731"/>
              <a:ext cx="43924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*1</a:t>
              </a:r>
              <a:endParaRPr lang="zh-TW" altLang="en-US" sz="1600" dirty="0"/>
            </a:p>
          </p:txBody>
        </p:sp>
        <p:sp>
          <p:nvSpPr>
            <p:cNvPr id="16" name="右中括弧 15">
              <a:extLst>
                <a:ext uri="{FF2B5EF4-FFF2-40B4-BE49-F238E27FC236}">
                  <a16:creationId xmlns:a16="http://schemas.microsoft.com/office/drawing/2014/main" id="{3BAA5014-42DE-E46B-FBC9-3D8C7288D339}"/>
                </a:ext>
              </a:extLst>
            </p:cNvPr>
            <p:cNvSpPr/>
            <p:nvPr/>
          </p:nvSpPr>
          <p:spPr bwMode="auto">
            <a:xfrm rot="5400000">
              <a:off x="688293" y="4036697"/>
              <a:ext cx="75523" cy="551473"/>
            </a:xfrm>
            <a:prstGeom prst="rightBracket">
              <a:avLst/>
            </a:prstGeom>
            <a:noFill/>
            <a:ln w="28575" cap="flat" cmpd="sng" algn="ctr">
              <a:solidFill>
                <a:srgbClr val="8EB4E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7" name="右中括弧 16">
              <a:extLst>
                <a:ext uri="{FF2B5EF4-FFF2-40B4-BE49-F238E27FC236}">
                  <a16:creationId xmlns:a16="http://schemas.microsoft.com/office/drawing/2014/main" id="{961A10AA-BE42-610E-9117-4734BF5E6896}"/>
                </a:ext>
              </a:extLst>
            </p:cNvPr>
            <p:cNvSpPr/>
            <p:nvPr/>
          </p:nvSpPr>
          <p:spPr bwMode="auto">
            <a:xfrm rot="5400000">
              <a:off x="2791215" y="4043373"/>
              <a:ext cx="78168" cy="530302"/>
            </a:xfrm>
            <a:prstGeom prst="rightBracket">
              <a:avLst/>
            </a:prstGeom>
            <a:noFill/>
            <a:ln w="28575" cap="flat" cmpd="sng" algn="ctr">
              <a:solidFill>
                <a:srgbClr val="8EB4E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471B8A52-16C8-BCD3-4C65-F1D2AE8D777A}"/>
                </a:ext>
              </a:extLst>
            </p:cNvPr>
            <p:cNvSpPr txBox="1"/>
            <p:nvPr/>
          </p:nvSpPr>
          <p:spPr>
            <a:xfrm>
              <a:off x="500785" y="4320687"/>
              <a:ext cx="43924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*0</a:t>
              </a:r>
              <a:endParaRPr lang="zh-TW" altLang="en-US" sz="1600" dirty="0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BFA08608-B265-71BB-0296-01FED830CD0E}"/>
                </a:ext>
              </a:extLst>
            </p:cNvPr>
            <p:cNvSpPr txBox="1"/>
            <p:nvPr/>
          </p:nvSpPr>
          <p:spPr>
            <a:xfrm>
              <a:off x="2610860" y="4318617"/>
              <a:ext cx="43924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*0</a:t>
              </a:r>
              <a:endParaRPr lang="zh-TW" altLang="en-US" sz="1600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4A93ECA5-1B99-565F-077E-CD0F54137652}"/>
                </a:ext>
              </a:extLst>
            </p:cNvPr>
            <p:cNvSpPr txBox="1"/>
            <p:nvPr/>
          </p:nvSpPr>
          <p:spPr>
            <a:xfrm>
              <a:off x="429895" y="2951305"/>
              <a:ext cx="275637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TW" sz="1600" dirty="0">
                  <a:latin typeface="Arial" charset="0"/>
                  <a:ea typeface="新細明體" charset="-120"/>
                </a:rPr>
                <a:t>Gray code</a:t>
              </a:r>
              <a:endParaRPr lang="zh-TW" altLang="en-US" sz="1600" dirty="0"/>
            </a:p>
          </p:txBody>
        </p: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FA4D78AE-85D1-1AF5-0370-10EF0B94F9D4}"/>
                </a:ext>
              </a:extLst>
            </p:cNvPr>
            <p:cNvSpPr/>
            <p:nvPr/>
          </p:nvSpPr>
          <p:spPr bwMode="auto">
            <a:xfrm>
              <a:off x="287069" y="2850312"/>
              <a:ext cx="3072889" cy="1818974"/>
            </a:xfrm>
            <a:prstGeom prst="roundRect">
              <a:avLst/>
            </a:prstGeom>
            <a:noFill/>
            <a:ln w="28575" cap="flat" cmpd="sng" algn="ctr">
              <a:solidFill>
                <a:srgbClr val="0000FF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BF1B672C-D2FB-F661-26A7-F6F6F6C1F2AC}"/>
                </a:ext>
              </a:extLst>
            </p:cNvPr>
            <p:cNvSpPr txBox="1"/>
            <p:nvPr/>
          </p:nvSpPr>
          <p:spPr>
            <a:xfrm>
              <a:off x="489003" y="3254444"/>
              <a:ext cx="46562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0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CA19BAC3-48BA-CF25-B4BA-09D7644E639E}"/>
                </a:ext>
              </a:extLst>
            </p:cNvPr>
            <p:cNvSpPr txBox="1"/>
            <p:nvPr/>
          </p:nvSpPr>
          <p:spPr>
            <a:xfrm>
              <a:off x="1192361" y="3241106"/>
              <a:ext cx="46562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1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8CECF48E-096A-7850-B8EE-FBE027C7E48B}"/>
                </a:ext>
              </a:extLst>
            </p:cNvPr>
            <p:cNvSpPr txBox="1"/>
            <p:nvPr/>
          </p:nvSpPr>
          <p:spPr>
            <a:xfrm>
              <a:off x="1895720" y="3228723"/>
              <a:ext cx="46562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dirty="0">
                  <a:latin typeface="Arial" charset="0"/>
                  <a:ea typeface="新細明體" charset="-120"/>
                </a:rPr>
                <a:t>2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id="{877464D0-E398-A1C1-DC65-20D9704706A6}"/>
                </a:ext>
              </a:extLst>
            </p:cNvPr>
            <p:cNvSpPr txBox="1"/>
            <p:nvPr/>
          </p:nvSpPr>
          <p:spPr>
            <a:xfrm>
              <a:off x="2612274" y="3227288"/>
              <a:ext cx="46562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dirty="0">
                  <a:latin typeface="Arial" charset="0"/>
                  <a:ea typeface="新細明體" charset="-120"/>
                </a:rPr>
                <a:t>3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83" name="內容版面配置區 2">
              <a:extLst>
                <a:ext uri="{FF2B5EF4-FFF2-40B4-BE49-F238E27FC236}">
                  <a16:creationId xmlns:a16="http://schemas.microsoft.com/office/drawing/2014/main" id="{2CABCEA0-2587-B77C-92F2-F302A1BD0DA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311" y="4744802"/>
              <a:ext cx="825384" cy="3352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TW" sz="1600" b="0" dirty="0">
                  <a:solidFill>
                    <a:srgbClr val="FF0000"/>
                  </a:solidFill>
                </a:rPr>
                <a:t>Query</a:t>
              </a:r>
            </a:p>
          </p:txBody>
        </p:sp>
        <p:cxnSp>
          <p:nvCxnSpPr>
            <p:cNvPr id="84" name="直線單箭頭接點 83">
              <a:extLst>
                <a:ext uri="{FF2B5EF4-FFF2-40B4-BE49-F238E27FC236}">
                  <a16:creationId xmlns:a16="http://schemas.microsoft.com/office/drawing/2014/main" id="{4A58B138-E37E-EA35-F337-11C45618FA7B}"/>
                </a:ext>
              </a:extLst>
            </p:cNvPr>
            <p:cNvCxnSpPr>
              <a:cxnSpLocks/>
              <a:stCxn id="83" idx="0"/>
              <a:endCxn id="4" idx="2"/>
            </p:cNvCxnSpPr>
            <p:nvPr/>
          </p:nvCxnSpPr>
          <p:spPr bwMode="auto">
            <a:xfrm flipV="1">
              <a:off x="489003" y="3881049"/>
              <a:ext cx="235357" cy="863753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5" name="直線單箭頭接點 84">
              <a:extLst>
                <a:ext uri="{FF2B5EF4-FFF2-40B4-BE49-F238E27FC236}">
                  <a16:creationId xmlns:a16="http://schemas.microsoft.com/office/drawing/2014/main" id="{9AA8D216-436B-5918-4E23-E2001524B98F}"/>
                </a:ext>
              </a:extLst>
            </p:cNvPr>
            <p:cNvCxnSpPr>
              <a:cxnSpLocks/>
              <a:stCxn id="11" idx="2"/>
              <a:endCxn id="86" idx="0"/>
            </p:cNvCxnSpPr>
            <p:nvPr/>
          </p:nvCxnSpPr>
          <p:spPr bwMode="auto">
            <a:xfrm>
              <a:off x="1096008" y="4307931"/>
              <a:ext cx="47122" cy="443346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6" name="內容版面配置區 2">
              <a:extLst>
                <a:ext uri="{FF2B5EF4-FFF2-40B4-BE49-F238E27FC236}">
                  <a16:creationId xmlns:a16="http://schemas.microsoft.com/office/drawing/2014/main" id="{7590DAD5-7AD3-7FE9-8F9F-CDE5DB8E07C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30438" y="4751277"/>
              <a:ext cx="825384" cy="3352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TW" sz="1600" dirty="0">
                  <a:solidFill>
                    <a:srgbClr val="FF0000"/>
                  </a:solidFill>
                </a:rPr>
                <a:t>Hit!</a:t>
              </a:r>
              <a:endParaRPr lang="en-US" altLang="zh-TW" sz="1600" b="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04" name="圖片 103">
            <a:extLst>
              <a:ext uri="{FF2B5EF4-FFF2-40B4-BE49-F238E27FC236}">
                <a16:creationId xmlns:a16="http://schemas.microsoft.com/office/drawing/2014/main" id="{454C7798-1D95-EDA4-A298-1982E7735D5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478" t="41835" r="971"/>
          <a:stretch/>
        </p:blipFill>
        <p:spPr>
          <a:xfrm>
            <a:off x="4392990" y="2738173"/>
            <a:ext cx="4486561" cy="1172711"/>
          </a:xfrm>
          <a:prstGeom prst="rect">
            <a:avLst/>
          </a:prstGeom>
        </p:spPr>
      </p:pic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6743D153-C3B2-3196-A6EB-C9C6C453EAF7}"/>
              </a:ext>
            </a:extLst>
          </p:cNvPr>
          <p:cNvSpPr txBox="1"/>
          <p:nvPr/>
        </p:nvSpPr>
        <p:spPr>
          <a:xfrm>
            <a:off x="6012160" y="2348880"/>
            <a:ext cx="14401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/>
              <a:t>4-bit example</a:t>
            </a:r>
            <a:endParaRPr lang="zh-TW" altLang="en-US" sz="1600" dirty="0"/>
          </a:p>
        </p:txBody>
      </p:sp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05E8EA61-259A-1998-3E69-0C4C721A08A2}"/>
              </a:ext>
            </a:extLst>
          </p:cNvPr>
          <p:cNvSpPr txBox="1"/>
          <p:nvPr/>
        </p:nvSpPr>
        <p:spPr>
          <a:xfrm>
            <a:off x="3664647" y="4062258"/>
            <a:ext cx="407570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600" dirty="0"/>
              <a:t>Gray code + offset</a:t>
            </a:r>
            <a:r>
              <a:rPr lang="zh-TW" altLang="en-US" sz="1600" dirty="0"/>
              <a:t> </a:t>
            </a:r>
            <a:r>
              <a:rPr lang="en-US" altLang="zh-TW" sz="1600" dirty="0"/>
              <a:t>(</a:t>
            </a:r>
            <a:r>
              <a:rPr lang="zh-TW" altLang="en-US" sz="1600" dirty="0"/>
              <a:t> </a:t>
            </a:r>
            <a:r>
              <a:rPr lang="en-US" altLang="zh-TW" sz="1600" dirty="0"/>
              <a:t>postfix ) + Intersection</a:t>
            </a:r>
            <a:endParaRPr lang="zh-TW" altLang="en-US" sz="1600" dirty="0"/>
          </a:p>
        </p:txBody>
      </p:sp>
      <p:pic>
        <p:nvPicPr>
          <p:cNvPr id="126" name="圖片 125">
            <a:extLst>
              <a:ext uri="{FF2B5EF4-FFF2-40B4-BE49-F238E27FC236}">
                <a16:creationId xmlns:a16="http://schemas.microsoft.com/office/drawing/2014/main" id="{2E49F5E0-479D-4179-8C87-908981D4A7C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478" t="41835" r="971" b="36244"/>
          <a:stretch/>
        </p:blipFill>
        <p:spPr>
          <a:xfrm>
            <a:off x="4392991" y="4501502"/>
            <a:ext cx="4486561" cy="441974"/>
          </a:xfrm>
          <a:prstGeom prst="rect">
            <a:avLst/>
          </a:prstGeom>
        </p:spPr>
      </p:pic>
      <p:cxnSp>
        <p:nvCxnSpPr>
          <p:cNvPr id="128" name="直線接點 127">
            <a:extLst>
              <a:ext uri="{FF2B5EF4-FFF2-40B4-BE49-F238E27FC236}">
                <a16:creationId xmlns:a16="http://schemas.microsoft.com/office/drawing/2014/main" id="{9EF170B9-9711-2ECC-242D-5BE15D99283D}"/>
              </a:ext>
            </a:extLst>
          </p:cNvPr>
          <p:cNvCxnSpPr>
            <a:cxnSpLocks/>
          </p:cNvCxnSpPr>
          <p:nvPr/>
        </p:nvCxnSpPr>
        <p:spPr bwMode="auto">
          <a:xfrm>
            <a:off x="4427984" y="5014903"/>
            <a:ext cx="108012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直線接點 129">
            <a:extLst>
              <a:ext uri="{FF2B5EF4-FFF2-40B4-BE49-F238E27FC236}">
                <a16:creationId xmlns:a16="http://schemas.microsoft.com/office/drawing/2014/main" id="{6B5355E5-8A50-D3DE-5886-F0A233A71BB5}"/>
              </a:ext>
            </a:extLst>
          </p:cNvPr>
          <p:cNvCxnSpPr>
            <a:cxnSpLocks/>
          </p:cNvCxnSpPr>
          <p:nvPr/>
        </p:nvCxnSpPr>
        <p:spPr bwMode="auto">
          <a:xfrm>
            <a:off x="4712206" y="5170292"/>
            <a:ext cx="108012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線接點 130">
            <a:extLst>
              <a:ext uri="{FF2B5EF4-FFF2-40B4-BE49-F238E27FC236}">
                <a16:creationId xmlns:a16="http://schemas.microsoft.com/office/drawing/2014/main" id="{E40347DE-FDE2-050C-5653-659E93B477A6}"/>
              </a:ext>
            </a:extLst>
          </p:cNvPr>
          <p:cNvCxnSpPr>
            <a:cxnSpLocks/>
          </p:cNvCxnSpPr>
          <p:nvPr/>
        </p:nvCxnSpPr>
        <p:spPr bwMode="auto">
          <a:xfrm>
            <a:off x="4968044" y="5321336"/>
            <a:ext cx="1080120" cy="0"/>
          </a:xfrm>
          <a:prstGeom prst="line">
            <a:avLst/>
          </a:prstGeom>
          <a:ln w="28575">
            <a:solidFill>
              <a:srgbClr val="01990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直線接點 131">
            <a:extLst>
              <a:ext uri="{FF2B5EF4-FFF2-40B4-BE49-F238E27FC236}">
                <a16:creationId xmlns:a16="http://schemas.microsoft.com/office/drawing/2014/main" id="{9529F02A-0DE7-142F-4C0D-337728A0C6C7}"/>
              </a:ext>
            </a:extLst>
          </p:cNvPr>
          <p:cNvCxnSpPr>
            <a:cxnSpLocks/>
          </p:cNvCxnSpPr>
          <p:nvPr/>
        </p:nvCxnSpPr>
        <p:spPr bwMode="auto">
          <a:xfrm>
            <a:off x="5257413" y="5478731"/>
            <a:ext cx="1080120" cy="0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直線接點 132">
            <a:extLst>
              <a:ext uri="{FF2B5EF4-FFF2-40B4-BE49-F238E27FC236}">
                <a16:creationId xmlns:a16="http://schemas.microsoft.com/office/drawing/2014/main" id="{12BC94A6-E149-937E-B0FE-628550B57857}"/>
              </a:ext>
            </a:extLst>
          </p:cNvPr>
          <p:cNvCxnSpPr>
            <a:cxnSpLocks/>
          </p:cNvCxnSpPr>
          <p:nvPr/>
        </p:nvCxnSpPr>
        <p:spPr bwMode="auto">
          <a:xfrm>
            <a:off x="5556151" y="5629499"/>
            <a:ext cx="108012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文字方塊 136">
            <a:extLst>
              <a:ext uri="{FF2B5EF4-FFF2-40B4-BE49-F238E27FC236}">
                <a16:creationId xmlns:a16="http://schemas.microsoft.com/office/drawing/2014/main" id="{EFA3BBEB-0446-2263-DE4E-1A8D66DA42EB}"/>
              </a:ext>
            </a:extLst>
          </p:cNvPr>
          <p:cNvSpPr txBox="1"/>
          <p:nvPr/>
        </p:nvSpPr>
        <p:spPr>
          <a:xfrm>
            <a:off x="3431637" y="4682649"/>
            <a:ext cx="791127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400" dirty="0"/>
              <a:t>Offset</a:t>
            </a:r>
          </a:p>
        </p:txBody>
      </p:sp>
      <p:sp>
        <p:nvSpPr>
          <p:cNvPr id="139" name="文字方塊 138">
            <a:extLst>
              <a:ext uri="{FF2B5EF4-FFF2-40B4-BE49-F238E27FC236}">
                <a16:creationId xmlns:a16="http://schemas.microsoft.com/office/drawing/2014/main" id="{31C7A4D2-6492-C8F1-A0DD-935C7C179A27}"/>
              </a:ext>
            </a:extLst>
          </p:cNvPr>
          <p:cNvSpPr txBox="1"/>
          <p:nvPr/>
        </p:nvSpPr>
        <p:spPr>
          <a:xfrm>
            <a:off x="4143969" y="4878428"/>
            <a:ext cx="2945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400" dirty="0"/>
              <a:t>0</a:t>
            </a:r>
          </a:p>
        </p:txBody>
      </p:sp>
      <p:sp>
        <p:nvSpPr>
          <p:cNvPr id="140" name="文字方塊 139">
            <a:extLst>
              <a:ext uri="{FF2B5EF4-FFF2-40B4-BE49-F238E27FC236}">
                <a16:creationId xmlns:a16="http://schemas.microsoft.com/office/drawing/2014/main" id="{1EFEB166-C2B8-068B-95F3-6733E2E6403A}"/>
              </a:ext>
            </a:extLst>
          </p:cNvPr>
          <p:cNvSpPr txBox="1"/>
          <p:nvPr/>
        </p:nvSpPr>
        <p:spPr>
          <a:xfrm>
            <a:off x="4325778" y="5012625"/>
            <a:ext cx="4156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400" dirty="0"/>
              <a:t>1</a:t>
            </a:r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5017E2A0-42D7-E082-5417-D5BC6B833E36}"/>
              </a:ext>
            </a:extLst>
          </p:cNvPr>
          <p:cNvSpPr txBox="1"/>
          <p:nvPr/>
        </p:nvSpPr>
        <p:spPr>
          <a:xfrm>
            <a:off x="4602342" y="5181490"/>
            <a:ext cx="4156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400" dirty="0"/>
              <a:t>2</a:t>
            </a:r>
          </a:p>
        </p:txBody>
      </p:sp>
      <p:sp>
        <p:nvSpPr>
          <p:cNvPr id="142" name="文字方塊 141">
            <a:extLst>
              <a:ext uri="{FF2B5EF4-FFF2-40B4-BE49-F238E27FC236}">
                <a16:creationId xmlns:a16="http://schemas.microsoft.com/office/drawing/2014/main" id="{935CC82F-9AE2-E030-0F8B-43EB026E7920}"/>
              </a:ext>
            </a:extLst>
          </p:cNvPr>
          <p:cNvSpPr txBox="1"/>
          <p:nvPr/>
        </p:nvSpPr>
        <p:spPr>
          <a:xfrm>
            <a:off x="4792746" y="5341186"/>
            <a:ext cx="5026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400" dirty="0"/>
              <a:t>3</a:t>
            </a:r>
          </a:p>
        </p:txBody>
      </p:sp>
      <p:sp>
        <p:nvSpPr>
          <p:cNvPr id="143" name="文字方塊 142">
            <a:extLst>
              <a:ext uri="{FF2B5EF4-FFF2-40B4-BE49-F238E27FC236}">
                <a16:creationId xmlns:a16="http://schemas.microsoft.com/office/drawing/2014/main" id="{9951AA05-2691-9658-C449-0DCC8869215D}"/>
              </a:ext>
            </a:extLst>
          </p:cNvPr>
          <p:cNvSpPr txBox="1"/>
          <p:nvPr/>
        </p:nvSpPr>
        <p:spPr>
          <a:xfrm>
            <a:off x="5076685" y="5486290"/>
            <a:ext cx="5026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4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字方塊 146">
                <a:extLst>
                  <a:ext uri="{FF2B5EF4-FFF2-40B4-BE49-F238E27FC236}">
                    <a16:creationId xmlns:a16="http://schemas.microsoft.com/office/drawing/2014/main" id="{63CB62C0-42DC-8AFE-B618-D6D8E860C174}"/>
                  </a:ext>
                </a:extLst>
              </p:cNvPr>
              <p:cNvSpPr txBox="1"/>
              <p:nvPr/>
            </p:nvSpPr>
            <p:spPr>
              <a:xfrm>
                <a:off x="6293105" y="5867785"/>
                <a:ext cx="192994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TW" sz="1600" dirty="0">
                    <a:solidFill>
                      <a:srgbClr val="FF0000"/>
                    </a:solidFill>
                  </a:rPr>
                  <a:t>[3,5] </a:t>
                </a:r>
                <a:r>
                  <a:rPr lang="en-US" altLang="zh-TW" sz="1600" dirty="0"/>
                  <a:t>= </a:t>
                </a:r>
                <a:r>
                  <a:rPr lang="en-US" altLang="zh-TW" sz="1600" dirty="0">
                    <a:solidFill>
                      <a:srgbClr val="00B050"/>
                    </a:solidFill>
                  </a:rPr>
                  <a:t>[2,5] </a:t>
                </a:r>
                <a14:m>
                  <m:oMath xmlns:m="http://schemas.openxmlformats.org/officeDocument/2006/math">
                    <m:r>
                      <a:rPr lang="en-US" altLang="zh-TW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zh-TW" altLang="en-US" sz="1600" dirty="0"/>
                  <a:t> </a:t>
                </a:r>
                <a:r>
                  <a:rPr lang="en-US" altLang="zh-TW" sz="1600" dirty="0">
                    <a:solidFill>
                      <a:srgbClr val="0070C0"/>
                    </a:solidFill>
                  </a:rPr>
                  <a:t>[3:6]</a:t>
                </a:r>
                <a:endParaRPr lang="zh-TW" alt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7" name="文字方塊 146">
                <a:extLst>
                  <a:ext uri="{FF2B5EF4-FFF2-40B4-BE49-F238E27FC236}">
                    <a16:creationId xmlns:a16="http://schemas.microsoft.com/office/drawing/2014/main" id="{63CB62C0-42DC-8AFE-B618-D6D8E860C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105" y="5867785"/>
                <a:ext cx="1929941" cy="338554"/>
              </a:xfrm>
              <a:prstGeom prst="rect">
                <a:avLst/>
              </a:prstGeom>
              <a:blipFill>
                <a:blip r:embed="rId5"/>
                <a:stretch>
                  <a:fillRect l="-1577" t="-5455" b="-2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8" name="直線接點 147">
            <a:extLst>
              <a:ext uri="{FF2B5EF4-FFF2-40B4-BE49-F238E27FC236}">
                <a16:creationId xmlns:a16="http://schemas.microsoft.com/office/drawing/2014/main" id="{B6104306-D364-A340-3E19-A16522756B75}"/>
              </a:ext>
            </a:extLst>
          </p:cNvPr>
          <p:cNvCxnSpPr>
            <a:cxnSpLocks/>
          </p:cNvCxnSpPr>
          <p:nvPr/>
        </p:nvCxnSpPr>
        <p:spPr bwMode="auto">
          <a:xfrm>
            <a:off x="5843297" y="5794067"/>
            <a:ext cx="108012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文字方塊 148">
            <a:extLst>
              <a:ext uri="{FF2B5EF4-FFF2-40B4-BE49-F238E27FC236}">
                <a16:creationId xmlns:a16="http://schemas.microsoft.com/office/drawing/2014/main" id="{7A4719AC-48D2-6433-6178-9C29D1086936}"/>
              </a:ext>
            </a:extLst>
          </p:cNvPr>
          <p:cNvSpPr txBox="1"/>
          <p:nvPr/>
        </p:nvSpPr>
        <p:spPr>
          <a:xfrm>
            <a:off x="5387239" y="5637057"/>
            <a:ext cx="5026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400" dirty="0"/>
              <a:t>5</a:t>
            </a:r>
          </a:p>
        </p:txBody>
      </p:sp>
      <p:cxnSp>
        <p:nvCxnSpPr>
          <p:cNvPr id="152" name="直線接點 151">
            <a:extLst>
              <a:ext uri="{FF2B5EF4-FFF2-40B4-BE49-F238E27FC236}">
                <a16:creationId xmlns:a16="http://schemas.microsoft.com/office/drawing/2014/main" id="{6A20F98B-E31E-0986-1A07-6173081B8399}"/>
              </a:ext>
            </a:extLst>
          </p:cNvPr>
          <p:cNvCxnSpPr>
            <a:cxnSpLocks/>
          </p:cNvCxnSpPr>
          <p:nvPr/>
        </p:nvCxnSpPr>
        <p:spPr bwMode="auto">
          <a:xfrm>
            <a:off x="5252266" y="6060067"/>
            <a:ext cx="839241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直線接點 153">
            <a:extLst>
              <a:ext uri="{FF2B5EF4-FFF2-40B4-BE49-F238E27FC236}">
                <a16:creationId xmlns:a16="http://schemas.microsoft.com/office/drawing/2014/main" id="{FBBACB3E-D536-F613-CF13-6A0A899C3E55}"/>
              </a:ext>
            </a:extLst>
          </p:cNvPr>
          <p:cNvCxnSpPr>
            <a:cxnSpLocks/>
          </p:cNvCxnSpPr>
          <p:nvPr/>
        </p:nvCxnSpPr>
        <p:spPr bwMode="auto">
          <a:xfrm flipV="1">
            <a:off x="5238067" y="4483264"/>
            <a:ext cx="0" cy="1723075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直線接點 157">
            <a:extLst>
              <a:ext uri="{FF2B5EF4-FFF2-40B4-BE49-F238E27FC236}">
                <a16:creationId xmlns:a16="http://schemas.microsoft.com/office/drawing/2014/main" id="{6F7B330A-2F7D-B15B-3F2B-92E7D327A2FB}"/>
              </a:ext>
            </a:extLst>
          </p:cNvPr>
          <p:cNvCxnSpPr>
            <a:cxnSpLocks/>
          </p:cNvCxnSpPr>
          <p:nvPr/>
        </p:nvCxnSpPr>
        <p:spPr bwMode="auto">
          <a:xfrm flipV="1">
            <a:off x="6091507" y="4464976"/>
            <a:ext cx="0" cy="1741363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文字方塊 162">
            <a:extLst>
              <a:ext uri="{FF2B5EF4-FFF2-40B4-BE49-F238E27FC236}">
                <a16:creationId xmlns:a16="http://schemas.microsoft.com/office/drawing/2014/main" id="{15AF8075-C7F0-E165-5CA6-E5E7C7AEBA67}"/>
              </a:ext>
            </a:extLst>
          </p:cNvPr>
          <p:cNvSpPr txBox="1"/>
          <p:nvPr/>
        </p:nvSpPr>
        <p:spPr>
          <a:xfrm>
            <a:off x="3506326" y="6264478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/>
              <a:t>Postfix grows with maximum range linearly !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10834698"/>
      </p:ext>
    </p:extLst>
  </p:cSld>
  <p:clrMapOvr>
    <a:masterClrMapping/>
  </p:clrMapOvr>
</p:sld>
</file>

<file path=ppt/theme/theme1.xml><?xml version="1.0" encoding="utf-8"?>
<a:theme xmlns:a="http://schemas.openxmlformats.org/drawingml/2006/main" name="20140724_James_IC Training Final Project_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佈景主題1" id="{84499EF8-B3CF-49EF-8C27-588E979EA3AC}" vid="{185E0B34-4C48-479A-A23B-D0210B66C092}"/>
    </a:ext>
  </a:extLst>
</a:theme>
</file>

<file path=ppt/theme/theme3.xml><?xml version="1.0" encoding="utf-8"?>
<a:theme xmlns:a="http://schemas.openxmlformats.org/drawingml/2006/main" name="1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Access2">
  <a:themeElements>
    <a:clrScheme name="自然力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1_Acces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40000"/>
            <a:lumOff val="60000"/>
          </a:schemeClr>
        </a:solidFill>
        <a:ln>
          <a:solidFill>
            <a:schemeClr val="accent6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Acce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cce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2_20140724_James_IC Training Final Project_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20140724_James_IC Training Final Project_v2</Template>
  <TotalTime>164918</TotalTime>
  <Words>711</Words>
  <Application>Microsoft Office PowerPoint</Application>
  <PresentationFormat>如螢幕大小 (4:3)</PresentationFormat>
  <Paragraphs>229</Paragraphs>
  <Slides>13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7</vt:i4>
      </vt:variant>
      <vt:variant>
        <vt:lpstr>投影片標題</vt:lpstr>
      </vt:variant>
      <vt:variant>
        <vt:i4>13</vt:i4>
      </vt:variant>
    </vt:vector>
  </HeadingPairs>
  <TitlesOfParts>
    <vt:vector size="30" baseType="lpstr">
      <vt:lpstr>新細明體</vt:lpstr>
      <vt:lpstr>標楷體</vt:lpstr>
      <vt:lpstr>Arial</vt:lpstr>
      <vt:lpstr>Arial Black</vt:lpstr>
      <vt:lpstr>Calibri</vt:lpstr>
      <vt:lpstr>Cambria Math</vt:lpstr>
      <vt:lpstr>Symbol</vt:lpstr>
      <vt:lpstr>Tahoma</vt:lpstr>
      <vt:lpstr>Verdana</vt:lpstr>
      <vt:lpstr>Wingdings</vt:lpstr>
      <vt:lpstr>20140724_James_IC Training Final Project_v2</vt:lpstr>
      <vt:lpstr>佈景主題1</vt:lpstr>
      <vt:lpstr>1_Access Lab</vt:lpstr>
      <vt:lpstr>2_Access Lab</vt:lpstr>
      <vt:lpstr>1_Blends</vt:lpstr>
      <vt:lpstr>Access2</vt:lpstr>
      <vt:lpstr>2_20140724_James_IC Training Final Project_v2</vt:lpstr>
      <vt:lpstr>Design Technology Co-Optimization  for In-Memory Search </vt:lpstr>
      <vt:lpstr>Outline</vt:lpstr>
      <vt:lpstr>Few/One Shot Learning</vt:lpstr>
      <vt:lpstr>Traditional computer architecture</vt:lpstr>
      <vt:lpstr>Types of Memory</vt:lpstr>
      <vt:lpstr>Types of Searching</vt:lpstr>
      <vt:lpstr>Distance metric</vt:lpstr>
      <vt:lpstr>Distance metric</vt:lpstr>
      <vt:lpstr>Distance metric</vt:lpstr>
      <vt:lpstr>Distance metric</vt:lpstr>
      <vt:lpstr>Problems of Best-Match TCAM</vt:lpstr>
      <vt:lpstr>Problems of Best-Match TCAM</vt:lpstr>
      <vt:lpstr>Problems of Best-Match TCAM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 Training  Final Project</dc:title>
  <dc:creator>user</dc:creator>
  <cp:lastModifiedBy>仁軒 王</cp:lastModifiedBy>
  <cp:revision>1770</cp:revision>
  <cp:lastPrinted>2014-07-17T05:39:02Z</cp:lastPrinted>
  <dcterms:created xsi:type="dcterms:W3CDTF">2014-07-23T04:37:50Z</dcterms:created>
  <dcterms:modified xsi:type="dcterms:W3CDTF">2025-04-25T14:13:39Z</dcterms:modified>
</cp:coreProperties>
</file>