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5" r:id="rId14"/>
    <p:sldId id="276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77" r:id="rId23"/>
    <p:sldId id="278" r:id="rId24"/>
    <p:sldId id="286" r:id="rId25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02C"/>
    <a:srgbClr val="0000FF"/>
    <a:srgbClr val="1F77B4"/>
    <a:srgbClr val="FF7F0E"/>
    <a:srgbClr val="4F81BD"/>
    <a:srgbClr val="FF0000"/>
    <a:srgbClr val="019901"/>
    <a:srgbClr val="E7D4E6"/>
    <a:srgbClr val="8EB4E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2160" y="7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zh-TW" altLang="en-US" b="1"/>
                  <a:t> </a:t>
                </a:r>
                <a:r>
                  <a:rPr lang="en-US" altLang="zh-TW" b="1"/>
                  <a:t>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>
                <a:solidFill>
                  <a:schemeClr val="tx1"/>
                </a:solidFill>
              </a:rPr>
              <a:t>Effect</a:t>
            </a:r>
            <a:r>
              <a:rPr lang="en-US" altLang="zh-TW" baseline="0" dirty="0">
                <a:solidFill>
                  <a:schemeClr val="tx1"/>
                </a:solidFill>
              </a:rPr>
              <a:t> of Different </a:t>
            </a:r>
            <a:r>
              <a:rPr lang="en-US" altLang="zh-TW" dirty="0">
                <a:solidFill>
                  <a:schemeClr val="tx1"/>
                </a:solidFill>
              </a:rPr>
              <a:t>Noise STDEV</a:t>
            </a:r>
            <a:endParaRPr lang="zh-TW" alt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9344622843560014"/>
          <c:y val="6.38563182558677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9344622843560014"/>
          <c:y val="7.80392684996336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09116461318587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A3-46D4-BFD3-3496FAEBC3E0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A3-46D4-BFD3-3496FAEBC3E0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3A3-46D4-BFD3-3496FAEBC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STDEV</a:t>
                </a:r>
                <a:r>
                  <a:rPr lang="en-US" altLang="zh-TW" b="1" baseline="0"/>
                  <a:t> of Noise</a:t>
                </a:r>
                <a:endParaRPr lang="zh-TW" altLang="en-US" b="1"/>
              </a:p>
            </c:rich>
          </c:tx>
          <c:layout>
            <c:manualLayout>
              <c:xMode val="edge"/>
              <c:yMode val="edge"/>
              <c:x val="0.42248150397948137"/>
              <c:y val="0.8994312453049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b="1"/>
                  <a:t>Accuracy</a:t>
                </a:r>
                <a:endParaRPr lang="zh-TW" alt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2905554562711266"/>
          <c:w val="0.24904480054156197"/>
          <c:h val="0.24712025369931223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58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7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7B16B0-9D7F-CFE5-756B-0EC82191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 Setup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Evaluate accuracy of a model trained with different distance metric</a:t>
                </a:r>
              </a:p>
              <a:p>
                <a:pPr lvl="1"/>
                <a:r>
                  <a:rPr lang="en-US" altLang="zh-TW" dirty="0"/>
                  <a:t>Training : Approximated metric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has no gradient for back prop.)</a:t>
                </a:r>
              </a:p>
              <a:p>
                <a:pPr lvl="1"/>
                <a:r>
                  <a:rPr lang="en-US" altLang="zh-TW" dirty="0"/>
                  <a:t>Testing 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Regular metric on quantized embeddings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30AC075-06EF-D2AD-EEC3-320979348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群組 31">
            <a:extLst>
              <a:ext uri="{FF2B5EF4-FFF2-40B4-BE49-F238E27FC236}">
                <a16:creationId xmlns:a16="http://schemas.microsoft.com/office/drawing/2014/main" id="{F9A4E76A-675A-069C-8736-EBA9A0F58FCA}"/>
              </a:ext>
            </a:extLst>
          </p:cNvPr>
          <p:cNvGrpSpPr/>
          <p:nvPr/>
        </p:nvGrpSpPr>
        <p:grpSpPr>
          <a:xfrm>
            <a:off x="867759" y="2942256"/>
            <a:ext cx="4392487" cy="1649734"/>
            <a:chOff x="971600" y="2564904"/>
            <a:chExt cx="4392487" cy="16497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5E8D914-B9E9-477A-11A2-76DDD2CCAA75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A64627A6-5E95-5A9E-FF61-4D9FB83D6566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20" name="矩形: 圓角 19">
                  <a:extLst>
                    <a:ext uri="{FF2B5EF4-FFF2-40B4-BE49-F238E27FC236}">
                      <a16:creationId xmlns:a16="http://schemas.microsoft.com/office/drawing/2014/main" id="{0528453C-8B64-DC9F-7EB7-7B7941F6BA8A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21" name="群組 20">
                  <a:extLst>
                    <a:ext uri="{FF2B5EF4-FFF2-40B4-BE49-F238E27FC236}">
                      <a16:creationId xmlns:a16="http://schemas.microsoft.com/office/drawing/2014/main" id="{9D41F3DC-3787-4007-FC50-B2BBE41A0A14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82B709B-93FD-4C55-1A1A-965669C5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23" name="群組 22">
                    <a:extLst>
                      <a:ext uri="{FF2B5EF4-FFF2-40B4-BE49-F238E27FC236}">
                        <a16:creationId xmlns:a16="http://schemas.microsoft.com/office/drawing/2014/main" id="{4B8C78C2-E83B-6E3F-0A9B-CC323ADE8C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24" name="圖片 23">
                      <a:extLst>
                        <a:ext uri="{FF2B5EF4-FFF2-40B4-BE49-F238E27FC236}">
                          <a16:creationId xmlns:a16="http://schemas.microsoft.com/office/drawing/2014/main" id="{C66CCFD9-A2DC-503A-49C9-4696C5E25C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781" y2="38800"/>
                                  <a14:backgroundMark x1="30055" y1="32400" x2="29781" y2="42000"/>
                                  <a14:backgroundMark x1="29781" y1="31600" x2="29781" y2="31600"/>
                                  <a14:backgroundMark x1="29235" y1="31600" x2="2978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文字方塊 24">
                      <a:extLst>
                        <a:ext uri="{FF2B5EF4-FFF2-40B4-BE49-F238E27FC236}">
                          <a16:creationId xmlns:a16="http://schemas.microsoft.com/office/drawing/2014/main" id="{5CB376B4-233E-7F52-4643-EA1A3D9554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183E7DF-DC0D-CEC9-2C19-264C1570B61F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0E1047A6-F2EC-7914-4328-95B06A5F8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6549DAF2-5002-EC80-8745-AD18B9F1959B}"/>
                </a:ext>
              </a:extLst>
            </p:cNvPr>
            <p:cNvSpPr txBox="1"/>
            <p:nvPr/>
          </p:nvSpPr>
          <p:spPr>
            <a:xfrm>
              <a:off x="3629288" y="2974058"/>
              <a:ext cx="12776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/>
                <a:t>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8A2D471A-1AF2-E70D-2025-AA5D4E28F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D563A551-A2A7-5E5F-8685-269B9DCC8B4E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FAC01E0-415B-2296-2106-A80257FEAE3E}"/>
              </a:ext>
            </a:extLst>
          </p:cNvPr>
          <p:cNvGrpSpPr/>
          <p:nvPr/>
        </p:nvGrpSpPr>
        <p:grpSpPr>
          <a:xfrm>
            <a:off x="881343" y="4804153"/>
            <a:ext cx="4392487" cy="1649734"/>
            <a:chOff x="971600" y="2564904"/>
            <a:chExt cx="4392487" cy="1649734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297B9CB1-FAB5-F31C-C1BC-756F19E18900}"/>
                </a:ext>
              </a:extLst>
            </p:cNvPr>
            <p:cNvGrpSpPr/>
            <p:nvPr/>
          </p:nvGrpSpPr>
          <p:grpSpPr>
            <a:xfrm>
              <a:off x="971600" y="2564904"/>
              <a:ext cx="4392487" cy="1633500"/>
              <a:chOff x="1592498" y="2884043"/>
              <a:chExt cx="4392487" cy="1633500"/>
            </a:xfrm>
          </p:grpSpPr>
          <p:grpSp>
            <p:nvGrpSpPr>
              <p:cNvPr id="39" name="群組 38">
                <a:extLst>
                  <a:ext uri="{FF2B5EF4-FFF2-40B4-BE49-F238E27FC236}">
                    <a16:creationId xmlns:a16="http://schemas.microsoft.com/office/drawing/2014/main" id="{D2A8CE55-5EB2-E8B4-0D78-91C293D2498E}"/>
                  </a:ext>
                </a:extLst>
              </p:cNvPr>
              <p:cNvGrpSpPr/>
              <p:nvPr/>
            </p:nvGrpSpPr>
            <p:grpSpPr>
              <a:xfrm>
                <a:off x="1619670" y="2924943"/>
                <a:ext cx="4365315" cy="1592600"/>
                <a:chOff x="1043606" y="2708920"/>
                <a:chExt cx="5177466" cy="1805257"/>
              </a:xfrm>
            </p:grpSpPr>
            <p:sp>
              <p:nvSpPr>
                <p:cNvPr id="41" name="矩形: 圓角 40">
                  <a:extLst>
                    <a:ext uri="{FF2B5EF4-FFF2-40B4-BE49-F238E27FC236}">
                      <a16:creationId xmlns:a16="http://schemas.microsoft.com/office/drawing/2014/main" id="{842C0D23-B366-8ECC-6113-33A105DD1E8B}"/>
                    </a:ext>
                  </a:extLst>
                </p:cNvPr>
                <p:cNvSpPr/>
                <p:nvPr/>
              </p:nvSpPr>
              <p:spPr bwMode="auto">
                <a:xfrm>
                  <a:off x="1043606" y="2708920"/>
                  <a:ext cx="5177466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42" name="群組 41">
                  <a:extLst>
                    <a:ext uri="{FF2B5EF4-FFF2-40B4-BE49-F238E27FC236}">
                      <a16:creationId xmlns:a16="http://schemas.microsoft.com/office/drawing/2014/main" id="{9747F8B4-AF4F-2013-0D2A-C37D327668D8}"/>
                    </a:ext>
                  </a:extLst>
                </p:cNvPr>
                <p:cNvGrpSpPr/>
                <p:nvPr/>
              </p:nvGrpSpPr>
              <p:grpSpPr>
                <a:xfrm>
                  <a:off x="1187624" y="2708920"/>
                  <a:ext cx="3408585" cy="1805257"/>
                  <a:chOff x="1547664" y="2708920"/>
                  <a:chExt cx="3408585" cy="1805257"/>
                </a:xfrm>
              </p:grpSpPr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F9B7C6E8-7F9E-1F17-4877-54964369C240}"/>
                      </a:ext>
                    </a:extLst>
                  </p:cNvPr>
                  <p:cNvSpPr txBox="1"/>
                  <p:nvPr/>
                </p:nvSpPr>
                <p:spPr>
                  <a:xfrm>
                    <a:off x="3992378" y="4130417"/>
                    <a:ext cx="963871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Query</a:t>
                    </a:r>
                    <a:endParaRPr lang="zh-TW" altLang="en-US" sz="1600" dirty="0"/>
                  </a:p>
                </p:txBody>
              </p:sp>
              <p:grpSp>
                <p:nvGrpSpPr>
                  <p:cNvPr id="44" name="群組 43">
                    <a:extLst>
                      <a:ext uri="{FF2B5EF4-FFF2-40B4-BE49-F238E27FC236}">
                        <a16:creationId xmlns:a16="http://schemas.microsoft.com/office/drawing/2014/main" id="{2743CE8F-E77A-73D9-9FE3-80E68D458A32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708920"/>
                    <a:ext cx="2985376" cy="1512168"/>
                    <a:chOff x="1547664" y="2708920"/>
                    <a:chExt cx="2985376" cy="1512168"/>
                  </a:xfrm>
                </p:grpSpPr>
                <p:pic>
                  <p:nvPicPr>
                    <p:cNvPr id="45" name="圖片 44">
                      <a:extLst>
                        <a:ext uri="{FF2B5EF4-FFF2-40B4-BE49-F238E27FC236}">
                          <a16:creationId xmlns:a16="http://schemas.microsoft.com/office/drawing/2014/main" id="{DEDAEF46-49D8-A2F0-A965-9A02711B49F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943" y2="45200"/>
                                  <a14:foregroundMark x1="35317" y1="43726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000" x2="29508" y2="45200"/>
                                  <a14:backgroundMark x1="30328" y1="31200" x2="31148" y2="40800"/>
                                  <a14:backgroundMark x1="30055" y1="31600" x2="29781" y2="42000"/>
                                  <a14:backgroundMark x1="28962" y1="31600" x2="30601" y2="324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5679" b="59718"/>
                    <a:stretch/>
                  </p:blipFill>
                  <p:spPr>
                    <a:xfrm>
                      <a:off x="1547664" y="2732222"/>
                      <a:ext cx="2985376" cy="14888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6" name="文字方塊 45">
                      <a:extLst>
                        <a:ext uri="{FF2B5EF4-FFF2-40B4-BE49-F238E27FC236}">
                          <a16:creationId xmlns:a16="http://schemas.microsoft.com/office/drawing/2014/main" id="{0AE24068-D28A-D20F-43FE-A425DE8451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85109" y="2708920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A8390FBF-7A2B-9D74-2C51-D83351D72B40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5FB394B6-1C78-E4A2-8B33-7022B2B3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400" b="96000" l="0" r="99727">
                          <a14:foregroundMark x1="66393" y1="76800" x2="42350" y2="91600"/>
                          <a14:foregroundMark x1="42350" y1="91600" x2="27322" y2="43200"/>
                          <a14:foregroundMark x1="27322" y1="43200" x2="75956" y2="46400"/>
                          <a14:foregroundMark x1="75956" y1="46400" x2="59290" y2="74000"/>
                          <a14:foregroundMark x1="59290" y1="74000" x2="57923" y2="74800"/>
                          <a14:foregroundMark x1="56557" y1="90800" x2="37158" y2="88800"/>
                          <a14:foregroundMark x1="37158" y1="88800" x2="3005" y2="54000"/>
                          <a14:foregroundMark x1="3005" y1="54000" x2="22404" y2="18400"/>
                          <a14:foregroundMark x1="22404" y1="18400" x2="23224" y2="65600"/>
                          <a14:foregroundMark x1="23224" y1="65600" x2="20492" y2="69600"/>
                          <a14:foregroundMark x1="39071" y1="93200" x2="20219" y2="89200"/>
                          <a14:foregroundMark x1="20219" y1="89200" x2="36339" y2="93600"/>
                          <a14:foregroundMark x1="15301" y1="89600" x2="22951" y2="90800"/>
                          <a14:foregroundMark x1="9563" y1="90400" x2="42077" y2="96000"/>
                          <a14:foregroundMark x1="66940" y1="31200" x2="9836" y2="20000"/>
                          <a14:foregroundMark x1="9836" y1="20000" x2="3552" y2="40000"/>
                          <a14:foregroundMark x1="49454" y1="12400" x2="2186" y2="7600"/>
                          <a14:foregroundMark x1="60929" y1="14400" x2="18306" y2="400"/>
                          <a14:foregroundMark x1="18306" y1="400" x2="546" y2="2800"/>
                          <a14:foregroundMark x1="546" y1="2800" x2="546" y2="2800"/>
                          <a14:foregroundMark x1="60109" y1="8000" x2="37705" y2="8800"/>
                          <a14:foregroundMark x1="50000" y1="44800" x2="50820" y2="76400"/>
                          <a14:foregroundMark x1="69209" y1="83134" x2="83060" y2="63200"/>
                          <a14:foregroundMark x1="66940" y1="86400" x2="67562" y2="85504"/>
                          <a14:foregroundMark x1="83060" y1="63200" x2="91803" y2="22800"/>
                          <a14:foregroundMark x1="91803" y1="22800" x2="91530" y2="21600"/>
                          <a14:foregroundMark x1="81421" y1="76400" x2="99727" y2="55200"/>
                          <a14:foregroundMark x1="99727" y1="55200" x2="99727" y2="55200"/>
                          <a14:foregroundMark x1="33333" y1="76800" x2="34973" y2="78400"/>
                          <a14:foregroundMark x1="32514" y1="71200" x2="38525" y2="76400"/>
                          <a14:foregroundMark x1="31148" y1="72000" x2="26230" y2="84800"/>
                          <a14:backgroundMark x1="88525" y1="92400" x2="82787" y2="94400"/>
                          <a14:backgroundMark x1="92350" y1="88400" x2="81421" y2="90000"/>
                          <a14:backgroundMark x1="85792" y1="86400" x2="81967" y2="91600"/>
                          <a14:backgroundMark x1="78415" y1="89600" x2="72131" y2="90400"/>
                          <a14:backgroundMark x1="72131" y1="87200" x2="70219" y2="89200"/>
                        </a14:backgroundRemoval>
                      </a14:imgEffect>
                    </a14:imgLayer>
                  </a14:imgProps>
                </a:ext>
              </a:extLst>
            </a:blip>
            <a:srcRect l="48910" r="45638" b="60176"/>
            <a:stretch/>
          </p:blipFill>
          <p:spPr>
            <a:xfrm>
              <a:off x="4860032" y="2631132"/>
              <a:ext cx="252572" cy="1318869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AED38E7-CFBA-4EBD-CD57-3F7C3610F1C5}"/>
                </a:ext>
              </a:extLst>
            </p:cNvPr>
            <p:cNvSpPr txBox="1"/>
            <p:nvPr/>
          </p:nvSpPr>
          <p:spPr>
            <a:xfrm>
              <a:off x="3639858" y="2992877"/>
              <a:ext cx="127764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/>
                <a:t>Quantized</a:t>
              </a:r>
              <a:r>
                <a:rPr lang="en-US" altLang="zh-TW" sz="1600" dirty="0"/>
                <a:t> distance</a:t>
              </a:r>
            </a:p>
            <a:p>
              <a:pPr algn="ctr"/>
              <a:r>
                <a:rPr lang="en-US" altLang="zh-TW" sz="1600" dirty="0"/>
                <a:t>metric</a:t>
              </a:r>
              <a:endParaRPr lang="zh-TW" altLang="en-US" sz="1600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46A994E2-A16C-426E-4D70-1062E8D642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85279" y="3285486"/>
              <a:ext cx="117475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683FB5ED-3797-EFE8-61EB-B5CAC5E787F2}"/>
                </a:ext>
              </a:extLst>
            </p:cNvPr>
            <p:cNvSpPr txBox="1"/>
            <p:nvPr/>
          </p:nvSpPr>
          <p:spPr>
            <a:xfrm>
              <a:off x="4669074" y="3876084"/>
              <a:ext cx="680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Data</a:t>
              </a:r>
              <a:endParaRPr lang="zh-TW" altLang="en-US" sz="16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/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(FP32)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regular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regular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zh-TW" sz="1600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emb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⨀"/>
                            <m:subHide m:val="on"/>
                            <m:supHide m:val="on"/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softmax</m:t>
                            </m:r>
                            <m:d>
                              <m:d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</m:d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2AF814-4F43-F8F3-213C-3CAC07E1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3163230"/>
                <a:ext cx="3324739" cy="1104598"/>
              </a:xfrm>
              <a:prstGeom prst="rect">
                <a:avLst/>
              </a:prstGeom>
              <a:blipFill>
                <a:blip r:embed="rId7"/>
                <a:stretch>
                  <a:fillRect l="-916" t="-1657" b="-392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/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Metric </a:t>
                </a:r>
                <a:r>
                  <a:rPr lang="en-US" altLang="zh-TW" sz="1400" dirty="0"/>
                  <a:t>(INT8)</a:t>
                </a:r>
                <a:r>
                  <a:rPr lang="en-US" altLang="zh-TW" sz="1600" dirty="0"/>
                  <a:t> :</a:t>
                </a:r>
              </a:p>
              <a:p>
                <a:r>
                  <a:rPr lang="en-US" altLang="zh-TW" sz="1600" dirty="0"/>
                  <a:t>Cosine</a:t>
                </a:r>
                <a14:m>
                  <m:oMath xmlns:m="http://schemas.openxmlformats.org/officeDocument/2006/math">
                    <m:r>
                      <a:rPr lang="zh-TW" altLang="en-US" sz="10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600" dirty="0"/>
                  <a:t>: cosine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 </a:t>
                </a:r>
                <a:r>
                  <a:rPr lang="en-US" altLang="zh-TW" sz="1600" dirty="0"/>
                  <a:t>norm ( </a:t>
                </a:r>
                <a14:m>
                  <m:oMath xmlns:m="http://schemas.openxmlformats.org/officeDocument/2006/math">
                    <m:r>
                      <a:rPr lang="en-US" altLang="zh-TW" sz="1600" i="0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em</m:t>
                        </m:r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TW" sz="1600" dirty="0"/>
                  <a:t> 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      </a:t>
                </a:r>
                <a:r>
                  <a:rPr lang="en-US" altLang="zh-TW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0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(</a:t>
                </a:r>
                <a14:m>
                  <m:oMath xmlns:m="http://schemas.openxmlformats.org/officeDocument/2006/math">
                    <m:r>
                      <a:rPr lang="en-US" altLang="zh-TW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emb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 i="0" dirty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)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D7D8872-24C7-EE3F-203C-D47182F8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900" y="4981231"/>
                <a:ext cx="3324739" cy="1104598"/>
              </a:xfrm>
              <a:prstGeom prst="rect">
                <a:avLst/>
              </a:prstGeom>
              <a:blipFill>
                <a:blip r:embed="rId8"/>
                <a:stretch>
                  <a:fillRect l="-916" t="-1657" b="-3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2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accuracies across models trained with different metrics</a:t>
                </a:r>
              </a:p>
              <a:p>
                <a:pPr lvl="1"/>
                <a:r>
                  <a:rPr lang="en-US" altLang="zh-TW" dirty="0"/>
                  <a:t>Dataset </a:t>
                </a:r>
                <a:r>
                  <a:rPr lang="en-US" altLang="zh-TW" dirty="0" err="1"/>
                  <a:t>Omniglot</a:t>
                </a:r>
                <a:r>
                  <a:rPr lang="en-US" altLang="zh-TW" dirty="0"/>
                  <a:t> and MNIST is used in the experiment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1F77B4"/>
                      </a:solidFill>
                    </a:ln>
                    <a:solidFill>
                      <a:srgbClr val="1F77B4"/>
                    </a:solidFill>
                  </a:rPr>
                  <a:t>Blue      : Trained with cosine distance (angular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Orange :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n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ln>
                            <a:solidFill>
                              <a:srgbClr val="FF7F0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 </a:t>
                </a:r>
                <a:r>
                  <a:rPr lang="en-US" altLang="zh-TW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norm</a:t>
                </a:r>
                <a:r>
                  <a:rPr lang="zh-TW" altLang="en-US" sz="1600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  <a:solidFill>
                      <a:srgbClr val="FF7F0E"/>
                    </a:solidFill>
                  </a:rPr>
                  <a:t>(spatial metric)</a:t>
                </a:r>
              </a:p>
              <a:p>
                <a:pPr lvl="2"/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Green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 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: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n>
                              <a:solidFill>
                                <a:srgbClr val="2CA02C"/>
                              </a:solidFill>
                            </a:ln>
                            <a:solidFill>
                              <a:srgbClr val="2CA02C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sz="1600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norm</a:t>
                </a:r>
                <a:r>
                  <a:rPr lang="zh-TW" altLang="en-US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 </a:t>
                </a:r>
                <a:r>
                  <a:rPr lang="en-US" altLang="zh-TW" dirty="0">
                    <a:ln>
                      <a:solidFill>
                        <a:srgbClr val="2CA02C"/>
                      </a:solidFill>
                    </a:ln>
                    <a:solidFill>
                      <a:srgbClr val="2CA02C"/>
                    </a:solidFill>
                  </a:rPr>
                  <a:t>(spatial metric)</a:t>
                </a:r>
              </a:p>
              <a:p>
                <a:pPr lvl="2"/>
                <a:endParaRPr lang="en-US" altLang="zh-TW" dirty="0">
                  <a:ln>
                    <a:solidFill>
                      <a:srgbClr val="2CA02C"/>
                    </a:solidFill>
                  </a:ln>
                  <a:solidFill>
                    <a:srgbClr val="2CA02C"/>
                  </a:solidFill>
                </a:endParaRPr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9AD0225-3986-A863-B605-5758B2927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35F98EDD-344A-F1BD-0B19-A9758FAB26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8" y="3429000"/>
            <a:ext cx="4680012" cy="312000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95F9B9-29DA-E603-A5ED-E9FDCDFC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Evaluate Accuracy with Different Metrics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817280-876E-5DE9-5A85-506B3433D709}"/>
              </a:ext>
            </a:extLst>
          </p:cNvPr>
          <p:cNvSpPr txBox="1"/>
          <p:nvPr/>
        </p:nvSpPr>
        <p:spPr>
          <a:xfrm>
            <a:off x="5637144" y="5517232"/>
            <a:ext cx="3075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Using angular metric for training results in lower accuracy under spatial metric evaluation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/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Approximate training metric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norm performs well on evaluation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92592A9-5A33-C93F-3F98-FEA489B2C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406" y="4076700"/>
                <a:ext cx="3204734" cy="584775"/>
              </a:xfrm>
              <a:prstGeom prst="rect">
                <a:avLst/>
              </a:prstGeom>
              <a:blipFill>
                <a:blip r:embed="rId4"/>
                <a:stretch>
                  <a:fillRect t="-3125" r="-190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142F1ED-C422-9401-D700-1B4856D3C29D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499992" y="4369088"/>
            <a:ext cx="1072414" cy="21204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5C91025-3607-7717-E8E4-81A3B0B6EADF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4226267" y="5877272"/>
            <a:ext cx="1410877" cy="554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6F179-0AE2-7662-12CE-14896B73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Observation Across Distance Metrics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outperforms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evaluation under all metrics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7E3D72-39F7-003A-47F6-723D51DD8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群組 23">
            <a:extLst>
              <a:ext uri="{FF2B5EF4-FFF2-40B4-BE49-F238E27FC236}">
                <a16:creationId xmlns:a16="http://schemas.microsoft.com/office/drawing/2014/main" id="{9DB555C9-B13B-7DB9-FFE4-B8082655BD24}"/>
              </a:ext>
            </a:extLst>
          </p:cNvPr>
          <p:cNvGrpSpPr/>
          <p:nvPr/>
        </p:nvGrpSpPr>
        <p:grpSpPr>
          <a:xfrm>
            <a:off x="2411760" y="4718863"/>
            <a:ext cx="1368152" cy="1206508"/>
            <a:chOff x="2267744" y="4733241"/>
            <a:chExt cx="1368152" cy="1206508"/>
          </a:xfrm>
        </p:grpSpPr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1DAF431C-B14B-92C6-3034-B77FDDC17A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7744" y="5597337"/>
              <a:ext cx="1368152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B90616C-9015-2E2C-430B-BCFA87CB98D0}"/>
                </a:ext>
              </a:extLst>
            </p:cNvPr>
            <p:cNvSpPr/>
            <p:nvPr/>
          </p:nvSpPr>
          <p:spPr bwMode="auto">
            <a:xfrm>
              <a:off x="2411760" y="4733241"/>
              <a:ext cx="360040" cy="864096"/>
            </a:xfrm>
            <a:prstGeom prst="rect">
              <a:avLst/>
            </a:prstGeom>
            <a:solidFill>
              <a:schemeClr val="accent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9229CFA-3BFD-B2F6-A256-D7C63822F825}"/>
                </a:ext>
              </a:extLst>
            </p:cNvPr>
            <p:cNvSpPr/>
            <p:nvPr/>
          </p:nvSpPr>
          <p:spPr bwMode="auto">
            <a:xfrm>
              <a:off x="3131840" y="4973673"/>
              <a:ext cx="360040" cy="623664"/>
            </a:xfrm>
            <a:prstGeom prst="rect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CAFE1C9-8203-7765-8DF7-268A1C525DD5}"/>
                </a:ext>
              </a:extLst>
            </p:cNvPr>
            <p:cNvSpPr txBox="1"/>
            <p:nvPr/>
          </p:nvSpPr>
          <p:spPr>
            <a:xfrm>
              <a:off x="2790056" y="5019839"/>
              <a:ext cx="269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&gt;</a:t>
              </a:r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/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43C7587D-68DA-91DC-4E0A-AFAFE374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765" y="5570417"/>
                  <a:ext cx="34178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/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051855A-E0E2-0B2E-E13D-B4FC997DF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500" y="5570417"/>
                  <a:ext cx="34178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/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 a better metric?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B71D14A-8E95-26D1-39FE-CEF0FEB3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1" y="6027085"/>
                <a:ext cx="2899370" cy="369332"/>
              </a:xfrm>
              <a:prstGeom prst="rect">
                <a:avLst/>
              </a:prstGeom>
              <a:blipFill>
                <a:blip r:embed="rId6"/>
                <a:stretch>
                  <a:fillRect t="-10000" r="-1471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56A45B6A-7D87-D1F4-B809-E50CC79281C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508" r="64441"/>
          <a:stretch/>
        </p:blipFill>
        <p:spPr>
          <a:xfrm>
            <a:off x="171514" y="4631671"/>
            <a:ext cx="1573069" cy="1252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/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can be view as a comprehensive version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 training phase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7BA561-9FA3-40C0-09AE-7F6F622A9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9" y="5528211"/>
                <a:ext cx="4398175" cy="646331"/>
              </a:xfrm>
              <a:prstGeom prst="rect">
                <a:avLst/>
              </a:prstGeom>
              <a:blipFill>
                <a:blip r:embed="rId8"/>
                <a:stretch>
                  <a:fillRect t="-5660" r="-1942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群組 35">
            <a:extLst>
              <a:ext uri="{FF2B5EF4-FFF2-40B4-BE49-F238E27FC236}">
                <a16:creationId xmlns:a16="http://schemas.microsoft.com/office/drawing/2014/main" id="{531CD5FB-1E36-89FD-1BD7-4596484BED7E}"/>
              </a:ext>
            </a:extLst>
          </p:cNvPr>
          <p:cNvGrpSpPr/>
          <p:nvPr/>
        </p:nvGrpSpPr>
        <p:grpSpPr>
          <a:xfrm>
            <a:off x="4352960" y="2512258"/>
            <a:ext cx="4539520" cy="2638992"/>
            <a:chOff x="4422296" y="2550522"/>
            <a:chExt cx="4539520" cy="26389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/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=2⋅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en-US" altLang="zh-TW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dirty="0"/>
                    <a:t>  </a:t>
                  </a:r>
                  <a:r>
                    <a:rPr lang="en-US" altLang="zh-TW" dirty="0"/>
                    <a:t>norm :</a:t>
                  </a:r>
                  <a:r>
                    <a:rPr lang="en-US" altLang="zh-TW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emb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TW" dirty="0"/>
                    <a:t> </a:t>
                  </a:r>
                </a:p>
                <a:p>
                  <a:endParaRPr lang="zh-TW" alt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800" i="0" dirty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800" b="0" i="0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altLang="zh-TW" dirty="0"/>
                    <a:t> norm :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endParaRPr lang="en-US" altLang="zh-TW" dirty="0"/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emb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q</m:t>
                                      </m:r>
                                    </m:e>
                                    <m:sub>
                                      <m:r>
                                        <a:rPr lang="en-US" altLang="zh-TW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emb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16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16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TW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emb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 i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6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None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          ,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altLang="zh-TW" sz="16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a14:m>
                  <a:r>
                    <a:rPr lang="zh-TW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DD4B81D-A08E-C42E-332D-D59D9B73B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296" y="2550522"/>
                  <a:ext cx="4539520" cy="2638992"/>
                </a:xfrm>
                <a:prstGeom prst="rect">
                  <a:avLst/>
                </a:prstGeom>
                <a:blipFill>
                  <a:blip r:embed="rId9"/>
                  <a:stretch>
                    <a:fillRect t="-14483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BA38597B-E72E-04AA-D868-7267121002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54837" y="4043205"/>
              <a:ext cx="1574731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6001726D-F5AB-89C7-2356-49E3C41A125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9823" y="4860011"/>
              <a:ext cx="1397737" cy="0"/>
            </a:xfrm>
            <a:prstGeom prst="lin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箭號: 迴轉箭號 32">
              <a:extLst>
                <a:ext uri="{FF2B5EF4-FFF2-40B4-BE49-F238E27FC236}">
                  <a16:creationId xmlns:a16="http://schemas.microsoft.com/office/drawing/2014/main" id="{45C418BC-628D-3B30-A31C-F1525AD8D269}"/>
                </a:ext>
              </a:extLst>
            </p:cNvPr>
            <p:cNvSpPr/>
            <p:nvPr/>
          </p:nvSpPr>
          <p:spPr bwMode="auto">
            <a:xfrm rot="16200000" flipH="1" flipV="1">
              <a:off x="6671556" y="3281037"/>
              <a:ext cx="866478" cy="545690"/>
            </a:xfrm>
            <a:prstGeom prst="uturnArrow">
              <a:avLst>
                <a:gd name="adj1" fmla="val 0"/>
                <a:gd name="adj2" fmla="val 13355"/>
                <a:gd name="adj3" fmla="val 18890"/>
                <a:gd name="adj4" fmla="val 41449"/>
                <a:gd name="adj5" fmla="val 100000"/>
              </a:avLst>
            </a:prstGeom>
            <a:solidFill>
              <a:srgbClr val="1F77B4"/>
            </a:solidFill>
            <a:ln w="28575" cap="flat" cmpd="sng" algn="ctr">
              <a:solidFill>
                <a:srgbClr val="1F77B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99DA716E-CAB4-31A0-8FA1-B48C944EA8D6}"/>
                </a:ext>
              </a:extLst>
            </p:cNvPr>
            <p:cNvSpPr txBox="1"/>
            <p:nvPr/>
          </p:nvSpPr>
          <p:spPr>
            <a:xfrm>
              <a:off x="7377640" y="3292271"/>
              <a:ext cx="10122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dirty="0"/>
                <a:t>Quantize to 1 bit</a:t>
              </a:r>
              <a:endParaRPr lang="zh-TW" altLang="en-US" sz="1400" dirty="0"/>
            </a:p>
          </p:txBody>
        </p: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141B418D-2CF2-6C7B-5A1C-244E5123651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97" y="2350608"/>
            <a:ext cx="3532193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CA0259-E10C-2037-8A71-F8B55948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2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Search function implemented in memory uses distance metric</a:t>
                </a:r>
              </a:p>
              <a:p>
                <a:pPr lvl="1"/>
                <a:r>
                  <a:rPr lang="en-US" altLang="zh-TW" dirty="0"/>
                  <a:t>Train the model with distance metric can achieve better performance</a:t>
                </a:r>
              </a:p>
              <a:p>
                <a:pPr lvl="2"/>
                <a:r>
                  <a:rPr lang="en-US" altLang="zh-TW" dirty="0"/>
                  <a:t>Use differentiable approximated distance function that allows backpropagation</a:t>
                </a:r>
              </a:p>
              <a:p>
                <a:pPr marL="6731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sz="1800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for training may have higher accuracy than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may achieve higher accuracy than model trained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when evaluating the performance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</a:t>
                </a:r>
              </a:p>
              <a:p>
                <a:pPr lvl="2"/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10E0FFC-1C46-FD3F-4740-7E66F140F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4DDA6D3-E22F-E320-9C43-8EDCE66E8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72828"/>
            <a:ext cx="3974976" cy="26499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512B4C0-D1CC-8FEA-BF24-5A13F28C8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972829"/>
            <a:ext cx="3974976" cy="264998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2A98753-D32B-09CA-64F8-D6FD51C379F2}"/>
              </a:ext>
            </a:extLst>
          </p:cNvPr>
          <p:cNvCxnSpPr>
            <a:cxnSpLocks/>
          </p:cNvCxnSpPr>
          <p:nvPr/>
        </p:nvCxnSpPr>
        <p:spPr bwMode="auto">
          <a:xfrm>
            <a:off x="3851920" y="4437112"/>
            <a:ext cx="288032" cy="21602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CBCECD-95CC-3155-05C2-EFE8B30F223D}"/>
              </a:ext>
            </a:extLst>
          </p:cNvPr>
          <p:cNvCxnSpPr>
            <a:cxnSpLocks/>
          </p:cNvCxnSpPr>
          <p:nvPr/>
        </p:nvCxnSpPr>
        <p:spPr bwMode="auto">
          <a:xfrm>
            <a:off x="8028384" y="4452291"/>
            <a:ext cx="288032" cy="72930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5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2130B-FBEB-6E5C-97DD-8BB48A00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01044-833A-55C9-DCE0-AAD6AB25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Sometimes we can only use a pretrained model</a:t>
            </a:r>
          </a:p>
          <a:p>
            <a:pPr lvl="1"/>
            <a:r>
              <a:rPr lang="en-US" altLang="zh-TW" dirty="0"/>
              <a:t>Cannot customize distance metric used in training</a:t>
            </a:r>
          </a:p>
          <a:p>
            <a:r>
              <a:rPr lang="en-US" altLang="zh-TW" dirty="0"/>
              <a:t>Locality-Sensitive Hashing</a:t>
            </a:r>
          </a:p>
          <a:p>
            <a:pPr lvl="1"/>
            <a:r>
              <a:rPr lang="en-US" altLang="zh-TW" dirty="0"/>
              <a:t>A stochastic technique for finding neighbor with highest cosine similarity</a:t>
            </a:r>
          </a:p>
          <a:p>
            <a:pPr lvl="1"/>
            <a:r>
              <a:rPr lang="en-US" altLang="zh-TW" dirty="0"/>
              <a:t>Similar items map to the same buckets with high probability.</a:t>
            </a:r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38555" y="3708631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578715" y="4320699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10763" y="3708631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27149" y="3634939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46627" y="4026382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580112" y="4293096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50189" y="3713477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78225C7-67E0-C4A0-1EF4-BC6428794756}"/>
              </a:ext>
            </a:extLst>
          </p:cNvPr>
          <p:cNvGrpSpPr/>
          <p:nvPr/>
        </p:nvGrpSpPr>
        <p:grpSpPr>
          <a:xfrm>
            <a:off x="986427" y="5313154"/>
            <a:ext cx="3024336" cy="1163846"/>
            <a:chOff x="625150" y="5219578"/>
            <a:chExt cx="3361186" cy="122413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5D5FC9E4-EDAE-113C-2A6D-EB8F3E14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50" y="5219578"/>
              <a:ext cx="3361186" cy="12241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/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zh-TW" altLang="en-US" sz="1400" b="1" dirty="0">
                      <a:solidFill>
                        <a:srgbClr val="FF0000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zh-TW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TW" sz="1400" b="1" dirty="0">
                    <a:solidFill>
                      <a:srgbClr val="FF0000"/>
                    </a:solidFill>
                  </a:endParaRPr>
                </a:p>
                <a:p>
                  <a:r>
                    <a:rPr lang="zh-TW" altLang="en-US" sz="1400" b="1" dirty="0">
                      <a:solidFill>
                        <a:srgbClr val="0000FF"/>
                      </a:solidFill>
                    </a:rPr>
                    <a:t>－</a:t>
                  </a:r>
                  <a14:m>
                    <m:oMath xmlns:m="http://schemas.openxmlformats.org/officeDocument/2006/math">
                      <m:r>
                        <a:rPr lang="en-US" altLang="zh-TW" sz="1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endParaRPr lang="en-US" altLang="zh-TW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981F67E2-7F3D-7738-A97A-9FE2B19BC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59" y="5833610"/>
                  <a:ext cx="100811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325" b="-15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/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are monotonic functions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/>
                  <a:t>Should have same nearest neighbor structure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FC0B965D-9F81-FDB4-E7D9-6EE769355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763" y="5660657"/>
                <a:ext cx="466568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/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b="1" dirty="0"/>
                  <a:t>Similarity </a:t>
                </a:r>
                <a14:m>
                  <m:oMath xmlns:m="http://schemas.openxmlformats.org/officeDocument/2006/math"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TW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zh-TW" altLang="en-US" sz="1600" b="1" dirty="0"/>
                  <a:t> </a:t>
                </a: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66B8A9C-1693-257E-4664-0DD8CE0F5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857" y="4427900"/>
                <a:ext cx="1518586" cy="338554"/>
              </a:xfrm>
              <a:prstGeom prst="rect">
                <a:avLst/>
              </a:prstGeom>
              <a:blipFill>
                <a:blip r:embed="rId5"/>
                <a:stretch>
                  <a:fillRect l="-2008"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8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圖片 72">
            <a:extLst>
              <a:ext uri="{FF2B5EF4-FFF2-40B4-BE49-F238E27FC236}">
                <a16:creationId xmlns:a16="http://schemas.microsoft.com/office/drawing/2014/main" id="{3ADB260B-E50A-1130-F48C-B70207D9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2332" r="1735" b="3795"/>
          <a:stretch/>
        </p:blipFill>
        <p:spPr>
          <a:xfrm>
            <a:off x="54837" y="3189100"/>
            <a:ext cx="4487201" cy="272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1D2240-A0B6-DFA7-17BF-89402118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Locality-Sensitive Hashing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761F8A-C0A0-45BF-D44D-DF253E59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Hashing vectors of LSH perform partitioning in Hilbert space.</a:t>
            </a:r>
          </a:p>
          <a:p>
            <a:pPr lvl="1"/>
            <a:r>
              <a:rPr lang="en-US" altLang="zh-TW" dirty="0"/>
              <a:t>Hamming distance is a special case of LSH</a:t>
            </a:r>
            <a:br>
              <a:rPr lang="en-US" altLang="zh-TW" dirty="0"/>
            </a:br>
            <a:r>
              <a:rPr lang="en-US" altLang="zh-TW" dirty="0"/>
              <a:t>(hashing vectors are normal vector of coordinate planes)</a:t>
            </a:r>
          </a:p>
          <a:p>
            <a:pPr lvl="1"/>
            <a:r>
              <a:rPr lang="en-US" altLang="zh-TW" dirty="0"/>
              <a:t>LSH can generally performs better than Hamming distance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33452B-B8A3-5CEC-96BA-87919918C3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6" y="3166164"/>
            <a:ext cx="3502167" cy="2501548"/>
          </a:xfrm>
          <a:prstGeom prst="rect">
            <a:avLst/>
          </a:prstGeom>
        </p:spPr>
      </p:pic>
      <p:grpSp>
        <p:nvGrpSpPr>
          <p:cNvPr id="42" name="群組 41">
            <a:extLst>
              <a:ext uri="{FF2B5EF4-FFF2-40B4-BE49-F238E27FC236}">
                <a16:creationId xmlns:a16="http://schemas.microsoft.com/office/drawing/2014/main" id="{06FF986A-24DA-3FD3-0B3C-88C3DB6F97A4}"/>
              </a:ext>
            </a:extLst>
          </p:cNvPr>
          <p:cNvGrpSpPr/>
          <p:nvPr/>
        </p:nvGrpSpPr>
        <p:grpSpPr>
          <a:xfrm>
            <a:off x="7596336" y="5287065"/>
            <a:ext cx="1273718" cy="1124159"/>
            <a:chOff x="5253713" y="4221088"/>
            <a:chExt cx="1910576" cy="155241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498371A0-1EB5-1BED-B0DC-C853EBCA3E0F}"/>
                </a:ext>
              </a:extLst>
            </p:cNvPr>
            <p:cNvGrpSpPr/>
            <p:nvPr/>
          </p:nvGrpSpPr>
          <p:grpSpPr>
            <a:xfrm>
              <a:off x="5253713" y="4221088"/>
              <a:ext cx="1910576" cy="1503234"/>
              <a:chOff x="5181705" y="3717032"/>
              <a:chExt cx="1910576" cy="1503234"/>
            </a:xfrm>
          </p:grpSpPr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E5A0D408-B0BE-01D5-F097-D927CAE98C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81705" y="5157191"/>
                <a:ext cx="1910576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AAE98331-99E5-9681-F6DE-99C85E04551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436096" y="3717032"/>
                <a:ext cx="0" cy="1503234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321AE195-22BF-BAA8-650B-C09920A5F913}"/>
                  </a:ext>
                </a:extLst>
              </p:cNvPr>
              <p:cNvSpPr/>
              <p:nvPr/>
            </p:nvSpPr>
            <p:spPr bwMode="auto">
              <a:xfrm rot="7990057">
                <a:off x="6128625" y="4795943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E72C1F10-372B-E9D5-1B5D-75AB7250E764}"/>
                  </a:ext>
                </a:extLst>
              </p:cNvPr>
              <p:cNvSpPr/>
              <p:nvPr/>
            </p:nvSpPr>
            <p:spPr bwMode="auto">
              <a:xfrm rot="7990057">
                <a:off x="5929531" y="4917056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E5118CCD-FECD-80AF-9392-0693D692E2C8}"/>
                  </a:ext>
                </a:extLst>
              </p:cNvPr>
              <p:cNvSpPr/>
              <p:nvPr/>
            </p:nvSpPr>
            <p:spPr bwMode="auto">
              <a:xfrm rot="7990057">
                <a:off x="6395020" y="460591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EC872649-BC5E-8D5F-FA29-48A955BCDF33}"/>
                  </a:ext>
                </a:extLst>
              </p:cNvPr>
              <p:cNvSpPr/>
              <p:nvPr/>
            </p:nvSpPr>
            <p:spPr bwMode="auto">
              <a:xfrm rot="7990057">
                <a:off x="6448144" y="4422185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51DEB12F-172D-27E0-D719-8D24C4F4B8B5}"/>
                  </a:ext>
                </a:extLst>
              </p:cNvPr>
              <p:cNvSpPr/>
              <p:nvPr/>
            </p:nvSpPr>
            <p:spPr bwMode="auto">
              <a:xfrm rot="7990057">
                <a:off x="6223296" y="4565621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1A01E6B6-752B-F808-3B24-53676D07457A}"/>
                  </a:ext>
                </a:extLst>
              </p:cNvPr>
              <p:cNvSpPr/>
              <p:nvPr/>
            </p:nvSpPr>
            <p:spPr bwMode="auto">
              <a:xfrm rot="7990057">
                <a:off x="6552106" y="4609849"/>
                <a:ext cx="45719" cy="45719"/>
              </a:xfrm>
              <a:prstGeom prst="ellipse">
                <a:avLst/>
              </a:prstGeom>
              <a:solidFill>
                <a:srgbClr val="2CA02C"/>
              </a:solidFill>
              <a:ln w="1270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692CAEC6-C66C-22F4-E01B-FBF2D3648BB1}"/>
                  </a:ext>
                </a:extLst>
              </p:cNvPr>
              <p:cNvSpPr/>
              <p:nvPr/>
            </p:nvSpPr>
            <p:spPr bwMode="auto">
              <a:xfrm rot="6797803">
                <a:off x="5765622" y="44543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7" name="橢圓 26">
                <a:extLst>
                  <a:ext uri="{FF2B5EF4-FFF2-40B4-BE49-F238E27FC236}">
                    <a16:creationId xmlns:a16="http://schemas.microsoft.com/office/drawing/2014/main" id="{0324A128-ADDB-8CAC-ED19-3C8439D02E1D}"/>
                  </a:ext>
                </a:extLst>
              </p:cNvPr>
              <p:cNvSpPr/>
              <p:nvPr/>
            </p:nvSpPr>
            <p:spPr bwMode="auto">
              <a:xfrm rot="6797803">
                <a:off x="5619549" y="463595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7E01E10E-96BB-D96A-C144-7F7A2A4A8461}"/>
                  </a:ext>
                </a:extLst>
              </p:cNvPr>
              <p:cNvSpPr/>
              <p:nvPr/>
            </p:nvSpPr>
            <p:spPr bwMode="auto">
              <a:xfrm rot="6797803">
                <a:off x="6032348" y="4362691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9558195-04C6-9A8D-CD49-2A511BA1E187}"/>
                  </a:ext>
                </a:extLst>
              </p:cNvPr>
              <p:cNvSpPr/>
              <p:nvPr/>
            </p:nvSpPr>
            <p:spPr bwMode="auto">
              <a:xfrm rot="6797803">
                <a:off x="5754775" y="4190509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BBBDDE7B-ADD3-4E9E-928B-857BB4D419D1}"/>
                  </a:ext>
                </a:extLst>
              </p:cNvPr>
              <p:cNvSpPr/>
              <p:nvPr/>
            </p:nvSpPr>
            <p:spPr bwMode="auto">
              <a:xfrm rot="6797803">
                <a:off x="5945627" y="4250583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31" name="橢圓 30">
                <a:extLst>
                  <a:ext uri="{FF2B5EF4-FFF2-40B4-BE49-F238E27FC236}">
                    <a16:creationId xmlns:a16="http://schemas.microsoft.com/office/drawing/2014/main" id="{6AF678E4-D227-0F35-3619-CFC24348E4AC}"/>
                  </a:ext>
                </a:extLst>
              </p:cNvPr>
              <p:cNvSpPr/>
              <p:nvPr/>
            </p:nvSpPr>
            <p:spPr bwMode="auto">
              <a:xfrm rot="6797803">
                <a:off x="6285647" y="3961837"/>
                <a:ext cx="45719" cy="45719"/>
              </a:xfrm>
              <a:prstGeom prst="ellipse">
                <a:avLst/>
              </a:prstGeom>
              <a:solidFill>
                <a:srgbClr val="0000FF"/>
              </a:solidFill>
              <a:ln w="127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43CD928-0828-DCC8-37EB-8C6D659900B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19642" y="4293096"/>
              <a:ext cx="1600630" cy="1480402"/>
            </a:xfrm>
            <a:prstGeom prst="line">
              <a:avLst/>
            </a:pr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181DFFD-BE8A-35F8-1B68-466CD586CF41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>
            <a:off x="7073140" y="6144167"/>
            <a:ext cx="491537" cy="19652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3C14973D-7FA6-D7D6-67F6-C199D7DB9177}"/>
              </a:ext>
            </a:extLst>
          </p:cNvPr>
          <p:cNvCxnSpPr>
            <a:cxnSpLocks/>
            <a:stCxn id="58" idx="3"/>
          </p:cNvCxnSpPr>
          <p:nvPr/>
        </p:nvCxnSpPr>
        <p:spPr bwMode="auto">
          <a:xfrm flipV="1">
            <a:off x="7073140" y="5555501"/>
            <a:ext cx="536321" cy="58866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B2ADE1-5722-E6EF-3B94-75BFD9F4996C}"/>
              </a:ext>
            </a:extLst>
          </p:cNvPr>
          <p:cNvSpPr txBox="1"/>
          <p:nvPr/>
        </p:nvSpPr>
        <p:spPr>
          <a:xfrm>
            <a:off x="8442893" y="4234424"/>
            <a:ext cx="712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Good choice</a:t>
            </a:r>
            <a:endParaRPr lang="zh-TW" altLang="en-US" sz="14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56E675A-CD7C-F2C0-A241-D3BC0D3FE921}"/>
              </a:ext>
            </a:extLst>
          </p:cNvPr>
          <p:cNvSpPr txBox="1"/>
          <p:nvPr/>
        </p:nvSpPr>
        <p:spPr>
          <a:xfrm>
            <a:off x="5881269" y="5990278"/>
            <a:ext cx="11918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Bad choice</a:t>
            </a:r>
            <a:endParaRPr lang="zh-TW" altLang="en-US" sz="1400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D37F2B82-78EA-4BEB-12ED-9FF74C994205}"/>
              </a:ext>
            </a:extLst>
          </p:cNvPr>
          <p:cNvCxnSpPr>
            <a:cxnSpLocks/>
            <a:stCxn id="54" idx="2"/>
          </p:cNvCxnSpPr>
          <p:nvPr/>
        </p:nvCxnSpPr>
        <p:spPr bwMode="auto">
          <a:xfrm flipH="1">
            <a:off x="8772857" y="4757644"/>
            <a:ext cx="26318" cy="53570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66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95" y="2852936"/>
            <a:ext cx="3021889" cy="25043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Can LSH 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2-D data visualization using t-SNE method</a:t>
            </a:r>
          </a:p>
          <a:p>
            <a:pPr lvl="1"/>
            <a:r>
              <a:rPr lang="en-US" altLang="zh-TW" dirty="0"/>
              <a:t>Visualization method that maintains distance in Hilbert space</a:t>
            </a:r>
          </a:p>
          <a:p>
            <a:pPr lvl="1"/>
            <a:r>
              <a:rPr lang="en-US" altLang="zh-TW" dirty="0"/>
              <a:t>Locality-Sensitive Hashing maps angular distance to spatial distance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29" y="2852936"/>
            <a:ext cx="3003914" cy="2489431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478815" y="401983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775719" y="410976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3162385" y="288199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369524" y="3925540"/>
            <a:ext cx="2360945" cy="5232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Non-normalized distance results in linear distribution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9B9A45-C135-C307-FCE6-E6B3C2E9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508" r="64441"/>
          <a:stretch/>
        </p:blipFill>
        <p:spPr>
          <a:xfrm>
            <a:off x="156642" y="5232885"/>
            <a:ext cx="1562033" cy="1244115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6D213B12-2ED3-5C92-C549-FF828D2C579C}"/>
              </a:ext>
            </a:extLst>
          </p:cNvPr>
          <p:cNvSpPr/>
          <p:nvPr/>
        </p:nvSpPr>
        <p:spPr bwMode="auto">
          <a:xfrm>
            <a:off x="6156176" y="4583658"/>
            <a:ext cx="576064" cy="597942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253529A-CECB-5BD6-3F47-BE43CBFFB723}"/>
              </a:ext>
            </a:extLst>
          </p:cNvPr>
          <p:cNvSpPr/>
          <p:nvPr/>
        </p:nvSpPr>
        <p:spPr bwMode="auto">
          <a:xfrm>
            <a:off x="6702560" y="3827965"/>
            <a:ext cx="576064" cy="58002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8F2D-005C-2BC2-D386-8260B3480C02}"/>
              </a:ext>
            </a:extLst>
          </p:cNvPr>
          <p:cNvSpPr txBox="1"/>
          <p:nvPr/>
        </p:nvSpPr>
        <p:spPr>
          <a:xfrm>
            <a:off x="1827931" y="5571915"/>
            <a:ext cx="3196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Use embeddings generated by model trained with cosine distance directly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92FD721-98D2-F3EF-668F-75D03178C3AF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3370684" y="5342367"/>
            <a:ext cx="55421" cy="22954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2DD4B2-0A1A-5D8D-3B66-5B08D9A34093}"/>
              </a:ext>
            </a:extLst>
          </p:cNvPr>
          <p:cNvSpPr txBox="1"/>
          <p:nvPr/>
        </p:nvSpPr>
        <p:spPr>
          <a:xfrm>
            <a:off x="5724128" y="5786579"/>
            <a:ext cx="2147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Do LSH on embeddings</a:t>
            </a:r>
            <a:endParaRPr lang="zh-TW" altLang="en-US" sz="140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A57195-7019-6D10-744F-195807A11365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797965" y="5495319"/>
            <a:ext cx="0" cy="2912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763000" cy="4800600"/>
          </a:xfrm>
        </p:spPr>
        <p:txBody>
          <a:bodyPr/>
          <a:lstStyle/>
          <a:p>
            <a:r>
              <a:rPr lang="en-US" altLang="zh-TW" dirty="0"/>
              <a:t>Visualize clean and noisy data in experiment 1 using LSH &amp; t-SNE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B1BE0-991C-0266-448F-7C8A0E2C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E9BD3C-2078-1D86-8A78-FFCD7F5F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Approximation of cosine similarity</a:t>
            </a:r>
          </a:p>
          <a:p>
            <a:pPr lvl="1"/>
            <a:r>
              <a:rPr lang="en-US" altLang="zh-TW" dirty="0"/>
              <a:t>Locality sensitive hashing is an alternative method if we can only get a model trained with cosine similarity which IMS does not support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sz="1100" dirty="0"/>
          </a:p>
          <a:p>
            <a:pPr marL="341312" lvl="1" indent="0">
              <a:buNone/>
            </a:pPr>
            <a:endParaRPr lang="en-US" altLang="zh-TW" dirty="0"/>
          </a:p>
          <a:p>
            <a:r>
              <a:rPr lang="en-US" altLang="zh-TW" dirty="0"/>
              <a:t>2-D data visualization</a:t>
            </a:r>
          </a:p>
          <a:p>
            <a:pPr lvl="1"/>
            <a:r>
              <a:rPr lang="en-US" altLang="zh-TW" dirty="0"/>
              <a:t>LSH converts angular metric to spatial metric which is better for t-SNE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1EACDC-F915-0995-6F4F-A3075E33C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636644"/>
            <a:ext cx="2520280" cy="180020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6B607951-E54B-355D-044B-37E83A7F321B}"/>
              </a:ext>
            </a:extLst>
          </p:cNvPr>
          <p:cNvGrpSpPr/>
          <p:nvPr/>
        </p:nvGrpSpPr>
        <p:grpSpPr>
          <a:xfrm>
            <a:off x="2998669" y="5014414"/>
            <a:ext cx="3146662" cy="1462586"/>
            <a:chOff x="2874579" y="5083388"/>
            <a:chExt cx="3146662" cy="146258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EA12F62-4395-3E17-1AF4-286E3464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120" t="68257" r="45237" b="6831"/>
            <a:stretch/>
          </p:blipFill>
          <p:spPr>
            <a:xfrm>
              <a:off x="5157145" y="5451998"/>
              <a:ext cx="864096" cy="741268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1883CE4-6A4C-7EF1-8BA9-302F436F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4579" y="5083388"/>
              <a:ext cx="999034" cy="1462586"/>
            </a:xfrm>
            <a:prstGeom prst="rect">
              <a:avLst/>
            </a:prstGeom>
          </p:spPr>
        </p:pic>
        <p:cxnSp>
          <p:nvCxnSpPr>
            <p:cNvPr id="9" name="直線單箭頭接點 8">
              <a:extLst>
                <a:ext uri="{FF2B5EF4-FFF2-40B4-BE49-F238E27FC236}">
                  <a16:creationId xmlns:a16="http://schemas.microsoft.com/office/drawing/2014/main" id="{A67979AE-5BC3-3BD8-BB3C-DFE79E2EC3C1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 bwMode="auto">
            <a:xfrm>
              <a:off x="3873613" y="5814681"/>
              <a:ext cx="1283532" cy="79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1128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76400"/>
                <a:ext cx="8799512" cy="4800600"/>
              </a:xfrm>
            </p:spPr>
            <p:txBody>
              <a:bodyPr/>
              <a:lstStyle/>
              <a:p>
                <a:r>
                  <a:rPr lang="en-US" altLang="zh-TW" dirty="0"/>
                  <a:t>Method to tackle analog non-idealities in IMS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architecture</a:t>
                </a:r>
              </a:p>
              <a:p>
                <a:pPr lvl="1"/>
                <a:r>
                  <a:rPr lang="en-US" altLang="zh-TW" sz="2000" dirty="0"/>
                  <a:t>Noise-aware training</a:t>
                </a:r>
              </a:p>
              <a:p>
                <a:pPr lvl="1"/>
                <a:r>
                  <a:rPr lang="en-US" altLang="zh-TW" sz="2000" dirty="0"/>
                  <a:t>Bayesian neural network</a:t>
                </a:r>
              </a:p>
              <a:p>
                <a:r>
                  <a:rPr lang="en-US" altLang="zh-TW" dirty="0"/>
                  <a:t>Comparison between metrics</a:t>
                </a:r>
              </a:p>
              <a:p>
                <a:pPr lvl="1"/>
                <a:r>
                  <a:rPr lang="en-US" altLang="zh-TW" sz="2000" dirty="0"/>
                  <a:t>Angular metric</a:t>
                </a:r>
              </a:p>
              <a:p>
                <a:pPr lvl="2"/>
                <a:r>
                  <a:rPr lang="en-US" altLang="zh-TW" sz="2000" dirty="0"/>
                  <a:t>Cosine similarity</a:t>
                </a:r>
              </a:p>
              <a:p>
                <a:pPr lvl="1"/>
                <a:r>
                  <a:rPr lang="en-US" altLang="zh-TW" sz="2000" dirty="0"/>
                  <a:t>Spatial metric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/>
                  <a:t>  norm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2000" dirty="0"/>
                  <a:t> norm</a:t>
                </a:r>
              </a:p>
              <a:p>
                <a:r>
                  <a:rPr lang="en-US" altLang="zh-TW" dirty="0"/>
                  <a:t>Locality sensitive hashing</a:t>
                </a:r>
              </a:p>
              <a:p>
                <a:pPr lvl="1"/>
                <a:r>
                  <a:rPr lang="en-US" altLang="zh-TW" dirty="0"/>
                  <a:t>Approximation of cosine similarity</a:t>
                </a:r>
              </a:p>
              <a:p>
                <a:pPr lvl="1"/>
                <a:r>
                  <a:rPr lang="en-US" altLang="zh-TW" dirty="0"/>
                  <a:t>2-D projection of high-dimensional embedding with t-SNE</a:t>
                </a:r>
              </a:p>
              <a:p>
                <a:pPr lvl="1"/>
                <a:endParaRPr lang="en-US" altLang="zh-TW" sz="2000" dirty="0"/>
              </a:p>
              <a:p>
                <a:pPr lvl="1"/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76400"/>
                <a:ext cx="8799512" cy="4800600"/>
              </a:xfrm>
              <a:blipFill>
                <a:blip r:embed="rId2"/>
                <a:stretch>
                  <a:fillRect l="-693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32610" y1="24467" x2="9836" y2="20000"/>
                                  <a14:foregroundMark x1="66940" y1="31200" x2="33617" y2="24664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2800" x2="29508" y2="40000"/>
                                  <a14:backgroundMark x1="30601" y1="32000" x2="30601" y2="40000"/>
                                  <a14:backgroundMark x1="29508" y1="32800" x2="30055" y2="39600"/>
                                  <a14:backgroundMark x1="29235" y1="31600" x2="30601" y2="32000"/>
                                  <a14:backgroundMark x1="29508" y1="31600" x2="30601" y2="316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  <a14:backgroundMark x1="29508" y1="31600" x2="29508" y2="41600"/>
                                  <a14:backgroundMark x1="30055" y1="31200" x2="29508" y2="42800"/>
                                  <a14:backgroundMark x1="30328" y1="35200" x2="29781" y2="42000"/>
                                  <a14:backgroundMark x1="28689" y1="31200" x2="30601" y2="32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70D2C057-9E99-1743-DCDF-EFE279B4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2" t="7829" r="9589" b="3532"/>
          <a:stretch/>
        </p:blipFill>
        <p:spPr>
          <a:xfrm>
            <a:off x="4534218" y="4221088"/>
            <a:ext cx="3421370" cy="2645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4202010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7993945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1427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74710" y="4293096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69075" y="4373487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87063" y="6421172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r>
              <a:rPr lang="en-US" altLang="zh-TW" dirty="0"/>
              <a:t>Model learns to against noise by amplifying magnitude of embeddings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Accuracy drop</a:t>
            </a:r>
          </a:p>
          <a:p>
            <a:pPr lvl="1"/>
            <a:r>
              <a:rPr lang="en-US" altLang="zh-TW" dirty="0"/>
              <a:t>Original CNN model has higher acc. on clean </a:t>
            </a:r>
            <a:br>
              <a:rPr lang="en-US" altLang="zh-TW" dirty="0"/>
            </a:br>
            <a:r>
              <a:rPr lang="en-US" altLang="zh-TW" dirty="0"/>
              <a:t>device, but accuracy drops on noisy device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Both noise-aware model and Bayesian NN </a:t>
            </a:r>
            <a:br>
              <a:rPr lang="en-US" altLang="zh-TW" dirty="0"/>
            </a:br>
            <a:r>
              <a:rPr lang="en-US" altLang="zh-TW" dirty="0"/>
              <a:t>resists noise by amplifying the mag. of embed.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Trade off between model-robustness and accuracy on ideal device</a:t>
            </a:r>
          </a:p>
          <a:p>
            <a:pPr marL="341312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small noise for training model, one giant leap for noise-tolerance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D2E953-6990-4864-BE95-5902045A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988840"/>
            <a:ext cx="3131840" cy="1744439"/>
          </a:xfrm>
          <a:prstGeom prst="rect">
            <a:avLst/>
          </a:prstGeom>
        </p:spPr>
      </p:pic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43D8832-7584-B2D9-DDD1-01688C37C1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6769506"/>
              </p:ext>
            </p:extLst>
          </p:nvPr>
        </p:nvGraphicFramePr>
        <p:xfrm>
          <a:off x="4355976" y="4905137"/>
          <a:ext cx="3732019" cy="1952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275F569-7698-0257-29E4-7823E100A98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757707" y="5612107"/>
            <a:ext cx="1102325" cy="329530"/>
          </a:xfrm>
          <a:prstGeom prst="straightConnector1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75691B-D8D3-D95B-D7FF-1FB6B4D2CB99}"/>
              </a:ext>
            </a:extLst>
          </p:cNvPr>
          <p:cNvSpPr txBox="1"/>
          <p:nvPr/>
        </p:nvSpPr>
        <p:spPr>
          <a:xfrm>
            <a:off x="1021403" y="5319719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Little perturbation in training</a:t>
            </a:r>
          </a:p>
          <a:p>
            <a:pPr algn="ctr"/>
            <a:r>
              <a:rPr lang="en-US" altLang="zh-TW" sz="1600" dirty="0"/>
              <a:t>Great effect in testing</a:t>
            </a:r>
            <a:endParaRPr lang="zh-TW" altLang="en-US" sz="1600" dirty="0"/>
          </a:p>
        </p:txBody>
      </p:sp>
      <p:sp>
        <p:nvSpPr>
          <p:cNvPr id="21" name="流程圖: 替代程序 20">
            <a:extLst>
              <a:ext uri="{FF2B5EF4-FFF2-40B4-BE49-F238E27FC236}">
                <a16:creationId xmlns:a16="http://schemas.microsoft.com/office/drawing/2014/main" id="{08FA76D2-7D9D-03A4-349A-42C23B1EE558}"/>
              </a:ext>
            </a:extLst>
          </p:cNvPr>
          <p:cNvSpPr/>
          <p:nvPr/>
        </p:nvSpPr>
        <p:spPr bwMode="auto">
          <a:xfrm>
            <a:off x="4860032" y="5941637"/>
            <a:ext cx="936104" cy="484316"/>
          </a:xfrm>
          <a:prstGeom prst="flowChartAlternateProcess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7AA82C3-041E-2F94-F7F7-6FF0AC18F087}"/>
              </a:ext>
            </a:extLst>
          </p:cNvPr>
          <p:cNvSpPr/>
          <p:nvPr/>
        </p:nvSpPr>
        <p:spPr bwMode="auto">
          <a:xfrm>
            <a:off x="4788024" y="6425953"/>
            <a:ext cx="3299971" cy="21775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30B-F531-8420-149A-6D53501B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Metric Selection on Accuracy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D25D-7111-9BAA-A6A6-CC20D443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 is too complicated to implement in memory cell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Spatial metric is used to calculate similarity in memory</a:t>
            </a:r>
          </a:p>
          <a:p>
            <a:pPr lvl="1"/>
            <a:r>
              <a:rPr lang="en-US" altLang="zh-TW" dirty="0"/>
              <a:t>Simple hardware, but at what cost?</a:t>
            </a:r>
          </a:p>
          <a:p>
            <a:pPr lvl="1"/>
            <a:r>
              <a:rPr lang="en-US" altLang="zh-TW" dirty="0"/>
              <a:t>The performance may vary slightly between different metrics.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9FF51C-2BC4-4119-4755-ABB3379D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08" r="64441"/>
          <a:stretch/>
        </p:blipFill>
        <p:spPr>
          <a:xfrm>
            <a:off x="-35043" y="4207942"/>
            <a:ext cx="2160240" cy="17205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AD9A025-09B5-BE70-5021-52C2D3E71E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5" t="8930" b="-1"/>
          <a:stretch/>
        </p:blipFill>
        <p:spPr>
          <a:xfrm>
            <a:off x="2123728" y="2132856"/>
            <a:ext cx="4536504" cy="517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/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F24ACA1-EB07-DFFB-5643-AAEC1FDD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58" y="4090993"/>
                <a:ext cx="1429239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/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06AF264-E446-A925-B1A7-32BBA80BD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1" y="4102311"/>
                <a:ext cx="989856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CAA36F1-50E2-95DB-2595-7B0C26ED7028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 bwMode="auto">
          <a:xfrm flipV="1">
            <a:off x="2125197" y="4860370"/>
            <a:ext cx="345504" cy="207857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/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is non-normalized cos-sim</a:t>
                </a:r>
                <a:endParaRPr lang="en-US" altLang="zh-TW" sz="1600" b="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DF69138-7760-BD78-B1D3-CC77CCE8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701" y="4567982"/>
                <a:ext cx="1958752" cy="584775"/>
              </a:xfrm>
              <a:prstGeom prst="rect">
                <a:avLst/>
              </a:prstGeom>
              <a:blipFill>
                <a:blip r:embed="rId6"/>
                <a:stretch>
                  <a:fillRect l="-621" t="-3125" r="-621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1707FA3-6402-5522-E087-46310C1BC495}"/>
              </a:ext>
            </a:extLst>
          </p:cNvPr>
          <p:cNvCxnSpPr>
            <a:cxnSpLocks/>
          </p:cNvCxnSpPr>
          <p:nvPr/>
        </p:nvCxnSpPr>
        <p:spPr bwMode="auto">
          <a:xfrm>
            <a:off x="4573470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C762B8E-D0B1-E410-C7D3-264CD57D1E75}"/>
              </a:ext>
            </a:extLst>
          </p:cNvPr>
          <p:cNvCxnSpPr>
            <a:cxnSpLocks/>
          </p:cNvCxnSpPr>
          <p:nvPr/>
        </p:nvCxnSpPr>
        <p:spPr bwMode="auto">
          <a:xfrm>
            <a:off x="4548260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92A7AE1-3A6F-451F-CAC3-315234894A5D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5952959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2FA6348-102D-9B33-264A-B4444A388517}"/>
              </a:ext>
            </a:extLst>
          </p:cNvPr>
          <p:cNvSpPr txBox="1"/>
          <p:nvPr/>
        </p:nvSpPr>
        <p:spPr>
          <a:xfrm>
            <a:off x="5231782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08B4B59-F054-FA33-F0A2-1E7A9D67DAE5}"/>
              </a:ext>
            </a:extLst>
          </p:cNvPr>
          <p:cNvSpPr txBox="1"/>
          <p:nvPr/>
        </p:nvSpPr>
        <p:spPr>
          <a:xfrm>
            <a:off x="6002709" y="4815104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3E7C0D8-926B-5D38-E3A7-B584E09C162C}"/>
              </a:ext>
            </a:extLst>
          </p:cNvPr>
          <p:cNvSpPr txBox="1"/>
          <p:nvPr/>
        </p:nvSpPr>
        <p:spPr>
          <a:xfrm>
            <a:off x="5032865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/>
              <p:nvPr/>
            </p:nvSpPr>
            <p:spPr>
              <a:xfrm>
                <a:off x="4185116" y="5446185"/>
                <a:ext cx="2323864" cy="349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rad>
                        <m:radPr>
                          <m:degHide m:val="on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B341C74F-A10D-10EC-B649-DB53BD197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116" y="5446185"/>
                <a:ext cx="2323864" cy="3490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DC27E3C5-77EC-AF41-2A8E-3ECB51EFDDD6}"/>
              </a:ext>
            </a:extLst>
          </p:cNvPr>
          <p:cNvCxnSpPr>
            <a:cxnSpLocks/>
          </p:cNvCxnSpPr>
          <p:nvPr/>
        </p:nvCxnSpPr>
        <p:spPr bwMode="auto">
          <a:xfrm>
            <a:off x="6943794" y="4738620"/>
            <a:ext cx="1429239" cy="456813"/>
          </a:xfrm>
          <a:prstGeom prst="line">
            <a:avLst/>
          </a:prstGeom>
          <a:ln w="28575">
            <a:prstDash val="solid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4AEC67A-AB63-FA30-18C6-1515D38ECF74}"/>
              </a:ext>
            </a:extLst>
          </p:cNvPr>
          <p:cNvCxnSpPr>
            <a:cxnSpLocks/>
          </p:cNvCxnSpPr>
          <p:nvPr/>
        </p:nvCxnSpPr>
        <p:spPr bwMode="auto">
          <a:xfrm>
            <a:off x="6918584" y="4715025"/>
            <a:ext cx="1423322" cy="0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DE801693-9586-4D8C-AB64-DE2F72932BD3}"/>
              </a:ext>
            </a:extLst>
          </p:cNvPr>
          <p:cNvCxnSpPr>
            <a:cxnSpLocks/>
          </p:cNvCxnSpPr>
          <p:nvPr/>
        </p:nvCxnSpPr>
        <p:spPr bwMode="auto">
          <a:xfrm rot="1167457">
            <a:off x="8323283" y="4755283"/>
            <a:ext cx="144014" cy="394007"/>
          </a:xfrm>
          <a:prstGeom prst="line">
            <a:avLst/>
          </a:prstGeom>
          <a:ln w="28575">
            <a:solidFill>
              <a:srgbClr val="4F81B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4C6903E-F4AE-D6B5-3AFE-F4BAD7D167EA}"/>
              </a:ext>
            </a:extLst>
          </p:cNvPr>
          <p:cNvSpPr txBox="1"/>
          <p:nvPr/>
        </p:nvSpPr>
        <p:spPr>
          <a:xfrm>
            <a:off x="7602106" y="4430843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d1</a:t>
            </a:r>
            <a:endParaRPr lang="zh-TW" altLang="en-US" sz="14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838E11E-DD07-EDE7-F7F8-CA62C5119D49}"/>
              </a:ext>
            </a:extLst>
          </p:cNvPr>
          <p:cNvSpPr txBox="1"/>
          <p:nvPr/>
        </p:nvSpPr>
        <p:spPr>
          <a:xfrm>
            <a:off x="7403189" y="4952286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</a:t>
            </a:r>
            <a:endParaRPr lang="zh-TW" altLang="en-US" sz="1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B21FA282-A3F9-FF74-77A4-B3FA2A05870F}"/>
              </a:ext>
            </a:extLst>
          </p:cNvPr>
          <p:cNvSpPr txBox="1"/>
          <p:nvPr/>
        </p:nvSpPr>
        <p:spPr>
          <a:xfrm>
            <a:off x="8467781" y="4824167"/>
            <a:ext cx="593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d2</a:t>
            </a:r>
            <a:endParaRPr lang="zh-TW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/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1" dirty="0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1400" i="1" dirty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400" dirty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TW" sz="14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677BCB8-6023-8B50-6C72-CC89B4F62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68" y="5350367"/>
                <a:ext cx="2323864" cy="5373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/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0" dirty="0"/>
                  <a:t>Approximation (Upper/Lower bound)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600" b="0" dirty="0"/>
                  <a:t> norm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B0759AB-6EC8-B7BE-D3D2-50A7A3866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951" y="6138446"/>
                <a:ext cx="5156049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E1D800-C284-F8F0-54A3-C002D8F4A5B8}"/>
              </a:ext>
            </a:extLst>
          </p:cNvPr>
          <p:cNvCxnSpPr>
            <a:cxnSpLocks/>
          </p:cNvCxnSpPr>
          <p:nvPr/>
        </p:nvCxnSpPr>
        <p:spPr bwMode="auto">
          <a:xfrm>
            <a:off x="5436096" y="5887694"/>
            <a:ext cx="558296" cy="20804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DEF4A95-C4E0-1099-1C2C-C55FDA7F5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7452320" y="5895404"/>
            <a:ext cx="432048" cy="219963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85471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166678</TotalTime>
  <Words>1055</Words>
  <Application>Microsoft Office PowerPoint</Application>
  <PresentationFormat>如螢幕大小 (4:3)</PresentationFormat>
  <Paragraphs>254</Paragraphs>
  <Slides>18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18</vt:i4>
      </vt:variant>
    </vt:vector>
  </HeadingPairs>
  <TitlesOfParts>
    <vt:vector size="34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Origin of Noise Resilience in NN</vt:lpstr>
      <vt:lpstr>Conclusion 1</vt:lpstr>
      <vt:lpstr>Impact of Metric Selection on Accuracy</vt:lpstr>
      <vt:lpstr>Experiment Setup</vt:lpstr>
      <vt:lpstr>Evaluate Accuracy with Different Metrics</vt:lpstr>
      <vt:lpstr>Observation Across Distance Metrics</vt:lpstr>
      <vt:lpstr>Conclusion 2</vt:lpstr>
      <vt:lpstr>Approximation of Cosine Similarity</vt:lpstr>
      <vt:lpstr>Effect of Locality-Sensitive Hashing</vt:lpstr>
      <vt:lpstr>What Else Can LSH Do</vt:lpstr>
      <vt:lpstr>2-D Data Visualization with LSH</vt:lpstr>
      <vt:lpstr>Conclusion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1852</cp:revision>
  <cp:lastPrinted>2025-05-02T08:25:41Z</cp:lastPrinted>
  <dcterms:created xsi:type="dcterms:W3CDTF">2014-07-23T04:37:50Z</dcterms:created>
  <dcterms:modified xsi:type="dcterms:W3CDTF">2025-05-23T10:01:20Z</dcterms:modified>
</cp:coreProperties>
</file>