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5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6" r:id="rId2"/>
    <p:sldMasterId id="2147483672" r:id="rId3"/>
    <p:sldMasterId id="2147483684" r:id="rId4"/>
    <p:sldMasterId id="2147483696" r:id="rId5"/>
    <p:sldMasterId id="2147483701" r:id="rId6"/>
    <p:sldMasterId id="2147483718" r:id="rId7"/>
  </p:sldMasterIdLst>
  <p:notesMasterIdLst>
    <p:notesMasterId r:id="rId19"/>
  </p:notesMasterIdLst>
  <p:handoutMasterIdLst>
    <p:handoutMasterId r:id="rId20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5" r:id="rId14"/>
    <p:sldId id="262" r:id="rId15"/>
    <p:sldId id="263" r:id="rId16"/>
    <p:sldId id="264" r:id="rId17"/>
    <p:sldId id="266" r:id="rId18"/>
  </p:sldIdLst>
  <p:sldSz cx="9144000" cy="6858000" type="screen4x3"/>
  <p:notesSz cx="9874250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E7D4E6"/>
    <a:srgbClr val="FF0000"/>
    <a:srgbClr val="0000FF"/>
    <a:srgbClr val="019901"/>
    <a:srgbClr val="8EB4E3"/>
    <a:srgbClr val="E6E6E6"/>
    <a:srgbClr val="F5F5F5"/>
    <a:srgbClr val="ECECEC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淺色樣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02" autoAdjust="0"/>
    <p:restoredTop sz="94128" autoAdjust="0"/>
  </p:normalViewPr>
  <p:slideViewPr>
    <p:cSldViewPr>
      <p:cViewPr>
        <p:scale>
          <a:sx n="100" d="100"/>
          <a:sy n="100" d="100"/>
        </p:scale>
        <p:origin x="1324" y="48"/>
      </p:cViewPr>
      <p:guideLst>
        <p:guide pos="288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5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F37E1-976C-4D68-AAA1-E18BCAC423B3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BF533-2A2D-4D77-8B65-2DF21E0EF6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3881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593123" y="0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65A04-DEC0-490E-BE54-AD23B90E8F9F}" type="datetimeFigureOut">
              <a:rPr lang="zh-TW" altLang="en-US" smtClean="0"/>
              <a:t>2025/3/18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236913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87425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593123" y="6456612"/>
            <a:ext cx="4278842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0520D-9A8A-4E05-BB16-8C1AC1960E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56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782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AA7B-7BE7-DE11-74DD-F05DAC379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09857FB-7B29-F0E0-7081-36B032CC2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BA73E59-1CAF-3CA6-C444-977D43D6D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94648DE-5B27-B9FC-DB01-F69B91020A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2060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1425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18D3-227D-4185-3D42-09A06235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84F2A29-9834-943B-1A83-89212FC65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09DB41F-5198-1F03-9AD1-8D67CF40C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16CCFA-D76F-24DC-132F-2E9E82AF2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2532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6C3D4-DED1-53F7-87D6-D52212B7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96A3339-A00B-51BA-F793-24F009F78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D658F3-935D-0DA6-12BE-D3A5EA25F7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F0E2F9-B0B5-EF61-EEA3-EAB45E654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9005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8EBEB-EDFF-CEBA-08D9-863097DCD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9A0F6A0-BDC7-B757-6487-E6B2E306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5E36E35-892F-7B7B-89E8-4070A1933B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525087-C0F3-5AD7-1770-05572A8D1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90520D-9A8A-4E05-BB16-8C1AC1960EEA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6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5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56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146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41163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621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20536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461499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73011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68411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4622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794099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4793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1278226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8086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6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473028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511021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38553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80001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528430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8081703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2924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3224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817954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085336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53371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883865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3554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712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1273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20552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Ntulogo3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</p:spPr>
      </p:pic>
      <p:sp>
        <p:nvSpPr>
          <p:cNvPr id="40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101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A55362-DAEE-40C4-8CB1-EA266F18E455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44424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55754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19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1678674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62151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66365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48578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尾版面配置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4387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9817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31066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50421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4987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4213" y="914400"/>
            <a:ext cx="5678487" cy="5349875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268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586035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標題，四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sz="quarter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>
          <a:xfrm>
            <a:off x="6842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842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6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27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6340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4213" y="1844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4213" y="4130675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74563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84213" y="1844675"/>
            <a:ext cx="7772400" cy="4419600"/>
          </a:xfrm>
        </p:spPr>
        <p:txBody>
          <a:bodyPr/>
          <a:lstStyle/>
          <a:p>
            <a:r>
              <a:rPr lang="zh-TW" altLang="en-US"/>
              <a:t>按一下圖示以新增表格</a:t>
            </a: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331321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4213" y="1844675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844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4130675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0"/>
          </p:nvPr>
        </p:nvSpPr>
        <p:spPr>
          <a:xfrm>
            <a:off x="395288" y="6453188"/>
            <a:ext cx="2895600" cy="2381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4172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2400" b="0" i="1" u="none" strike="noStrike" kern="1200" cap="none" spc="0" normalizeH="0" baseline="0" noProof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r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79D0262-E162-403E-858F-A7EB6D2690C2}" type="slidenum">
              <a:rPr kumimoji="0" lang="zh-TW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962741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7720055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274959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0878441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18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「台大校徽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96022"/>
            <a:ext cx="1416496" cy="140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5562600" y="6172200"/>
            <a:ext cx="2860675" cy="468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6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3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itchFamily="34" charset="0"/>
                <a:ea typeface="新細明體" pitchFamily="18" charset="-120"/>
              </a:defRPr>
            </a:lvl1pPr>
          </a:lstStyle>
          <a:p>
            <a:fld id="{879D0262-E162-403E-858F-A7EB6D2690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15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23494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94250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0735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image" Target="../media/image5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image" Target="../media/image6.tif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3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6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pic>
        <p:nvPicPr>
          <p:cNvPr id="1028" name="Picture 6" descr="Ntulogo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 dirty="0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 dirty="0">
                <a:latin typeface="Arial Black" pitchFamily="34" charset="0"/>
              </a:rPr>
              <a:t>               </a:t>
            </a:r>
            <a:r>
              <a:rPr kumimoji="0" lang="en-US" altLang="zh-TW" sz="1200" i="1" dirty="0">
                <a:latin typeface="Arial Black" pitchFamily="34" charset="0"/>
              </a:rPr>
              <a:t>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eaLnBrk="0" hangingPunct="0"/>
            <a:r>
              <a:rPr lang="en-US" altLang="zh-TW" sz="1400" b="1"/>
              <a:t>P</a:t>
            </a:r>
            <a:fld id="{E0FF8C92-A794-40BC-BAC1-2D3349E2F883}" type="slidenum">
              <a:rPr lang="en-US" altLang="zh-TW" sz="1400" b="1"/>
              <a:pPr eaLnBrk="0" hangingPunct="0"/>
              <a:t>‹#›</a:t>
            </a:fld>
            <a:endParaRPr lang="en-US" altLang="zh-TW" sz="140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262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054790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362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2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57200" y="714356"/>
            <a:ext cx="8229600" cy="5929513"/>
            <a:chOff x="288" y="480"/>
            <a:chExt cx="5184" cy="3644"/>
          </a:xfrm>
        </p:grpSpPr>
        <p:sp>
          <p:nvSpPr>
            <p:cNvPr id="3075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auto">
            <a:xfrm>
              <a:off x="288" y="4076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endParaRPr>
            </a:p>
          </p:txBody>
        </p:sp>
      </p:grp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E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S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I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C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L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A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B</a:t>
            </a:r>
            <a:r>
              <a:rPr kumimoji="0" lang="en-US" altLang="zh-TW" sz="18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Black" pitchFamily="34" charset="0"/>
                <a:ea typeface="新細明體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/>
                <a:ea typeface="新細明體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3078" name="Picture 6" descr="Ntulogo3"/>
          <p:cNvPicPr>
            <a:picLocks noChangeAspect="1" noChangeArrowheads="1"/>
          </p:cNvPicPr>
          <p:nvPr/>
        </p:nvPicPr>
        <p:blipFill>
          <a:blip r:embed="rId18" cstate="screen"/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</p:spPr>
      </p:pic>
      <p:sp>
        <p:nvSpPr>
          <p:cNvPr id="3079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844675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8582376" y="6480137"/>
            <a:ext cx="4667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8ADC59-A20A-46E1-B02E-8653EE84F743}" type="slidenum">
              <a:rPr kumimoji="0" lang="en-US" altLang="zh-TW" sz="18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95288" y="6453188"/>
            <a:ext cx="2895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142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9"/>
        </a:buBlip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20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台大校徽」的圖片搜尋結果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3923" y="79943"/>
            <a:ext cx="653523" cy="6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1000" y="533400"/>
            <a:ext cx="784860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10" tIns="45706" rIns="91410" bIns="45706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6124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A1D6E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0E2898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234C2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E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1840EA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2349E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S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4767EF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I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6781F1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C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3558ED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869BF4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L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A7B6F7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A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srgbClr val="CDD6FB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B</a:t>
            </a:r>
            <a:r>
              <a:rPr kumimoji="0" lang="en-US" altLang="zh-TW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              </a:t>
            </a:r>
            <a:r>
              <a:rPr kumimoji="0" lang="en-US" altLang="zh-TW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 Black" pitchFamily="34" charset="0"/>
                <a:ea typeface="新細明體" pitchFamily="18" charset="-120"/>
                <a:cs typeface="+mn-cs"/>
              </a:rPr>
              <a:t> </a:t>
            </a:r>
            <a:r>
              <a:rPr kumimoji="0" lang="en-US" altLang="zh-TW" sz="1200" b="1" i="1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Arial" pitchFamily="34" charset="0"/>
                <a:ea typeface="新細明體" pitchFamily="18" charset="-120"/>
                <a:cs typeface="Arial" pitchFamily="34" charset="0"/>
              </a:rPr>
              <a:t>Graduate Institute of Electronics Engineering, NTU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3" y="6519863"/>
            <a:ext cx="519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0" tIns="45706" rIns="91410" bIns="45706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t>P</a:t>
            </a:r>
            <a:fld id="{E0FF8C92-A794-40BC-BAC1-2D3349E2F883}" type="slidenum">
              <a:rPr kumimoji="0" lang="en-US" altLang="zh-TW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新細明體"/>
                <a:cs typeface="+mn-cs"/>
              </a:rPr>
              <a:pPr marL="0" marR="0" lvl="0" indent="0" algn="l" defTabSz="9144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新細明體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955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30.png"/><Relationship Id="rId4" Type="http://schemas.openxmlformats.org/officeDocument/2006/relationships/image" Target="../media/image36.png"/><Relationship Id="rId9" Type="http://schemas.openxmlformats.org/officeDocument/2006/relationships/image" Target="../media/image40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66220A-6C4C-46E7-C888-ECE599CD2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548" y="2133600"/>
            <a:ext cx="8352916" cy="1214438"/>
          </a:xfrm>
        </p:spPr>
        <p:txBody>
          <a:bodyPr/>
          <a:lstStyle/>
          <a:p>
            <a:r>
              <a:rPr lang="en-US" altLang="zh-TW" dirty="0"/>
              <a:t>Design Technology</a:t>
            </a:r>
            <a:r>
              <a:rPr lang="zh-TW" altLang="en-US" dirty="0"/>
              <a:t> </a:t>
            </a:r>
            <a:r>
              <a:rPr lang="en-US" altLang="zh-TW" dirty="0"/>
              <a:t>Co-Optimization </a:t>
            </a:r>
            <a:br>
              <a:rPr lang="en-US" altLang="zh-TW" dirty="0"/>
            </a:br>
            <a:r>
              <a:rPr lang="en-US" altLang="zh-TW" dirty="0"/>
              <a:t>for In-Memory Search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FC9B766-499C-8277-B8CA-0F28632EC9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Speaker: B11901027 </a:t>
            </a:r>
            <a:r>
              <a:rPr lang="zh-TW" altLang="en-US" dirty="0"/>
              <a:t>王仁軒</a:t>
            </a:r>
          </a:p>
        </p:txBody>
      </p:sp>
    </p:spTree>
    <p:extLst>
      <p:ext uri="{BB962C8B-B14F-4D97-AF65-F5344CB8AC3E}">
        <p14:creationId xmlns:p14="http://schemas.microsoft.com/office/powerpoint/2010/main" val="1882671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BCDB-32BD-0FB5-102A-754B85AAE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C242B-EB01-8ABA-E1A3-8CEEC037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06B901-649B-81E2-6392-AE50F59B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dirty="0"/>
              <a:t>Noise of storage elements accumulates</a:t>
            </a:r>
          </a:p>
          <a:p>
            <a:pPr lvl="1"/>
            <a:r>
              <a:rPr lang="en-US" altLang="zh-TW" dirty="0"/>
              <a:t>Parasitic effects of Match-Line</a:t>
            </a:r>
            <a:endParaRPr lang="zh-TW" altLang="en-US" dirty="0"/>
          </a:p>
        </p:txBody>
      </p:sp>
      <p:grpSp>
        <p:nvGrpSpPr>
          <p:cNvPr id="74" name="群組 73">
            <a:extLst>
              <a:ext uri="{FF2B5EF4-FFF2-40B4-BE49-F238E27FC236}">
                <a16:creationId xmlns:a16="http://schemas.microsoft.com/office/drawing/2014/main" id="{CDB48C4A-E43F-9E25-5F2B-B147D0EF0281}"/>
              </a:ext>
            </a:extLst>
          </p:cNvPr>
          <p:cNvGrpSpPr/>
          <p:nvPr/>
        </p:nvGrpSpPr>
        <p:grpSpPr>
          <a:xfrm>
            <a:off x="381000" y="3068960"/>
            <a:ext cx="3428439" cy="2872366"/>
            <a:chOff x="381000" y="3068960"/>
            <a:chExt cx="3428439" cy="2872366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428AFC0F-8EA9-AF72-5429-0335A994C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3068960"/>
              <a:ext cx="2304256" cy="2872366"/>
            </a:xfrm>
            <a:prstGeom prst="rect">
              <a:avLst/>
            </a:prstGeom>
          </p:spPr>
        </p:pic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FE3FF44D-7B8B-CD98-7440-2C2A1E504C55}"/>
                </a:ext>
              </a:extLst>
            </p:cNvPr>
            <p:cNvGrpSpPr/>
            <p:nvPr/>
          </p:nvGrpSpPr>
          <p:grpSpPr>
            <a:xfrm>
              <a:off x="2541241" y="3541026"/>
              <a:ext cx="504052" cy="535673"/>
              <a:chOff x="3419873" y="3613034"/>
              <a:chExt cx="504052" cy="535673"/>
            </a:xfrm>
          </p:grpSpPr>
          <p:sp>
            <p:nvSpPr>
              <p:cNvPr id="17" name="橢圓 16">
                <a:extLst>
                  <a:ext uri="{FF2B5EF4-FFF2-40B4-BE49-F238E27FC236}">
                    <a16:creationId xmlns:a16="http://schemas.microsoft.com/office/drawing/2014/main" id="{3415E87A-0B21-E272-6C62-E5B910388221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9AEB3634-74BC-EFBB-FFE0-11220C36AB11}"/>
                  </a:ext>
                </a:extLst>
              </p:cNvPr>
              <p:cNvCxnSpPr>
                <a:cxnSpLocks/>
                <a:stCxn id="17" idx="0"/>
                <a:endCxn id="17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25" name="接點: 肘形 24">
                <a:extLst>
                  <a:ext uri="{FF2B5EF4-FFF2-40B4-BE49-F238E27FC236}">
                    <a16:creationId xmlns:a16="http://schemas.microsoft.com/office/drawing/2014/main" id="{276862C2-45EA-A249-468C-71983C5A5305}"/>
                  </a:ext>
                </a:extLst>
              </p:cNvPr>
              <p:cNvCxnSpPr>
                <a:cxnSpLocks/>
                <a:stCxn id="17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6" name="接點: 肘形 25">
                <a:extLst>
                  <a:ext uri="{FF2B5EF4-FFF2-40B4-BE49-F238E27FC236}">
                    <a16:creationId xmlns:a16="http://schemas.microsoft.com/office/drawing/2014/main" id="{889306F9-F10C-6025-F415-7E75CF8C8C32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3020DAFA-1D70-DFC0-4138-356161B51F3E}"/>
                </a:ext>
              </a:extLst>
            </p:cNvPr>
            <p:cNvGrpSpPr/>
            <p:nvPr/>
          </p:nvGrpSpPr>
          <p:grpSpPr>
            <a:xfrm>
              <a:off x="2541241" y="4076699"/>
              <a:ext cx="504052" cy="535673"/>
              <a:chOff x="3419873" y="3613034"/>
              <a:chExt cx="504052" cy="535673"/>
            </a:xfrm>
          </p:grpSpPr>
          <p:sp>
            <p:nvSpPr>
              <p:cNvPr id="37" name="橢圓 36">
                <a:extLst>
                  <a:ext uri="{FF2B5EF4-FFF2-40B4-BE49-F238E27FC236}">
                    <a16:creationId xmlns:a16="http://schemas.microsoft.com/office/drawing/2014/main" id="{2F3747A2-2E7E-4D08-1107-30BB2F592C2B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38" name="直線單箭頭接點 37">
                <a:extLst>
                  <a:ext uri="{FF2B5EF4-FFF2-40B4-BE49-F238E27FC236}">
                    <a16:creationId xmlns:a16="http://schemas.microsoft.com/office/drawing/2014/main" id="{E7229C6F-FF11-0DB5-3134-61C33468896B}"/>
                  </a:ext>
                </a:extLst>
              </p:cNvPr>
              <p:cNvCxnSpPr>
                <a:cxnSpLocks/>
                <a:stCxn id="37" idx="0"/>
                <a:endCxn id="37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39" name="接點: 肘形 38">
                <a:extLst>
                  <a:ext uri="{FF2B5EF4-FFF2-40B4-BE49-F238E27FC236}">
                    <a16:creationId xmlns:a16="http://schemas.microsoft.com/office/drawing/2014/main" id="{0CCA370E-D933-F7D0-BFF8-9A9C274A52A1}"/>
                  </a:ext>
                </a:extLst>
              </p:cNvPr>
              <p:cNvCxnSpPr>
                <a:cxnSpLocks/>
                <a:stCxn id="37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0" name="接點: 肘形 39">
                <a:extLst>
                  <a:ext uri="{FF2B5EF4-FFF2-40B4-BE49-F238E27FC236}">
                    <a16:creationId xmlns:a16="http://schemas.microsoft.com/office/drawing/2014/main" id="{63960873-6C9D-6307-FBCF-1580AE599DFF}"/>
                  </a:ext>
                </a:extLst>
              </p:cNvPr>
              <p:cNvCxnSpPr>
                <a:cxnSpLocks/>
                <a:stCxn id="37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F62578FE-5576-0C24-A83C-0FE4025980C3}"/>
                </a:ext>
              </a:extLst>
            </p:cNvPr>
            <p:cNvGrpSpPr/>
            <p:nvPr/>
          </p:nvGrpSpPr>
          <p:grpSpPr>
            <a:xfrm>
              <a:off x="2541240" y="4611049"/>
              <a:ext cx="504052" cy="535673"/>
              <a:chOff x="3419873" y="3613034"/>
              <a:chExt cx="504052" cy="535673"/>
            </a:xfrm>
          </p:grpSpPr>
          <p:sp>
            <p:nvSpPr>
              <p:cNvPr id="42" name="橢圓 41">
                <a:extLst>
                  <a:ext uri="{FF2B5EF4-FFF2-40B4-BE49-F238E27FC236}">
                    <a16:creationId xmlns:a16="http://schemas.microsoft.com/office/drawing/2014/main" id="{E1C5E0F4-6B38-9BD7-A025-B4EFDE119BBE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14E45413-3188-DF67-6368-77FD47554325}"/>
                  </a:ext>
                </a:extLst>
              </p:cNvPr>
              <p:cNvCxnSpPr>
                <a:cxnSpLocks/>
                <a:stCxn id="42" idx="0"/>
                <a:endCxn id="42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4" name="接點: 肘形 43">
                <a:extLst>
                  <a:ext uri="{FF2B5EF4-FFF2-40B4-BE49-F238E27FC236}">
                    <a16:creationId xmlns:a16="http://schemas.microsoft.com/office/drawing/2014/main" id="{64FA3C8B-FE61-11FF-1BB2-CB0A007277DC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5" name="接點: 肘形 44">
                <a:extLst>
                  <a:ext uri="{FF2B5EF4-FFF2-40B4-BE49-F238E27FC236}">
                    <a16:creationId xmlns:a16="http://schemas.microsoft.com/office/drawing/2014/main" id="{4A9C5237-0873-F9B6-8F3A-5D385BCF296E}"/>
                  </a:ext>
                </a:extLst>
              </p:cNvPr>
              <p:cNvCxnSpPr>
                <a:cxnSpLocks/>
                <a:stCxn id="42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grpSp>
          <p:nvGrpSpPr>
            <p:cNvPr id="46" name="群組 45">
              <a:extLst>
                <a:ext uri="{FF2B5EF4-FFF2-40B4-BE49-F238E27FC236}">
                  <a16:creationId xmlns:a16="http://schemas.microsoft.com/office/drawing/2014/main" id="{D8169E9F-BE8F-338E-D5BE-81A646FB2452}"/>
                </a:ext>
              </a:extLst>
            </p:cNvPr>
            <p:cNvGrpSpPr/>
            <p:nvPr/>
          </p:nvGrpSpPr>
          <p:grpSpPr>
            <a:xfrm>
              <a:off x="2541240" y="5145399"/>
              <a:ext cx="504052" cy="535673"/>
              <a:chOff x="3419873" y="3613034"/>
              <a:chExt cx="504052" cy="535673"/>
            </a:xfrm>
          </p:grpSpPr>
          <p:sp>
            <p:nvSpPr>
              <p:cNvPr id="47" name="橢圓 46">
                <a:extLst>
                  <a:ext uri="{FF2B5EF4-FFF2-40B4-BE49-F238E27FC236}">
                    <a16:creationId xmlns:a16="http://schemas.microsoft.com/office/drawing/2014/main" id="{CED623C6-C27A-8033-D823-140ECA912085}"/>
                  </a:ext>
                </a:extLst>
              </p:cNvPr>
              <p:cNvSpPr/>
              <p:nvPr/>
            </p:nvSpPr>
            <p:spPr bwMode="auto">
              <a:xfrm>
                <a:off x="3563888" y="3716660"/>
                <a:ext cx="360037" cy="360040"/>
              </a:xfrm>
              <a:prstGeom prst="ellipse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TW" alt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48" name="直線單箭頭接點 47">
                <a:extLst>
                  <a:ext uri="{FF2B5EF4-FFF2-40B4-BE49-F238E27FC236}">
                    <a16:creationId xmlns:a16="http://schemas.microsoft.com/office/drawing/2014/main" id="{1403C58C-29B9-F3F3-09A5-CF41BFDFA741}"/>
                  </a:ext>
                </a:extLst>
              </p:cNvPr>
              <p:cNvCxnSpPr>
                <a:cxnSpLocks/>
                <a:stCxn id="47" idx="0"/>
                <a:endCxn id="47" idx="4"/>
              </p:cNvCxnSpPr>
              <p:nvPr/>
            </p:nvCxnSpPr>
            <p:spPr bwMode="auto">
              <a:xfrm>
                <a:off x="3743907" y="3716660"/>
                <a:ext cx="0" cy="36004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49" name="接點: 肘形 48">
                <a:extLst>
                  <a:ext uri="{FF2B5EF4-FFF2-40B4-BE49-F238E27FC236}">
                    <a16:creationId xmlns:a16="http://schemas.microsoft.com/office/drawing/2014/main" id="{C179D887-FE9B-6A75-72ED-CC6EDA8A0FE2}"/>
                  </a:ext>
                </a:extLst>
              </p:cNvPr>
              <p:cNvCxnSpPr>
                <a:cxnSpLocks/>
                <a:stCxn id="47" idx="0"/>
              </p:cNvCxnSpPr>
              <p:nvPr/>
            </p:nvCxnSpPr>
            <p:spPr bwMode="auto">
              <a:xfrm rot="16200000" flipV="1">
                <a:off x="3530077" y="3502830"/>
                <a:ext cx="103626" cy="324034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50" name="接點: 肘形 49">
                <a:extLst>
                  <a:ext uri="{FF2B5EF4-FFF2-40B4-BE49-F238E27FC236}">
                    <a16:creationId xmlns:a16="http://schemas.microsoft.com/office/drawing/2014/main" id="{3B6597AE-7C28-E2B1-4E9D-BA8C5D7E19FE}"/>
                  </a:ext>
                </a:extLst>
              </p:cNvPr>
              <p:cNvCxnSpPr>
                <a:cxnSpLocks/>
                <a:stCxn id="47" idx="4"/>
              </p:cNvCxnSpPr>
              <p:nvPr/>
            </p:nvCxnSpPr>
            <p:spPr bwMode="auto">
              <a:xfrm rot="5400000">
                <a:off x="3545887" y="3950686"/>
                <a:ext cx="72007" cy="324035"/>
              </a:xfrm>
              <a:prstGeom prst="bentConnector2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33813033-ACBE-60CA-1ED6-13EFA62F68B0}"/>
                </a:ext>
              </a:extLst>
            </p:cNvPr>
            <p:cNvSpPr txBox="1"/>
            <p:nvPr/>
          </p:nvSpPr>
          <p:spPr>
            <a:xfrm>
              <a:off x="3042812" y="3592838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2D4822DE-CC70-D851-014D-18FF44900D9D}"/>
                </a:ext>
              </a:extLst>
            </p:cNvPr>
            <p:cNvSpPr txBox="1"/>
            <p:nvPr/>
          </p:nvSpPr>
          <p:spPr>
            <a:xfrm>
              <a:off x="3045292" y="4185064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ADF64465-0656-CD83-91D3-24E6128505FB}"/>
                </a:ext>
              </a:extLst>
            </p:cNvPr>
            <p:cNvSpPr txBox="1"/>
            <p:nvPr/>
          </p:nvSpPr>
          <p:spPr>
            <a:xfrm>
              <a:off x="3045292" y="4703013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DA89B4B8-6C32-9882-EBAC-623ED1907760}"/>
                </a:ext>
              </a:extLst>
            </p:cNvPr>
            <p:cNvSpPr txBox="1"/>
            <p:nvPr/>
          </p:nvSpPr>
          <p:spPr>
            <a:xfrm>
              <a:off x="3053354" y="5218785"/>
              <a:ext cx="75608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noise</a:t>
              </a:r>
              <a:endParaRPr lang="zh-TW" altLang="en-US" dirty="0"/>
            </a:p>
          </p:txBody>
        </p:sp>
      </p:grpSp>
      <p:pic>
        <p:nvPicPr>
          <p:cNvPr id="58" name="圖片 57">
            <a:extLst>
              <a:ext uri="{FF2B5EF4-FFF2-40B4-BE49-F238E27FC236}">
                <a16:creationId xmlns:a16="http://schemas.microsoft.com/office/drawing/2014/main" id="{BFB39345-4C84-4372-8721-441CE6A0E8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953" y="3808585"/>
            <a:ext cx="3649760" cy="1083286"/>
          </a:xfrm>
          <a:prstGeom prst="rect">
            <a:avLst/>
          </a:prstGeom>
        </p:spPr>
      </p:pic>
      <p:pic>
        <p:nvPicPr>
          <p:cNvPr id="60" name="圖片 59">
            <a:extLst>
              <a:ext uri="{FF2B5EF4-FFF2-40B4-BE49-F238E27FC236}">
                <a16:creationId xmlns:a16="http://schemas.microsoft.com/office/drawing/2014/main" id="{9E4F46B5-8405-1923-7871-1EC2B5F317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1176"/>
          <a:stretch/>
        </p:blipFill>
        <p:spPr>
          <a:xfrm>
            <a:off x="4139952" y="2966133"/>
            <a:ext cx="3649761" cy="786531"/>
          </a:xfrm>
          <a:prstGeom prst="rect">
            <a:avLst/>
          </a:prstGeom>
        </p:spPr>
      </p:pic>
      <p:sp>
        <p:nvSpPr>
          <p:cNvPr id="61" name="文字方塊 60">
            <a:extLst>
              <a:ext uri="{FF2B5EF4-FFF2-40B4-BE49-F238E27FC236}">
                <a16:creationId xmlns:a16="http://schemas.microsoft.com/office/drawing/2014/main" id="{0EB4818D-86CC-2B14-EBAB-C4147C536E9A}"/>
              </a:ext>
            </a:extLst>
          </p:cNvPr>
          <p:cNvSpPr txBox="1"/>
          <p:nvPr/>
        </p:nvSpPr>
        <p:spPr>
          <a:xfrm>
            <a:off x="7829476" y="3174732"/>
            <a:ext cx="13253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RAM</a:t>
            </a:r>
            <a:r>
              <a:rPr lang="zh-TW" altLang="en-US" dirty="0"/>
              <a:t> </a:t>
            </a:r>
            <a:r>
              <a:rPr lang="en-US" altLang="zh-TW" dirty="0"/>
              <a:t>array</a:t>
            </a:r>
            <a:endParaRPr lang="zh-TW" altLang="en-US" dirty="0"/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560F4C1-3719-398E-BF5C-40C167339015}"/>
              </a:ext>
            </a:extLst>
          </p:cNvPr>
          <p:cNvSpPr txBox="1"/>
          <p:nvPr/>
        </p:nvSpPr>
        <p:spPr>
          <a:xfrm>
            <a:off x="7610576" y="4241717"/>
            <a:ext cx="16419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Eq. </a:t>
            </a:r>
            <a:r>
              <a:rPr lang="en-US" altLang="zh-TW" dirty="0" err="1"/>
              <a:t>ckt</a:t>
            </a:r>
            <a:r>
              <a:rPr lang="en-US" altLang="zh-TW" dirty="0"/>
              <a:t> model</a:t>
            </a:r>
            <a:endParaRPr lang="zh-TW" altLang="en-US" dirty="0"/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8113891E-D774-EA42-3C1D-145476361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9980" y="4903552"/>
            <a:ext cx="2808312" cy="780883"/>
          </a:xfrm>
          <a:prstGeom prst="rect">
            <a:avLst/>
          </a:prstGeom>
        </p:spPr>
      </p:pic>
      <p:sp>
        <p:nvSpPr>
          <p:cNvPr id="65" name="橢圓 64">
            <a:extLst>
              <a:ext uri="{FF2B5EF4-FFF2-40B4-BE49-F238E27FC236}">
                <a16:creationId xmlns:a16="http://schemas.microsoft.com/office/drawing/2014/main" id="{871FEBF4-2BD7-0131-BAE2-7257C6834D6A}"/>
              </a:ext>
            </a:extLst>
          </p:cNvPr>
          <p:cNvSpPr/>
          <p:nvPr/>
        </p:nvSpPr>
        <p:spPr bwMode="auto">
          <a:xfrm>
            <a:off x="6372200" y="5301207"/>
            <a:ext cx="165482" cy="394909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EDD9EA3-59FD-69C0-4282-278FD36E4D5B}"/>
              </a:ext>
            </a:extLst>
          </p:cNvPr>
          <p:cNvCxnSpPr>
            <a:cxnSpLocks/>
            <a:stCxn id="69" idx="0"/>
            <a:endCxn id="65" idx="4"/>
          </p:cNvCxnSpPr>
          <p:nvPr/>
        </p:nvCxnSpPr>
        <p:spPr bwMode="auto">
          <a:xfrm flipV="1">
            <a:off x="6454941" y="5696116"/>
            <a:ext cx="0" cy="238058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866ADF6-3661-3506-81A9-2067AA8DF9B1}"/>
              </a:ext>
            </a:extLst>
          </p:cNvPr>
          <p:cNvSpPr txBox="1"/>
          <p:nvPr/>
        </p:nvSpPr>
        <p:spPr>
          <a:xfrm>
            <a:off x="4830958" y="5934174"/>
            <a:ext cx="3247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Position</a:t>
            </a:r>
            <a:r>
              <a:rPr lang="en-US" altLang="zh-TW" dirty="0"/>
              <a:t> affects discharge rate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3953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1E8EB-6C4A-4D7A-16FD-7FF730C4A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E88B4-BC98-E3F6-DD17-D1A88795C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Best-Match TCAM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9A33AC-06CF-F56E-1C0D-89B5B8568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Analog non-idealities</a:t>
            </a:r>
          </a:p>
          <a:p>
            <a:pPr lvl="1"/>
            <a:r>
              <a:rPr lang="en-US" altLang="zh-TW" b="0" dirty="0"/>
              <a:t>Noise-aware training</a:t>
            </a:r>
          </a:p>
          <a:p>
            <a:pPr lvl="2"/>
            <a:r>
              <a:rPr lang="en-US" altLang="zh-TW" b="0" dirty="0"/>
              <a:t>Noise of analog circuits could hazard our performance</a:t>
            </a:r>
          </a:p>
          <a:p>
            <a:pPr lvl="2"/>
            <a:r>
              <a:rPr lang="en-US" altLang="zh-TW" b="0" dirty="0"/>
              <a:t>Inject noise into model to make it noise-resistant</a:t>
            </a:r>
          </a:p>
          <a:p>
            <a:pPr lvl="1"/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A069414-D1ED-645D-D064-497F96C9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672" y="2946848"/>
            <a:ext cx="3393694" cy="211639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146285C-6E73-3634-9AF7-002C3AEA4EDC}"/>
              </a:ext>
            </a:extLst>
          </p:cNvPr>
          <p:cNvSpPr txBox="1"/>
          <p:nvPr/>
        </p:nvSpPr>
        <p:spPr>
          <a:xfrm>
            <a:off x="6291078" y="4017795"/>
            <a:ext cx="1158121" cy="584775"/>
          </a:xfrm>
          <a:prstGeom prst="rect">
            <a:avLst/>
          </a:prstGeom>
          <a:solidFill>
            <a:srgbClr val="E7D4E6"/>
          </a:solidFill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w/o noise injection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BFF8B7E-223A-E155-0208-AD714F54762B}"/>
              </a:ext>
            </a:extLst>
          </p:cNvPr>
          <p:cNvCxnSpPr>
            <a:cxnSpLocks/>
          </p:cNvCxnSpPr>
          <p:nvPr/>
        </p:nvCxnSpPr>
        <p:spPr bwMode="auto">
          <a:xfrm flipV="1">
            <a:off x="7409099" y="3870291"/>
            <a:ext cx="312813" cy="29500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文字方塊 6">
            <a:extLst>
              <a:ext uri="{FF2B5EF4-FFF2-40B4-BE49-F238E27FC236}">
                <a16:creationId xmlns:a16="http://schemas.microsoft.com/office/drawing/2014/main" id="{792092C2-704D-4F8C-AFA6-F360D4B7468B}"/>
              </a:ext>
            </a:extLst>
          </p:cNvPr>
          <p:cNvSpPr txBox="1"/>
          <p:nvPr/>
        </p:nvSpPr>
        <p:spPr>
          <a:xfrm>
            <a:off x="7979305" y="2096473"/>
            <a:ext cx="972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w/ noise </a:t>
            </a:r>
          </a:p>
          <a:p>
            <a:r>
              <a:rPr lang="en-US" altLang="zh-TW" sz="1600" b="0" dirty="0"/>
              <a:t>injection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D5F690B9-7DCB-E656-290B-E56E1071C254}"/>
              </a:ext>
            </a:extLst>
          </p:cNvPr>
          <p:cNvCxnSpPr>
            <a:cxnSpLocks/>
            <a:stCxn id="7" idx="2"/>
          </p:cNvCxnSpPr>
          <p:nvPr/>
        </p:nvCxnSpPr>
        <p:spPr bwMode="auto">
          <a:xfrm flipH="1">
            <a:off x="8316416" y="2681248"/>
            <a:ext cx="149078" cy="28329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Picture 2" descr="何謂Artificial Neural Network?. 介紹ANN 基本元素名詞，激勵 ...">
            <a:extLst>
              <a:ext uri="{FF2B5EF4-FFF2-40B4-BE49-F238E27FC236}">
                <a16:creationId xmlns:a16="http://schemas.microsoft.com/office/drawing/2014/main" id="{EF84BD2E-DCF9-E867-B487-282D41AE2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94" b="12117"/>
          <a:stretch/>
        </p:blipFill>
        <p:spPr bwMode="auto">
          <a:xfrm>
            <a:off x="3241671" y="3118468"/>
            <a:ext cx="2425757" cy="145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8DD1C739-8622-A20F-FBB2-ED6591CDB3F2}"/>
              </a:ext>
            </a:extLst>
          </p:cNvPr>
          <p:cNvCxnSpPr>
            <a:endCxn id="9" idx="2"/>
          </p:cNvCxnSpPr>
          <p:nvPr/>
        </p:nvCxnSpPr>
        <p:spPr bwMode="auto">
          <a:xfrm flipH="1" flipV="1">
            <a:off x="4454550" y="4575601"/>
            <a:ext cx="388929" cy="56535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2C3B3603-5D48-E093-10A2-6489E5B7B626}"/>
                  </a:ext>
                </a:extLst>
              </p:cNvPr>
              <p:cNvSpPr txBox="1"/>
              <p:nvPr/>
            </p:nvSpPr>
            <p:spPr>
              <a:xfrm>
                <a:off x="3768826" y="5176327"/>
                <a:ext cx="214930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en-US" altLang="zh-TW" sz="1600" b="1" i="1" smtClean="0">
                          <a:latin typeface="Cambria Math" panose="02040503050406030204" pitchFamily="18" charset="0"/>
                        </a:rPr>
                        <m:t>𝑮𝒂𝒖𝒔𝒔𝒊𝒂𝒏</m:t>
                      </m:r>
                      <m:d>
                        <m:dPr>
                          <m:ctrlP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1600" b="1" i="1" smtClean="0">
                              <a:latin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119E757-7643-B4FC-B458-7404C9092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826" y="5176327"/>
                <a:ext cx="2149306" cy="246221"/>
              </a:xfrm>
              <a:prstGeom prst="rect">
                <a:avLst/>
              </a:prstGeom>
              <a:blipFill>
                <a:blip r:embed="rId5"/>
                <a:stretch>
                  <a:fillRect l="-2550" b="-341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78F74D5F-F89F-5FAC-5192-ABA7BC4E53DF}"/>
              </a:ext>
            </a:extLst>
          </p:cNvPr>
          <p:cNvSpPr txBox="1"/>
          <p:nvPr/>
        </p:nvSpPr>
        <p:spPr>
          <a:xfrm>
            <a:off x="3735183" y="5477733"/>
            <a:ext cx="21829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600" b="0" dirty="0"/>
              <a:t>or more complicated</a:t>
            </a:r>
          </a:p>
          <a:p>
            <a:pPr algn="ctr"/>
            <a:r>
              <a:rPr lang="en-US" altLang="zh-TW" sz="1600" b="1" dirty="0"/>
              <a:t>device noise model </a:t>
            </a:r>
            <a:r>
              <a:rPr lang="en-US" altLang="zh-TW" sz="1600" b="0" dirty="0"/>
              <a:t>(costly)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F89E699E-31EE-F32F-1BCC-BCD21664066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14" y="2964541"/>
            <a:ext cx="2271325" cy="206428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AC73966F-BB94-BBE9-D7A0-DCC76BFD6B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443"/>
          <a:stretch/>
        </p:blipFill>
        <p:spPr>
          <a:xfrm>
            <a:off x="-1" y="5009522"/>
            <a:ext cx="3715765" cy="1848478"/>
          </a:xfrm>
          <a:prstGeom prst="rect">
            <a:avLst/>
          </a:prstGeom>
        </p:spPr>
      </p:pic>
      <p:pic>
        <p:nvPicPr>
          <p:cNvPr id="21" name="圖形 20" descr="笑臉 (實心填滿) 以實心填滿">
            <a:extLst>
              <a:ext uri="{FF2B5EF4-FFF2-40B4-BE49-F238E27FC236}">
                <a16:creationId xmlns:a16="http://schemas.microsoft.com/office/drawing/2014/main" id="{380487C3-04F8-D0D3-92FA-89EF5CCF5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65505" y="2166081"/>
            <a:ext cx="431978" cy="431978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9B355F1E-34EC-BD2B-B161-A74C73C9722D}"/>
              </a:ext>
            </a:extLst>
          </p:cNvPr>
          <p:cNvSpPr txBox="1"/>
          <p:nvPr/>
        </p:nvSpPr>
        <p:spPr>
          <a:xfrm>
            <a:off x="1907704" y="5167689"/>
            <a:ext cx="79208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Noisy!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39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748684-C775-7306-A334-BC575AA9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F710D-9324-9990-BA9E-93FCAFCC0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Introduction to few-shot learning</a:t>
            </a:r>
          </a:p>
          <a:p>
            <a:r>
              <a:rPr lang="en-US" altLang="zh-TW" sz="2400" dirty="0"/>
              <a:t>Traditional computer architecture vs In-memory searching</a:t>
            </a:r>
          </a:p>
          <a:p>
            <a:r>
              <a:rPr lang="en-US" altLang="zh-TW" sz="2400" dirty="0"/>
              <a:t>Choices of memory</a:t>
            </a:r>
          </a:p>
          <a:p>
            <a:pPr lvl="1"/>
            <a:r>
              <a:rPr lang="en-US" altLang="zh-TW" sz="2200" dirty="0"/>
              <a:t>Volatile vs Non-volatile</a:t>
            </a:r>
          </a:p>
          <a:p>
            <a:r>
              <a:rPr lang="en-US" altLang="zh-TW" sz="2400" dirty="0"/>
              <a:t>Searching methods</a:t>
            </a:r>
          </a:p>
          <a:p>
            <a:pPr lvl="1"/>
            <a:r>
              <a:rPr lang="en-US" altLang="zh-TW" sz="2200" dirty="0"/>
              <a:t>Exact-Match vs Best-Match</a:t>
            </a:r>
          </a:p>
          <a:p>
            <a:r>
              <a:rPr lang="en-US" altLang="zh-TW" sz="2400" dirty="0"/>
              <a:t>Distance metrics and its realization </a:t>
            </a:r>
          </a:p>
          <a:p>
            <a:pPr lvl="1"/>
            <a:r>
              <a:rPr lang="en-US" altLang="zh-TW" sz="2200" dirty="0"/>
              <a:t>L-infinity norm</a:t>
            </a:r>
          </a:p>
          <a:p>
            <a:pPr lvl="1"/>
            <a:r>
              <a:rPr lang="en-US" altLang="zh-TW" sz="2200" dirty="0"/>
              <a:t>L-1 norm</a:t>
            </a:r>
          </a:p>
          <a:p>
            <a:r>
              <a:rPr lang="en-US" altLang="zh-TW" sz="2400" dirty="0"/>
              <a:t>Difficulties of Best-Match searching method</a:t>
            </a:r>
          </a:p>
          <a:p>
            <a:pPr lvl="1"/>
            <a:r>
              <a:rPr lang="en-US" altLang="zh-TW" sz="2200" dirty="0"/>
              <a:t>Methods to tackle analog non-idealities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3748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C16938-A350-CA59-D9FA-D0E3A542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Few/One Shot Learning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9C898D5-ED33-64EA-8A99-A09E6B2C8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Traditional classification models suffers from catastrophic forgetting when learning new domains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b="0" dirty="0"/>
              <a:t>Tackle the forgetting issue</a:t>
            </a:r>
          </a:p>
          <a:p>
            <a:pPr lvl="1"/>
            <a:r>
              <a:rPr lang="en-US" altLang="zh-TW" b="0" dirty="0"/>
              <a:t>Search ALL data stored in the memory</a:t>
            </a:r>
          </a:p>
          <a:p>
            <a:endParaRPr lang="zh-TW" altLang="en-US" dirty="0"/>
          </a:p>
        </p:txBody>
      </p:sp>
      <p:pic>
        <p:nvPicPr>
          <p:cNvPr id="4" name="Picture 6" descr="Lifelong Learning of Few-shot Learners across NLP Tasks | Semantic Scholar">
            <a:extLst>
              <a:ext uri="{FF2B5EF4-FFF2-40B4-BE49-F238E27FC236}">
                <a16:creationId xmlns:a16="http://schemas.microsoft.com/office/drawing/2014/main" id="{FF9339F6-3812-65F4-222F-1063B39E46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6" t="-1" r="37000" b="79436"/>
          <a:stretch/>
        </p:blipFill>
        <p:spPr bwMode="auto">
          <a:xfrm>
            <a:off x="2843808" y="2420888"/>
            <a:ext cx="3560873" cy="71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形 4" descr="核取方塊 (打勾) 以實心填滿">
            <a:extLst>
              <a:ext uri="{FF2B5EF4-FFF2-40B4-BE49-F238E27FC236}">
                <a16:creationId xmlns:a16="http://schemas.microsoft.com/office/drawing/2014/main" id="{0EBA6E09-1EF1-78D1-3041-30DCDBD2CE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64416" y="3408717"/>
            <a:ext cx="432048" cy="432048"/>
          </a:xfrm>
          <a:prstGeom prst="rect">
            <a:avLst/>
          </a:prstGeom>
        </p:spPr>
      </p:pic>
      <p:pic>
        <p:nvPicPr>
          <p:cNvPr id="6" name="圖形 5" descr="核取方塊 (打勾) 以實心填滿">
            <a:extLst>
              <a:ext uri="{FF2B5EF4-FFF2-40B4-BE49-F238E27FC236}">
                <a16:creationId xmlns:a16="http://schemas.microsoft.com/office/drawing/2014/main" id="{6D12F4BD-D89C-D86B-CD86-82EEE2F50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85826" y="3412249"/>
            <a:ext cx="432048" cy="432048"/>
          </a:xfrm>
          <a:prstGeom prst="rect">
            <a:avLst/>
          </a:prstGeom>
        </p:spPr>
      </p:pic>
      <p:pic>
        <p:nvPicPr>
          <p:cNvPr id="7" name="圖形 6" descr="核取方塊 (打勾) 以實心填滿">
            <a:extLst>
              <a:ext uri="{FF2B5EF4-FFF2-40B4-BE49-F238E27FC236}">
                <a16:creationId xmlns:a16="http://schemas.microsoft.com/office/drawing/2014/main" id="{F7145726-11BD-0525-142E-34483D902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5762" y="3408717"/>
            <a:ext cx="432048" cy="432048"/>
          </a:xfrm>
          <a:prstGeom prst="rect">
            <a:avLst/>
          </a:prstGeom>
        </p:spPr>
      </p:pic>
      <p:pic>
        <p:nvPicPr>
          <p:cNvPr id="8" name="圖形 7" descr="魚 以實心填滿">
            <a:extLst>
              <a:ext uri="{FF2B5EF4-FFF2-40B4-BE49-F238E27FC236}">
                <a16:creationId xmlns:a16="http://schemas.microsoft.com/office/drawing/2014/main" id="{624487BD-4829-9B7A-4A7E-DE0767C1D7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88700" y="3123474"/>
            <a:ext cx="366173" cy="366173"/>
          </a:xfrm>
          <a:prstGeom prst="rect">
            <a:avLst/>
          </a:prstGeom>
        </p:spPr>
      </p:pic>
      <p:pic>
        <p:nvPicPr>
          <p:cNvPr id="9" name="圖形 8" descr="小狗 以實心填滿">
            <a:extLst>
              <a:ext uri="{FF2B5EF4-FFF2-40B4-BE49-F238E27FC236}">
                <a16:creationId xmlns:a16="http://schemas.microsoft.com/office/drawing/2014/main" id="{A526FDF6-88A4-D8E7-7372-848CA9E2D0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90166" y="3069597"/>
            <a:ext cx="432048" cy="432048"/>
          </a:xfrm>
          <a:prstGeom prst="rect">
            <a:avLst/>
          </a:prstGeom>
        </p:spPr>
      </p:pic>
      <p:pic>
        <p:nvPicPr>
          <p:cNvPr id="10" name="圖形 9" descr="小貓 以實心填滿">
            <a:extLst>
              <a:ext uri="{FF2B5EF4-FFF2-40B4-BE49-F238E27FC236}">
                <a16:creationId xmlns:a16="http://schemas.microsoft.com/office/drawing/2014/main" id="{A5E954A3-18D2-4DAD-101B-FD7841C5C3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39362" y="3057599"/>
            <a:ext cx="432048" cy="432048"/>
          </a:xfrm>
          <a:prstGeom prst="rect">
            <a:avLst/>
          </a:prstGeom>
        </p:spPr>
      </p:pic>
      <p:pic>
        <p:nvPicPr>
          <p:cNvPr id="11" name="圖形 10" descr="小貓 以實心填滿">
            <a:extLst>
              <a:ext uri="{FF2B5EF4-FFF2-40B4-BE49-F238E27FC236}">
                <a16:creationId xmlns:a16="http://schemas.microsoft.com/office/drawing/2014/main" id="{E03416E4-B994-EB44-8C1E-62BAD4995C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230508" y="3057599"/>
            <a:ext cx="432048" cy="432048"/>
          </a:xfrm>
          <a:prstGeom prst="rect">
            <a:avLst/>
          </a:prstGeom>
        </p:spPr>
      </p:pic>
      <p:pic>
        <p:nvPicPr>
          <p:cNvPr id="12" name="圖形 11" descr="核取方塊 (打勾) 以實心填滿">
            <a:extLst>
              <a:ext uri="{FF2B5EF4-FFF2-40B4-BE49-F238E27FC236}">
                <a16:creationId xmlns:a16="http://schemas.microsoft.com/office/drawing/2014/main" id="{2F3C723D-DC79-1A2E-89E8-E855BFBDAE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40846" y="3412249"/>
            <a:ext cx="432048" cy="432048"/>
          </a:xfrm>
          <a:prstGeom prst="rect">
            <a:avLst/>
          </a:prstGeom>
        </p:spPr>
      </p:pic>
      <p:pic>
        <p:nvPicPr>
          <p:cNvPr id="13" name="圖形 12" descr="小狗 以實心填滿">
            <a:extLst>
              <a:ext uri="{FF2B5EF4-FFF2-40B4-BE49-F238E27FC236}">
                <a16:creationId xmlns:a16="http://schemas.microsoft.com/office/drawing/2014/main" id="{42C49045-424F-012E-8778-0860B26767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586246" y="3069597"/>
            <a:ext cx="432048" cy="432048"/>
          </a:xfrm>
          <a:prstGeom prst="rect">
            <a:avLst/>
          </a:prstGeom>
        </p:spPr>
      </p:pic>
      <p:pic>
        <p:nvPicPr>
          <p:cNvPr id="14" name="圖形 13" descr="小貓 以實心填滿">
            <a:extLst>
              <a:ext uri="{FF2B5EF4-FFF2-40B4-BE49-F238E27FC236}">
                <a16:creationId xmlns:a16="http://schemas.microsoft.com/office/drawing/2014/main" id="{BE0BAC99-0825-E348-03A8-1AB790AF5B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26588" y="3057599"/>
            <a:ext cx="432048" cy="432048"/>
          </a:xfrm>
          <a:prstGeom prst="rect">
            <a:avLst/>
          </a:prstGeom>
        </p:spPr>
      </p:pic>
      <p:pic>
        <p:nvPicPr>
          <p:cNvPr id="15" name="圖形 14" descr="核取方塊 (打勾) 以實心填滿">
            <a:extLst>
              <a:ext uri="{FF2B5EF4-FFF2-40B4-BE49-F238E27FC236}">
                <a16:creationId xmlns:a16="http://schemas.microsoft.com/office/drawing/2014/main" id="{0214E98E-58CD-407C-1039-7C5FA2352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91879" y="3417814"/>
            <a:ext cx="432048" cy="432048"/>
          </a:xfrm>
          <a:prstGeom prst="rect">
            <a:avLst/>
          </a:prstGeom>
        </p:spPr>
      </p:pic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14A6060F-D952-E631-5872-38EE45FBF3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81541" y="3412946"/>
            <a:ext cx="432048" cy="432048"/>
          </a:xfrm>
          <a:prstGeom prst="rect">
            <a:avLst/>
          </a:prstGeom>
        </p:spPr>
      </p:pic>
      <p:sp>
        <p:nvSpPr>
          <p:cNvPr id="17" name="乘號 16">
            <a:extLst>
              <a:ext uri="{FF2B5EF4-FFF2-40B4-BE49-F238E27FC236}">
                <a16:creationId xmlns:a16="http://schemas.microsoft.com/office/drawing/2014/main" id="{DA2982C2-B3A0-9BD0-FE93-CFB65D2EC5E3}"/>
              </a:ext>
            </a:extLst>
          </p:cNvPr>
          <p:cNvSpPr/>
          <p:nvPr/>
        </p:nvSpPr>
        <p:spPr bwMode="auto">
          <a:xfrm>
            <a:off x="5236177" y="2939378"/>
            <a:ext cx="325027" cy="982703"/>
          </a:xfrm>
          <a:prstGeom prst="mathMultiply">
            <a:avLst>
              <a:gd name="adj1" fmla="val 15424"/>
            </a:avLst>
          </a:prstGeom>
          <a:solidFill>
            <a:srgbClr val="FF0000"/>
          </a:solidFill>
          <a:ln w="9525" cap="flat" cmpd="sng" algn="ctr">
            <a:solidFill>
              <a:srgbClr val="C44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B6570F2A-3E6E-6394-2898-BD545B96D5D6}"/>
              </a:ext>
            </a:extLst>
          </p:cNvPr>
          <p:cNvCxnSpPr/>
          <p:nvPr/>
        </p:nvCxnSpPr>
        <p:spPr bwMode="auto">
          <a:xfrm>
            <a:off x="3959442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4F4D14B2-4DB8-3BD5-9161-D7FACCD0F103}"/>
              </a:ext>
            </a:extLst>
          </p:cNvPr>
          <p:cNvCxnSpPr/>
          <p:nvPr/>
        </p:nvCxnSpPr>
        <p:spPr bwMode="auto">
          <a:xfrm>
            <a:off x="5122214" y="3022833"/>
            <a:ext cx="216024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DD2BFD02-FFAA-31EF-4C44-C32B84707674}"/>
              </a:ext>
            </a:extLst>
          </p:cNvPr>
          <p:cNvSpPr txBox="1"/>
          <p:nvPr/>
        </p:nvSpPr>
        <p:spPr>
          <a:xfrm>
            <a:off x="1506291" y="2653501"/>
            <a:ext cx="11563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 err="1"/>
              <a:t>Classfier</a:t>
            </a:r>
            <a:endParaRPr lang="zh-TW" altLang="en-US" dirty="0"/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AA257BB2-8ABB-14A9-A08C-B9198674AB35}"/>
              </a:ext>
            </a:extLst>
          </p:cNvPr>
          <p:cNvCxnSpPr>
            <a:cxnSpLocks/>
            <a:stCxn id="21" idx="3"/>
          </p:cNvCxnSpPr>
          <p:nvPr/>
        </p:nvCxnSpPr>
        <p:spPr bwMode="auto">
          <a:xfrm>
            <a:off x="2662640" y="2838167"/>
            <a:ext cx="284310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037E906F-C936-45BA-0427-4636DD5042EB}"/>
              </a:ext>
            </a:extLst>
          </p:cNvPr>
          <p:cNvSpPr txBox="1"/>
          <p:nvPr/>
        </p:nvSpPr>
        <p:spPr>
          <a:xfrm>
            <a:off x="6491945" y="2541582"/>
            <a:ext cx="2184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Forgets</a:t>
            </a:r>
            <a:r>
              <a:rPr lang="en-US" altLang="zh-TW" dirty="0"/>
              <a:t> about cats</a:t>
            </a:r>
            <a:endParaRPr lang="zh-TW" altLang="en-US" dirty="0"/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FE35268-44B6-624A-C997-9D16BF553009}"/>
              </a:ext>
            </a:extLst>
          </p:cNvPr>
          <p:cNvCxnSpPr>
            <a:cxnSpLocks/>
            <a:stCxn id="26" idx="2"/>
          </p:cNvCxnSpPr>
          <p:nvPr/>
        </p:nvCxnSpPr>
        <p:spPr bwMode="auto">
          <a:xfrm flipH="1">
            <a:off x="5609304" y="2910914"/>
            <a:ext cx="1974897" cy="22868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3" name="Picture 2" descr="Few-Shot Learning (1/3): Basic Concepts">
            <a:extLst>
              <a:ext uri="{FF2B5EF4-FFF2-40B4-BE49-F238E27FC236}">
                <a16:creationId xmlns:a16="http://schemas.microsoft.com/office/drawing/2014/main" id="{7A748844-5BB7-D36F-2536-2E44CFA530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" t="24082" r="881" b="7524"/>
          <a:stretch/>
        </p:blipFill>
        <p:spPr bwMode="auto">
          <a:xfrm>
            <a:off x="335049" y="4711824"/>
            <a:ext cx="4497028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F633B647-D79C-74A9-4462-BB7C2815B5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2400" b="96000" l="0" r="99727">
                        <a14:foregroundMark x1="66393" y1="76800" x2="42350" y2="91600"/>
                        <a14:foregroundMark x1="42350" y1="91600" x2="27322" y2="43200"/>
                        <a14:foregroundMark x1="27322" y1="43200" x2="75956" y2="46400"/>
                        <a14:foregroundMark x1="75956" y1="46400" x2="59290" y2="74000"/>
                        <a14:foregroundMark x1="59290" y1="74000" x2="57923" y2="74800"/>
                        <a14:foregroundMark x1="56557" y1="90800" x2="37158" y2="88800"/>
                        <a14:foregroundMark x1="37158" y1="88800" x2="3005" y2="54000"/>
                        <a14:foregroundMark x1="3005" y1="54000" x2="22404" y2="18400"/>
                        <a14:foregroundMark x1="22404" y1="18400" x2="23224" y2="65600"/>
                        <a14:foregroundMark x1="23224" y1="65600" x2="20492" y2="69600"/>
                        <a14:foregroundMark x1="39071" y1="93200" x2="20219" y2="89200"/>
                        <a14:foregroundMark x1="20219" y1="89200" x2="36339" y2="93600"/>
                        <a14:foregroundMark x1="15301" y1="89600" x2="22951" y2="90800"/>
                        <a14:foregroundMark x1="9563" y1="90400" x2="42077" y2="96000"/>
                        <a14:foregroundMark x1="66940" y1="31200" x2="9836" y2="20000"/>
                        <a14:foregroundMark x1="9836" y1="20000" x2="3552" y2="40000"/>
                        <a14:foregroundMark x1="49454" y1="12400" x2="2186" y2="7600"/>
                        <a14:foregroundMark x1="60929" y1="14400" x2="18306" y2="400"/>
                        <a14:foregroundMark x1="18306" y1="400" x2="546" y2="2800"/>
                        <a14:foregroundMark x1="546" y1="2800" x2="546" y2="2800"/>
                        <a14:foregroundMark x1="60109" y1="8000" x2="37705" y2="8800"/>
                        <a14:foregroundMark x1="50000" y1="44800" x2="50820" y2="76400"/>
                        <a14:foregroundMark x1="69209" y1="83134" x2="83060" y2="63200"/>
                        <a14:foregroundMark x1="66940" y1="86400" x2="67562" y2="85504"/>
                        <a14:foregroundMark x1="83060" y1="63200" x2="91803" y2="22800"/>
                        <a14:foregroundMark x1="91803" y1="22800" x2="91530" y2="21600"/>
                        <a14:foregroundMark x1="81421" y1="76400" x2="99727" y2="55200"/>
                        <a14:foregroundMark x1="99727" y1="55200" x2="99727" y2="55200"/>
                        <a14:foregroundMark x1="33333" y1="76800" x2="34973" y2="78400"/>
                        <a14:foregroundMark x1="32514" y1="71200" x2="38525" y2="76400"/>
                        <a14:foregroundMark x1="31148" y1="72000" x2="26230" y2="84800"/>
                        <a14:backgroundMark x1="88525" y1="92400" x2="82787" y2="94400"/>
                        <a14:backgroundMark x1="92350" y1="88400" x2="81421" y2="90000"/>
                        <a14:backgroundMark x1="85792" y1="86400" x2="81967" y2="91600"/>
                        <a14:backgroundMark x1="78415" y1="89600" x2="72131" y2="90400"/>
                        <a14:backgroundMark x1="72131" y1="87200" x2="70219" y2="892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74322" y="4096052"/>
            <a:ext cx="3402134" cy="2323862"/>
          </a:xfrm>
          <a:prstGeom prst="rect">
            <a:avLst/>
          </a:prstGeom>
        </p:spPr>
      </p:pic>
      <p:sp>
        <p:nvSpPr>
          <p:cNvPr id="35" name="文字方塊 34">
            <a:extLst>
              <a:ext uri="{FF2B5EF4-FFF2-40B4-BE49-F238E27FC236}">
                <a16:creationId xmlns:a16="http://schemas.microsoft.com/office/drawing/2014/main" id="{A924B20E-BE86-CCB7-7358-278FB66D8853}"/>
              </a:ext>
            </a:extLst>
          </p:cNvPr>
          <p:cNvSpPr txBox="1"/>
          <p:nvPr/>
        </p:nvSpPr>
        <p:spPr>
          <a:xfrm>
            <a:off x="2427207" y="5284553"/>
            <a:ext cx="26976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TW" b="0" dirty="0"/>
              <a:t>Cosine similarity!</a:t>
            </a:r>
          </a:p>
        </p:txBody>
      </p:sp>
    </p:spTree>
    <p:extLst>
      <p:ext uri="{BB962C8B-B14F-4D97-AF65-F5344CB8AC3E}">
        <p14:creationId xmlns:p14="http://schemas.microsoft.com/office/powerpoint/2010/main" val="4242503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4AA85F-21F7-A8E9-815B-9FF9787DF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Traditional computer architecture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0CD81-B292-1B53-CAD0-BACBF1474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Traditional computer requires frequent data transfer between CPU and RAM for ML tasks</a:t>
            </a:r>
          </a:p>
          <a:p>
            <a:endParaRPr lang="en-US" altLang="zh-TW" dirty="0"/>
          </a:p>
          <a:p>
            <a:endParaRPr lang="en-US" altLang="zh-TW" b="0" dirty="0"/>
          </a:p>
          <a:p>
            <a:endParaRPr lang="en-US" altLang="zh-TW" dirty="0"/>
          </a:p>
          <a:p>
            <a:endParaRPr lang="en-US" altLang="zh-TW" b="0" dirty="0"/>
          </a:p>
          <a:p>
            <a:r>
              <a:rPr lang="en-US" altLang="zh-TW" b="0" dirty="0"/>
              <a:t>In memory search structure</a:t>
            </a:r>
          </a:p>
          <a:p>
            <a:endParaRPr lang="en-US" altLang="zh-TW" b="0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5BC518-C34E-521F-D703-73CD99A6B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276872"/>
            <a:ext cx="4573488" cy="1368405"/>
          </a:xfrm>
          <a:prstGeom prst="rect">
            <a:avLst/>
          </a:prstGeom>
        </p:spPr>
      </p:pic>
      <p:pic>
        <p:nvPicPr>
          <p:cNvPr id="5" name="圖形 4" descr="火 以實心填滿">
            <a:extLst>
              <a:ext uri="{FF2B5EF4-FFF2-40B4-BE49-F238E27FC236}">
                <a16:creationId xmlns:a16="http://schemas.microsoft.com/office/drawing/2014/main" id="{B00BBD3F-F3CE-8E06-D11E-28E95D3F5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20447" y="2527101"/>
            <a:ext cx="608218" cy="60821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1F6047A-D79E-FF30-0AB7-0775E7580CB9}"/>
              </a:ext>
            </a:extLst>
          </p:cNvPr>
          <p:cNvSpPr txBox="1">
            <a:spLocks/>
          </p:cNvSpPr>
          <p:nvPr/>
        </p:nvSpPr>
        <p:spPr bwMode="auto">
          <a:xfrm>
            <a:off x="954158" y="2372041"/>
            <a:ext cx="248944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/>
              <a:t>60%</a:t>
            </a:r>
            <a:r>
              <a:rPr lang="zh-TW" altLang="en-US" sz="1600" b="0" dirty="0"/>
              <a:t>↑</a:t>
            </a:r>
            <a:r>
              <a:rPr lang="en-US" altLang="zh-TW" sz="1600" b="0" dirty="0"/>
              <a:t>power</a:t>
            </a:r>
          </a:p>
        </p:txBody>
      </p:sp>
      <p:cxnSp>
        <p:nvCxnSpPr>
          <p:cNvPr id="7" name="接點: 弧形 6">
            <a:extLst>
              <a:ext uri="{FF2B5EF4-FFF2-40B4-BE49-F238E27FC236}">
                <a16:creationId xmlns:a16="http://schemas.microsoft.com/office/drawing/2014/main" id="{3E74560C-7F7D-5A79-67F5-403D4848E696}"/>
              </a:ext>
            </a:extLst>
          </p:cNvPr>
          <p:cNvCxnSpPr/>
          <p:nvPr/>
        </p:nvCxnSpPr>
        <p:spPr bwMode="auto">
          <a:xfrm>
            <a:off x="2811625" y="2551618"/>
            <a:ext cx="864096" cy="229671"/>
          </a:xfrm>
          <a:prstGeom prst="curvedConnector3">
            <a:avLst>
              <a:gd name="adj1" fmla="val 90349"/>
            </a:avLst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5903AB4-6777-548C-39B4-20241FCC6E31}"/>
              </a:ext>
            </a:extLst>
          </p:cNvPr>
          <p:cNvSpPr txBox="1">
            <a:spLocks/>
          </p:cNvSpPr>
          <p:nvPr/>
        </p:nvSpPr>
        <p:spPr bwMode="auto">
          <a:xfrm>
            <a:off x="2483768" y="3585386"/>
            <a:ext cx="3560984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400" b="1" dirty="0"/>
              <a:t>von Neumann bottleneck</a:t>
            </a:r>
          </a:p>
        </p:txBody>
      </p:sp>
      <p:pic>
        <p:nvPicPr>
          <p:cNvPr id="9" name="Picture 2" descr="Architecture of the classical TCAM.">
            <a:extLst>
              <a:ext uri="{FF2B5EF4-FFF2-40B4-BE49-F238E27FC236}">
                <a16:creationId xmlns:a16="http://schemas.microsoft.com/office/drawing/2014/main" id="{33B4CFA8-1220-687F-7733-15B85E9A5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421" y="4295448"/>
            <a:ext cx="3911179" cy="246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817D0E9-879E-1889-EC90-52FB30D2A67B}"/>
              </a:ext>
            </a:extLst>
          </p:cNvPr>
          <p:cNvSpPr txBox="1">
            <a:spLocks/>
          </p:cNvSpPr>
          <p:nvPr/>
        </p:nvSpPr>
        <p:spPr bwMode="auto">
          <a:xfrm>
            <a:off x="-108520" y="4887982"/>
            <a:ext cx="1548502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Parallel !</a:t>
            </a:r>
          </a:p>
        </p:txBody>
      </p: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712648BE-ECD4-88D5-7FBD-CA06AABED079}"/>
              </a:ext>
            </a:extLst>
          </p:cNvPr>
          <p:cNvSpPr txBox="1">
            <a:spLocks/>
          </p:cNvSpPr>
          <p:nvPr/>
        </p:nvSpPr>
        <p:spPr bwMode="auto">
          <a:xfrm>
            <a:off x="-109297" y="5372083"/>
            <a:ext cx="1683068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1" dirty="0"/>
              <a:t>Scalable !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805105F-D3C7-B9EB-9637-66DFDA4DA685}"/>
              </a:ext>
            </a:extLst>
          </p:cNvPr>
          <p:cNvSpPr txBox="1">
            <a:spLocks/>
          </p:cNvSpPr>
          <p:nvPr/>
        </p:nvSpPr>
        <p:spPr bwMode="auto">
          <a:xfrm>
            <a:off x="3394595" y="5635719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98A09042-40D1-80BC-7110-33C92D1B1535}"/>
              </a:ext>
            </a:extLst>
          </p:cNvPr>
          <p:cNvSpPr txBox="1">
            <a:spLocks/>
          </p:cNvSpPr>
          <p:nvPr/>
        </p:nvSpPr>
        <p:spPr bwMode="auto">
          <a:xfrm>
            <a:off x="3385798" y="5291734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0B5628B5-BF92-E74E-AECE-DA2855BFCED1}"/>
              </a:ext>
            </a:extLst>
          </p:cNvPr>
          <p:cNvSpPr txBox="1">
            <a:spLocks/>
          </p:cNvSpPr>
          <p:nvPr/>
        </p:nvSpPr>
        <p:spPr bwMode="auto">
          <a:xfrm>
            <a:off x="3385797" y="4933615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CCD78A6C-7F4B-43CD-6D0A-BDFEE8AEC55E}"/>
              </a:ext>
            </a:extLst>
          </p:cNvPr>
          <p:cNvSpPr txBox="1">
            <a:spLocks/>
          </p:cNvSpPr>
          <p:nvPr/>
        </p:nvSpPr>
        <p:spPr bwMode="auto">
          <a:xfrm>
            <a:off x="3385796" y="4577862"/>
            <a:ext cx="966169" cy="31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altLang="zh-TW" sz="1600" b="0" dirty="0">
                <a:solidFill>
                  <a:srgbClr val="FF0000"/>
                </a:solidFill>
                <a:highlight>
                  <a:srgbClr val="FFFF00"/>
                </a:highlight>
              </a:rPr>
              <a:t>1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9C77D624-4268-22B2-ACA3-27E2A7E4773B}"/>
              </a:ext>
            </a:extLst>
          </p:cNvPr>
          <p:cNvSpPr txBox="1">
            <a:spLocks/>
          </p:cNvSpPr>
          <p:nvPr/>
        </p:nvSpPr>
        <p:spPr bwMode="auto">
          <a:xfrm>
            <a:off x="5202016" y="5375926"/>
            <a:ext cx="3560984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The array structure of memory allows us to lower the complexity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287215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D0152E-C599-F933-AA1D-F622BF7AF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Memory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F7232-2EF4-B3BF-2B82-3DB3CDE8F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Volatile vs Non-Volatile</a:t>
            </a:r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513031-CB03-EFA2-EEDE-D17D1BF9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900036"/>
            <a:ext cx="3593082" cy="2357764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0912F4A-5614-B2F0-505C-8540E45A7B10}"/>
              </a:ext>
            </a:extLst>
          </p:cNvPr>
          <p:cNvSpPr txBox="1">
            <a:spLocks/>
          </p:cNvSpPr>
          <p:nvPr/>
        </p:nvSpPr>
        <p:spPr bwMode="auto">
          <a:xfrm>
            <a:off x="1183965" y="2525244"/>
            <a:ext cx="144016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16T CMOS</a:t>
            </a:r>
          </a:p>
          <a:p>
            <a:pPr lvl="1"/>
            <a:endParaRPr lang="en-US" altLang="zh-TW" sz="1600" b="0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07BDF342-FABA-27DA-FBBB-A01A67C0C422}"/>
              </a:ext>
            </a:extLst>
          </p:cNvPr>
          <p:cNvSpPr txBox="1">
            <a:spLocks/>
          </p:cNvSpPr>
          <p:nvPr/>
        </p:nvSpPr>
        <p:spPr bwMode="auto">
          <a:xfrm>
            <a:off x="388218" y="5292521"/>
            <a:ext cx="3031654" cy="900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Cannot cut off power</a:t>
            </a:r>
          </a:p>
          <a:p>
            <a:pPr marL="0" indent="0" algn="ctr">
              <a:buNone/>
            </a:pPr>
            <a:r>
              <a:rPr lang="en-US" altLang="zh-TW" sz="1800" b="1" dirty="0">
                <a:solidFill>
                  <a:srgbClr val="FF0000"/>
                </a:solidFill>
              </a:rPr>
              <a:t>LEAKAGE!!!</a:t>
            </a:r>
            <a:endParaRPr lang="en-US" altLang="zh-TW" sz="1600" b="1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BF05047-8482-3786-982A-33C18695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00036"/>
            <a:ext cx="1502750" cy="2357764"/>
          </a:xfrm>
          <a:prstGeom prst="rect">
            <a:avLst/>
          </a:prstGeo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111AE57-95B8-F69A-A94A-A64670F43193}"/>
              </a:ext>
            </a:extLst>
          </p:cNvPr>
          <p:cNvSpPr txBox="1">
            <a:spLocks/>
          </p:cNvSpPr>
          <p:nvPr/>
        </p:nvSpPr>
        <p:spPr bwMode="auto">
          <a:xfrm>
            <a:off x="4351267" y="2514909"/>
            <a:ext cx="1944216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Flash/</a:t>
            </a:r>
            <a:r>
              <a:rPr lang="en-US" altLang="zh-TW" sz="1800" b="0" dirty="0" err="1"/>
              <a:t>FeFET</a:t>
            </a:r>
            <a:endParaRPr lang="en-US" altLang="zh-TW" sz="1800" b="0" dirty="0"/>
          </a:p>
          <a:p>
            <a:pPr lvl="1"/>
            <a:endParaRPr lang="en-US" altLang="zh-TW" sz="1600" b="0" dirty="0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846EE5D0-4D09-7D91-614B-0397AFBE7B31}"/>
              </a:ext>
            </a:extLst>
          </p:cNvPr>
          <p:cNvSpPr txBox="1">
            <a:spLocks/>
          </p:cNvSpPr>
          <p:nvPr/>
        </p:nvSpPr>
        <p:spPr bwMode="auto">
          <a:xfrm>
            <a:off x="4171247" y="5257800"/>
            <a:ext cx="2304256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Low leakage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CCD2A09-850F-6A2F-7AC9-A89603006330}"/>
              </a:ext>
            </a:extLst>
          </p:cNvPr>
          <p:cNvCxnSpPr/>
          <p:nvPr/>
        </p:nvCxnSpPr>
        <p:spPr bwMode="auto">
          <a:xfrm>
            <a:off x="1904045" y="2132856"/>
            <a:ext cx="0" cy="34938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FF54B650-9646-DBB2-FAF8-67F3123B61F8}"/>
              </a:ext>
            </a:extLst>
          </p:cNvPr>
          <p:cNvCxnSpPr/>
          <p:nvPr/>
        </p:nvCxnSpPr>
        <p:spPr bwMode="auto">
          <a:xfrm>
            <a:off x="3700586" y="1916832"/>
            <a:ext cx="2374164" cy="50405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圖片 11">
            <a:extLst>
              <a:ext uri="{FF2B5EF4-FFF2-40B4-BE49-F238E27FC236}">
                <a16:creationId xmlns:a16="http://schemas.microsoft.com/office/drawing/2014/main" id="{514A82C8-E3C7-8D70-CE4B-32B508E86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844" y="3326133"/>
            <a:ext cx="2808312" cy="1665394"/>
          </a:xfrm>
          <a:prstGeom prst="rect">
            <a:avLst/>
          </a:prstGeo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D49D891A-2A1F-B9B7-0D42-9F11D8702434}"/>
              </a:ext>
            </a:extLst>
          </p:cNvPr>
          <p:cNvSpPr txBox="1">
            <a:spLocks/>
          </p:cNvSpPr>
          <p:nvPr/>
        </p:nvSpPr>
        <p:spPr bwMode="auto">
          <a:xfrm>
            <a:off x="6549653" y="2514909"/>
            <a:ext cx="2386708" cy="352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2T RRAM Crossbar</a:t>
            </a:r>
          </a:p>
          <a:p>
            <a:pPr lvl="1"/>
            <a:endParaRPr lang="en-US" altLang="zh-TW" sz="1600" b="0" dirty="0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849DEA51-12C7-98DB-C1E0-8AEC22F6D2BF}"/>
              </a:ext>
            </a:extLst>
          </p:cNvPr>
          <p:cNvSpPr txBox="1">
            <a:spLocks/>
          </p:cNvSpPr>
          <p:nvPr/>
        </p:nvSpPr>
        <p:spPr bwMode="auto">
          <a:xfrm>
            <a:off x="6475502" y="5257800"/>
            <a:ext cx="2560993" cy="763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800" b="0" dirty="0"/>
              <a:t>Low power</a:t>
            </a:r>
          </a:p>
          <a:p>
            <a:pPr marL="0" indent="0" algn="ctr">
              <a:buNone/>
            </a:pPr>
            <a:r>
              <a:rPr lang="en-US" altLang="zh-TW" sz="1800" b="0" dirty="0"/>
              <a:t>Acceptable leakage</a:t>
            </a:r>
          </a:p>
        </p:txBody>
      </p:sp>
    </p:spTree>
    <p:extLst>
      <p:ext uri="{BB962C8B-B14F-4D97-AF65-F5344CB8AC3E}">
        <p14:creationId xmlns:p14="http://schemas.microsoft.com/office/powerpoint/2010/main" val="289978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F2B999-E29D-5518-AE35-496D97EB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Searching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0CB4A7-D0BC-316D-463F-036789B96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dirty="0"/>
              <a:t>Exact-match vs Best-match TCAM</a:t>
            </a:r>
          </a:p>
          <a:p>
            <a:endParaRPr lang="zh-TW" altLang="en-US" dirty="0"/>
          </a:p>
        </p:txBody>
      </p:sp>
      <p:pic>
        <p:nvPicPr>
          <p:cNvPr id="28" name="Picture 2" descr="EE-TCAM: An Energy-Efficient SRAM-Based TCAM on FPGA">
            <a:extLst>
              <a:ext uri="{FF2B5EF4-FFF2-40B4-BE49-F238E27FC236}">
                <a16:creationId xmlns:a16="http://schemas.microsoft.com/office/drawing/2014/main" id="{DA08C039-E306-8739-2491-26EFC891F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1317380" y="2137378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A5358811-6707-24B4-E73C-74AF76F11D4C}"/>
              </a:ext>
            </a:extLst>
          </p:cNvPr>
          <p:cNvSpPr txBox="1">
            <a:spLocks/>
          </p:cNvSpPr>
          <p:nvPr/>
        </p:nvSpPr>
        <p:spPr bwMode="auto">
          <a:xfrm>
            <a:off x="3264867" y="2837459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661309C9-EA53-D053-D3CC-A9D10ABE22FC}"/>
              </a:ext>
            </a:extLst>
          </p:cNvPr>
          <p:cNvSpPr txBox="1">
            <a:spLocks/>
          </p:cNvSpPr>
          <p:nvPr/>
        </p:nvSpPr>
        <p:spPr bwMode="auto">
          <a:xfrm>
            <a:off x="3264867" y="3243039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5FBB0A29-786A-245C-598E-FCA9AA3FC2AA}"/>
              </a:ext>
            </a:extLst>
          </p:cNvPr>
          <p:cNvSpPr txBox="1">
            <a:spLocks/>
          </p:cNvSpPr>
          <p:nvPr/>
        </p:nvSpPr>
        <p:spPr bwMode="auto">
          <a:xfrm>
            <a:off x="3264867" y="373085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內容版面配置區 2">
            <a:extLst>
              <a:ext uri="{FF2B5EF4-FFF2-40B4-BE49-F238E27FC236}">
                <a16:creationId xmlns:a16="http://schemas.microsoft.com/office/drawing/2014/main" id="{3544B455-FB58-AF96-0F08-24B29C4AB2A9}"/>
              </a:ext>
            </a:extLst>
          </p:cNvPr>
          <p:cNvSpPr txBox="1">
            <a:spLocks/>
          </p:cNvSpPr>
          <p:nvPr/>
        </p:nvSpPr>
        <p:spPr bwMode="auto">
          <a:xfrm>
            <a:off x="3264867" y="4188535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3" name="內容版面配置區 2">
            <a:extLst>
              <a:ext uri="{FF2B5EF4-FFF2-40B4-BE49-F238E27FC236}">
                <a16:creationId xmlns:a16="http://schemas.microsoft.com/office/drawing/2014/main" id="{6C096CBE-74BF-8AC4-CE7E-EBBF09B1D0BD}"/>
              </a:ext>
            </a:extLst>
          </p:cNvPr>
          <p:cNvSpPr txBox="1">
            <a:spLocks/>
          </p:cNvSpPr>
          <p:nvPr/>
        </p:nvSpPr>
        <p:spPr bwMode="auto">
          <a:xfrm>
            <a:off x="5925892" y="4213522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34" name="內容版面配置區 2">
            <a:extLst>
              <a:ext uri="{FF2B5EF4-FFF2-40B4-BE49-F238E27FC236}">
                <a16:creationId xmlns:a16="http://schemas.microsoft.com/office/drawing/2014/main" id="{1D179192-710C-06C6-F54A-811154F8CD7A}"/>
              </a:ext>
            </a:extLst>
          </p:cNvPr>
          <p:cNvSpPr txBox="1">
            <a:spLocks/>
          </p:cNvSpPr>
          <p:nvPr/>
        </p:nvSpPr>
        <p:spPr bwMode="auto">
          <a:xfrm>
            <a:off x="5412460" y="4238006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pic>
        <p:nvPicPr>
          <p:cNvPr id="35" name="Picture 2" descr="EE-TCAM: An Energy-Efficient SRAM-Based TCAM on FPGA">
            <a:extLst>
              <a:ext uri="{FF2B5EF4-FFF2-40B4-BE49-F238E27FC236}">
                <a16:creationId xmlns:a16="http://schemas.microsoft.com/office/drawing/2014/main" id="{8CA3B0A2-596F-3179-8701-9D36D8605C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606"/>
          <a:stretch/>
        </p:blipFill>
        <p:spPr bwMode="auto">
          <a:xfrm>
            <a:off x="5081466" y="2149846"/>
            <a:ext cx="1947487" cy="2528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內容版面配置區 2">
            <a:extLst>
              <a:ext uri="{FF2B5EF4-FFF2-40B4-BE49-F238E27FC236}">
                <a16:creationId xmlns:a16="http://schemas.microsoft.com/office/drawing/2014/main" id="{A00B8291-9413-9568-3FCB-7DB82CBCDF67}"/>
              </a:ext>
            </a:extLst>
          </p:cNvPr>
          <p:cNvSpPr txBox="1">
            <a:spLocks/>
          </p:cNvSpPr>
          <p:nvPr/>
        </p:nvSpPr>
        <p:spPr bwMode="auto">
          <a:xfrm>
            <a:off x="7028953" y="2849927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7" name="內容版面配置區 2">
            <a:extLst>
              <a:ext uri="{FF2B5EF4-FFF2-40B4-BE49-F238E27FC236}">
                <a16:creationId xmlns:a16="http://schemas.microsoft.com/office/drawing/2014/main" id="{C35A195A-A456-907D-3251-339ADD595083}"/>
              </a:ext>
            </a:extLst>
          </p:cNvPr>
          <p:cNvSpPr txBox="1">
            <a:spLocks/>
          </p:cNvSpPr>
          <p:nvPr/>
        </p:nvSpPr>
        <p:spPr bwMode="auto">
          <a:xfrm>
            <a:off x="7028953" y="3255507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內容版面配置區 2">
            <a:extLst>
              <a:ext uri="{FF2B5EF4-FFF2-40B4-BE49-F238E27FC236}">
                <a16:creationId xmlns:a16="http://schemas.microsoft.com/office/drawing/2014/main" id="{26C98340-384B-30B8-2150-B4721B4141A7}"/>
              </a:ext>
            </a:extLst>
          </p:cNvPr>
          <p:cNvSpPr txBox="1">
            <a:spLocks/>
          </p:cNvSpPr>
          <p:nvPr/>
        </p:nvSpPr>
        <p:spPr bwMode="auto">
          <a:xfrm>
            <a:off x="7028953" y="3743321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6F0DB99A-51F5-7208-5EB2-D80AA36FF3E2}"/>
              </a:ext>
            </a:extLst>
          </p:cNvPr>
          <p:cNvSpPr txBox="1">
            <a:spLocks/>
          </p:cNvSpPr>
          <p:nvPr/>
        </p:nvSpPr>
        <p:spPr bwMode="auto">
          <a:xfrm>
            <a:off x="7028953" y="4201003"/>
            <a:ext cx="360040" cy="331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內容版面配置區 2">
            <a:extLst>
              <a:ext uri="{FF2B5EF4-FFF2-40B4-BE49-F238E27FC236}">
                <a16:creationId xmlns:a16="http://schemas.microsoft.com/office/drawing/2014/main" id="{9B3FDEEC-6EA6-403F-DBB9-99BAA1020C05}"/>
              </a:ext>
            </a:extLst>
          </p:cNvPr>
          <p:cNvSpPr txBox="1">
            <a:spLocks/>
          </p:cNvSpPr>
          <p:nvPr/>
        </p:nvSpPr>
        <p:spPr bwMode="auto">
          <a:xfrm>
            <a:off x="3643182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90793860-219B-232F-4C3C-8FFA252C9622}"/>
              </a:ext>
            </a:extLst>
          </p:cNvPr>
          <p:cNvSpPr txBox="1">
            <a:spLocks/>
          </p:cNvSpPr>
          <p:nvPr/>
        </p:nvSpPr>
        <p:spPr bwMode="auto">
          <a:xfrm>
            <a:off x="7439108" y="3255506"/>
            <a:ext cx="784554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HIT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!</a:t>
            </a:r>
          </a:p>
        </p:txBody>
      </p:sp>
      <p:sp>
        <p:nvSpPr>
          <p:cNvPr id="42" name="內容版面配置區 2">
            <a:extLst>
              <a:ext uri="{FF2B5EF4-FFF2-40B4-BE49-F238E27FC236}">
                <a16:creationId xmlns:a16="http://schemas.microsoft.com/office/drawing/2014/main" id="{17167EB7-4556-D724-BFC7-C4EA5691BCE4}"/>
              </a:ext>
            </a:extLst>
          </p:cNvPr>
          <p:cNvSpPr txBox="1">
            <a:spLocks/>
          </p:cNvSpPr>
          <p:nvPr/>
        </p:nvSpPr>
        <p:spPr bwMode="auto">
          <a:xfrm>
            <a:off x="6941625" y="2212711"/>
            <a:ext cx="1456560" cy="331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800" b="0" dirty="0"/>
              <a:t>Difference</a:t>
            </a:r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BA12AF2A-ABCA-408C-38C7-F5ADBAF666FD}"/>
              </a:ext>
            </a:extLst>
          </p:cNvPr>
          <p:cNvCxnSpPr>
            <a:stCxn id="36" idx="0"/>
            <a:endCxn id="42" idx="2"/>
          </p:cNvCxnSpPr>
          <p:nvPr/>
        </p:nvCxnSpPr>
        <p:spPr bwMode="auto">
          <a:xfrm flipV="1">
            <a:off x="7208973" y="2544499"/>
            <a:ext cx="460932" cy="3054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4" name="圖形 43" descr="笑臉 (實心填滿) 以實心填滿">
            <a:extLst>
              <a:ext uri="{FF2B5EF4-FFF2-40B4-BE49-F238E27FC236}">
                <a16:creationId xmlns:a16="http://schemas.microsoft.com/office/drawing/2014/main" id="{53F4F7D4-ED67-9B1A-2D00-7FE3D1AD49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4864520"/>
            <a:ext cx="495964" cy="495964"/>
          </a:xfrm>
          <a:prstGeom prst="rect">
            <a:avLst/>
          </a:prstGeom>
        </p:spPr>
      </p:pic>
      <p:graphicFrame>
        <p:nvGraphicFramePr>
          <p:cNvPr id="45" name="表格 44">
            <a:extLst>
              <a:ext uri="{FF2B5EF4-FFF2-40B4-BE49-F238E27FC236}">
                <a16:creationId xmlns:a16="http://schemas.microsoft.com/office/drawing/2014/main" id="{210C44F6-A44B-A505-DC5E-06A736249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31898"/>
              </p:ext>
            </p:extLst>
          </p:nvPr>
        </p:nvGraphicFramePr>
        <p:xfrm>
          <a:off x="928706" y="4833092"/>
          <a:ext cx="7338330" cy="1920240"/>
        </p:xfrm>
        <a:graphic>
          <a:graphicData uri="http://schemas.openxmlformats.org/drawingml/2006/table">
            <a:tbl>
              <a:tblPr bandRow="1">
                <a:tableStyleId>{8EC20E35-A176-4012-BC5E-935CFFF8708E}</a:tableStyleId>
              </a:tblPr>
              <a:tblGrid>
                <a:gridCol w="3243502">
                  <a:extLst>
                    <a:ext uri="{9D8B030D-6E8A-4147-A177-3AD203B41FA5}">
                      <a16:colId xmlns:a16="http://schemas.microsoft.com/office/drawing/2014/main" val="2693536673"/>
                    </a:ext>
                  </a:extLst>
                </a:gridCol>
                <a:gridCol w="4094828">
                  <a:extLst>
                    <a:ext uri="{9D8B030D-6E8A-4147-A177-3AD203B41FA5}">
                      <a16:colId xmlns:a16="http://schemas.microsoft.com/office/drawing/2014/main" val="106047021"/>
                    </a:ext>
                  </a:extLst>
                </a:gridCol>
              </a:tblGrid>
              <a:tr h="572907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Don’t require complex circuit for post 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Require other </a:t>
                      </a:r>
                      <a:r>
                        <a:rPr lang="en-US" altLang="zh-TW" b="1" dirty="0">
                          <a:solidFill>
                            <a:schemeClr val="tx1"/>
                          </a:solidFill>
                        </a:rPr>
                        <a:t>analog circuit</a:t>
                      </a:r>
                    </a:p>
                    <a:p>
                      <a:pPr algn="ctr"/>
                      <a:r>
                        <a:rPr lang="en-US" altLang="zh-TW" dirty="0"/>
                        <a:t>(Winner Take All </a:t>
                      </a:r>
                      <a:r>
                        <a:rPr lang="en-US" altLang="zh-TW" dirty="0" err="1"/>
                        <a:t>ckt</a:t>
                      </a:r>
                      <a:r>
                        <a:rPr lang="en-US" altLang="zh-TW" dirty="0"/>
                        <a:t>, ADC…)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582649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Can </a:t>
                      </a:r>
                      <a:r>
                        <a:rPr lang="en-US" altLang="zh-TW" sz="1800" dirty="0"/>
                        <a:t>scale </a:t>
                      </a:r>
                      <a:r>
                        <a:rPr lang="en-US" altLang="zh-TW" sz="1800" b="1" dirty="0"/>
                        <a:t>up to MB/GB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Scale is limited </a:t>
                      </a:r>
                      <a:r>
                        <a:rPr lang="en-US" altLang="zh-TW" sz="1800" b="0" dirty="0"/>
                        <a:t>to </a:t>
                      </a:r>
                      <a:r>
                        <a:rPr lang="en-US" altLang="zh-TW" sz="1800" b="1" dirty="0"/>
                        <a:t>kB</a:t>
                      </a:r>
                      <a:r>
                        <a:rPr lang="en-US" altLang="zh-TW" sz="1800" b="0" dirty="0"/>
                        <a:t> due to </a:t>
                      </a:r>
                      <a:r>
                        <a:rPr lang="en-US" altLang="zh-TW" sz="1800" b="1" dirty="0"/>
                        <a:t>analog non-idealities </a:t>
                      </a:r>
                      <a:r>
                        <a:rPr lang="en-US" altLang="zh-TW" sz="1800" b="0" dirty="0"/>
                        <a:t>and area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1782968"/>
                  </a:ext>
                </a:extLst>
              </a:tr>
              <a:tr h="430851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Functionality is restricted</a:t>
                      </a:r>
                    </a:p>
                    <a:p>
                      <a:pPr marL="0" indent="0" algn="ctr">
                        <a:buNone/>
                      </a:pPr>
                      <a:r>
                        <a:rPr lang="en-US" altLang="zh-TW" sz="1800" b="0" dirty="0"/>
                        <a:t>(need </a:t>
                      </a:r>
                      <a:r>
                        <a:rPr lang="en-US" altLang="zh-TW" sz="1800" b="1" dirty="0"/>
                        <a:t>Special Encoding</a:t>
                      </a:r>
                      <a:r>
                        <a:rPr lang="en-US" altLang="zh-TW" sz="1800" b="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dirty="0"/>
                        <a:t>Finds the most similar entry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dirty="0"/>
                        <a:t>(hamming distance)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8068389"/>
                  </a:ext>
                </a:extLst>
              </a:tr>
            </a:tbl>
          </a:graphicData>
        </a:graphic>
      </p:graphicFrame>
      <p:pic>
        <p:nvPicPr>
          <p:cNvPr id="46" name="圖形 45" descr="笑臉 (實心填滿) 以實心填滿">
            <a:extLst>
              <a:ext uri="{FF2B5EF4-FFF2-40B4-BE49-F238E27FC236}">
                <a16:creationId xmlns:a16="http://schemas.microsoft.com/office/drawing/2014/main" id="{0D4C3154-1FF5-B8E5-BC25-ECCEE145E6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276" y="5559518"/>
            <a:ext cx="495964" cy="495964"/>
          </a:xfrm>
          <a:prstGeom prst="rect">
            <a:avLst/>
          </a:prstGeom>
        </p:spPr>
      </p:pic>
      <p:pic>
        <p:nvPicPr>
          <p:cNvPr id="47" name="圖形 46" descr="笑臉 (實心填滿) 以實心填滿">
            <a:extLst>
              <a:ext uri="{FF2B5EF4-FFF2-40B4-BE49-F238E27FC236}">
                <a16:creationId xmlns:a16="http://schemas.microsoft.com/office/drawing/2014/main" id="{A8D5498F-99F3-584D-E984-7D54A524D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42089" y="6229018"/>
            <a:ext cx="495964" cy="49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2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F4E3F-EAD9-8A6F-107E-F903736A4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D074B-39B3-F162-ACD7-AC990F20A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FE3048-3282-FC8E-8AD8-83C1E1A0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Cosine similarity</a:t>
            </a:r>
          </a:p>
          <a:p>
            <a:pPr lvl="1"/>
            <a:endParaRPr lang="zh-TW" altLang="en-US" dirty="0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C12726B-C6DC-FC55-B9A9-907F84EE71DC}"/>
              </a:ext>
            </a:extLst>
          </p:cNvPr>
          <p:cNvCxnSpPr>
            <a:cxnSpLocks/>
          </p:cNvCxnSpPr>
          <p:nvPr/>
        </p:nvCxnSpPr>
        <p:spPr bwMode="auto">
          <a:xfrm flipV="1">
            <a:off x="827584" y="4149080"/>
            <a:ext cx="2304256" cy="720080"/>
          </a:xfrm>
          <a:prstGeom prst="straightConnector1">
            <a:avLst/>
          </a:prstGeom>
          <a:noFill/>
          <a:ln w="38100" cap="flat" cmpd="sng" algn="ctr">
            <a:solidFill>
              <a:srgbClr val="01990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BB99846B-177D-E4BA-53EB-CF420AF9CFDA}"/>
              </a:ext>
            </a:extLst>
          </p:cNvPr>
          <p:cNvCxnSpPr>
            <a:cxnSpLocks/>
          </p:cNvCxnSpPr>
          <p:nvPr/>
        </p:nvCxnSpPr>
        <p:spPr bwMode="auto">
          <a:xfrm flipV="1">
            <a:off x="827583" y="3032956"/>
            <a:ext cx="1152129" cy="1836203"/>
          </a:xfrm>
          <a:prstGeom prst="straightConnector1">
            <a:avLst/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CECEDD02-F548-6300-437A-B89C1E849559}"/>
              </a:ext>
            </a:extLst>
          </p:cNvPr>
          <p:cNvCxnSpPr/>
          <p:nvPr/>
        </p:nvCxnSpPr>
        <p:spPr bwMode="auto">
          <a:xfrm flipV="1">
            <a:off x="827584" y="2636912"/>
            <a:ext cx="0" cy="259228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DACDCAC-C4CC-4D03-2A71-70C5F9A7C05C}"/>
              </a:ext>
            </a:extLst>
          </p:cNvPr>
          <p:cNvCxnSpPr>
            <a:cxnSpLocks/>
          </p:cNvCxnSpPr>
          <p:nvPr/>
        </p:nvCxnSpPr>
        <p:spPr bwMode="auto">
          <a:xfrm>
            <a:off x="251520" y="4869160"/>
            <a:ext cx="3159968" cy="0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弧形 11">
            <a:extLst>
              <a:ext uri="{FF2B5EF4-FFF2-40B4-BE49-F238E27FC236}">
                <a16:creationId xmlns:a16="http://schemas.microsoft.com/office/drawing/2014/main" id="{2364828A-33F7-04F0-D0CC-5D36DD89C44E}"/>
              </a:ext>
            </a:extLst>
          </p:cNvPr>
          <p:cNvSpPr/>
          <p:nvPr/>
        </p:nvSpPr>
        <p:spPr bwMode="auto">
          <a:xfrm>
            <a:off x="899591" y="4293096"/>
            <a:ext cx="648073" cy="888503"/>
          </a:xfrm>
          <a:prstGeom prst="arc">
            <a:avLst>
              <a:gd name="adj1" fmla="val 16044022"/>
              <a:gd name="adj2" fmla="val 20462012"/>
            </a:avLst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/>
              <p:nvPr/>
            </p:nvSpPr>
            <p:spPr>
              <a:xfrm>
                <a:off x="1376772" y="4101155"/>
                <a:ext cx="341784" cy="383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TW" b="0" i="0" smtClean="0"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A874D8E9-BC65-5C66-DE3A-2A1BFD321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772" y="4101155"/>
                <a:ext cx="341784" cy="3838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圖片 15">
            <a:extLst>
              <a:ext uri="{FF2B5EF4-FFF2-40B4-BE49-F238E27FC236}">
                <a16:creationId xmlns:a16="http://schemas.microsoft.com/office/drawing/2014/main" id="{96965071-BC68-3C8A-C33B-D0C0B4B4E7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55" t="8930" b="-1"/>
          <a:stretch/>
        </p:blipFill>
        <p:spPr>
          <a:xfrm>
            <a:off x="2486554" y="2886508"/>
            <a:ext cx="6312449" cy="720080"/>
          </a:xfrm>
          <a:prstGeom prst="rect">
            <a:avLst/>
          </a:prstGeom>
        </p:spPr>
      </p:pic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3B21408-A04F-3481-1FAE-794C8AC473E8}"/>
              </a:ext>
            </a:extLst>
          </p:cNvPr>
          <p:cNvCxnSpPr>
            <a:cxnSpLocks/>
            <a:stCxn id="21" idx="0"/>
          </p:cNvCxnSpPr>
          <p:nvPr/>
        </p:nvCxnSpPr>
        <p:spPr bwMode="auto">
          <a:xfrm flipV="1">
            <a:off x="6611467" y="3749167"/>
            <a:ext cx="696837" cy="735869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2AA35D4-1BAD-D842-6D91-B60D2D71A361}"/>
              </a:ext>
            </a:extLst>
          </p:cNvPr>
          <p:cNvSpPr txBox="1"/>
          <p:nvPr/>
        </p:nvSpPr>
        <p:spPr>
          <a:xfrm>
            <a:off x="5220072" y="4485036"/>
            <a:ext cx="27827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Not friendly for direct hardware implementation</a:t>
            </a:r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5488130-5569-D381-3499-25443267D5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688" t="33200" r="5900" b="44400"/>
          <a:stretch/>
        </p:blipFill>
        <p:spPr>
          <a:xfrm>
            <a:off x="1024012" y="5633684"/>
            <a:ext cx="3033634" cy="437281"/>
          </a:xfrm>
          <a:prstGeom prst="rect">
            <a:avLst/>
          </a:prstGeom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55B13F11-4BA3-5B6B-7754-08DBBB001769}"/>
              </a:ext>
            </a:extLst>
          </p:cNvPr>
          <p:cNvSpPr txBox="1"/>
          <p:nvPr/>
        </p:nvSpPr>
        <p:spPr>
          <a:xfrm>
            <a:off x="4778836" y="5538913"/>
            <a:ext cx="39274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Need some distance metric that can be easily computed with binary data</a:t>
            </a:r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E56020D5-A568-D839-3D7B-4DD14E02ABB4}"/>
              </a:ext>
            </a:extLst>
          </p:cNvPr>
          <p:cNvCxnSpPr>
            <a:cxnSpLocks/>
            <a:stCxn id="27" idx="1"/>
            <a:endCxn id="25" idx="3"/>
          </p:cNvCxnSpPr>
          <p:nvPr/>
        </p:nvCxnSpPr>
        <p:spPr bwMode="auto">
          <a:xfrm flipH="1" flipV="1">
            <a:off x="4057646" y="5852325"/>
            <a:ext cx="721190" cy="9754"/>
          </a:xfrm>
          <a:prstGeom prst="straightConnector1">
            <a:avLst/>
          </a:prstGeom>
          <a:ln w="3810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14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3FD-41B3-6806-86E9-179F042FB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L-infinity norm</a:t>
                </a:r>
              </a:p>
              <a:p>
                <a:pPr lvl="1"/>
                <a:r>
                  <a:rPr lang="en-US" altLang="zh-TW" b="0" dirty="0"/>
                  <a:t>Find the smallest square containing the query</a:t>
                </a:r>
              </a:p>
              <a:p>
                <a:pPr lvl="2"/>
                <a:r>
                  <a:rPr lang="en-US" altLang="zh-TW" b="0" dirty="0"/>
                  <a:t>Encode ranges into ternary vector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0, 1, </m:t>
                            </m:r>
                            <m:r>
                              <m:rPr>
                                <m:sty m:val="p"/>
                              </m:rPr>
                              <a:rPr lang="en-US" altLang="zh-TW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TW" b="0" dirty="0"/>
              </a:p>
              <a:p>
                <a:pPr lvl="2"/>
                <a:r>
                  <a:rPr lang="en-US" altLang="zh-TW" b="0" dirty="0"/>
                  <a:t>If query is in the range: HIT !</a:t>
                </a:r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86754C40-B990-3FFA-5F0A-BE6853DF0D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27" t="-6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群組 24">
            <a:extLst>
              <a:ext uri="{FF2B5EF4-FFF2-40B4-BE49-F238E27FC236}">
                <a16:creationId xmlns:a16="http://schemas.microsoft.com/office/drawing/2014/main" id="{FF70CAEC-5689-7435-1616-80F98050DAE9}"/>
              </a:ext>
            </a:extLst>
          </p:cNvPr>
          <p:cNvGrpSpPr/>
          <p:nvPr/>
        </p:nvGrpSpPr>
        <p:grpSpPr>
          <a:xfrm>
            <a:off x="107504" y="3323818"/>
            <a:ext cx="3384376" cy="3153182"/>
            <a:chOff x="87560" y="3501008"/>
            <a:chExt cx="3188296" cy="2937158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ADBCB9B8-9960-3366-1207-602BCBC1F529}"/>
                </a:ext>
              </a:extLst>
            </p:cNvPr>
            <p:cNvSpPr/>
            <p:nvPr/>
          </p:nvSpPr>
          <p:spPr bwMode="auto">
            <a:xfrm>
              <a:off x="567952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00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B03FD0A0-A14C-119B-A749-B1BAF1CAE57B}"/>
                </a:ext>
              </a:extLst>
            </p:cNvPr>
            <p:cNvSpPr/>
            <p:nvPr/>
          </p:nvSpPr>
          <p:spPr bwMode="auto">
            <a:xfrm>
              <a:off x="1230560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01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8BF8CBA1-664C-19B0-9F70-A52DD4CFCE50}"/>
                </a:ext>
              </a:extLst>
            </p:cNvPr>
            <p:cNvSpPr/>
            <p:nvPr/>
          </p:nvSpPr>
          <p:spPr bwMode="auto">
            <a:xfrm>
              <a:off x="1893168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dirty="0">
                  <a:latin typeface="Arial" charset="0"/>
                  <a:ea typeface="新細明體" charset="-120"/>
                </a:rPr>
                <a:t>11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C760893-67DA-697C-8569-75F766851E17}"/>
                </a:ext>
              </a:extLst>
            </p:cNvPr>
            <p:cNvSpPr/>
            <p:nvPr/>
          </p:nvSpPr>
          <p:spPr bwMode="auto">
            <a:xfrm>
              <a:off x="2555776" y="4149080"/>
              <a:ext cx="504056" cy="432048"/>
            </a:xfrm>
            <a:prstGeom prst="roundRect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10</a:t>
              </a: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9" name="右中括弧 8">
              <a:extLst>
                <a:ext uri="{FF2B5EF4-FFF2-40B4-BE49-F238E27FC236}">
                  <a16:creationId xmlns:a16="http://schemas.microsoft.com/office/drawing/2014/main" id="{9D45F9C3-0BF8-8D6C-511B-A23B2B39F062}"/>
                </a:ext>
              </a:extLst>
            </p:cNvPr>
            <p:cNvSpPr/>
            <p:nvPr/>
          </p:nvSpPr>
          <p:spPr bwMode="auto">
            <a:xfrm rot="5400000">
              <a:off x="1079276" y="4228301"/>
              <a:ext cx="144016" cy="116666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BC683D7F-988A-E52A-CDC9-AE7FE8EF5ED2}"/>
                </a:ext>
              </a:extLst>
            </p:cNvPr>
            <p:cNvSpPr txBox="1"/>
            <p:nvPr/>
          </p:nvSpPr>
          <p:spPr>
            <a:xfrm>
              <a:off x="944388" y="4883641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0*</a:t>
              </a:r>
              <a:endParaRPr lang="zh-TW" altLang="en-US" dirty="0"/>
            </a:p>
          </p:txBody>
        </p:sp>
        <p:sp>
          <p:nvSpPr>
            <p:cNvPr id="12" name="右中括弧 11">
              <a:extLst>
                <a:ext uri="{FF2B5EF4-FFF2-40B4-BE49-F238E27FC236}">
                  <a16:creationId xmlns:a16="http://schemas.microsoft.com/office/drawing/2014/main" id="{2BDF6867-A06D-3F2C-4970-EB57CDFF807F}"/>
                </a:ext>
              </a:extLst>
            </p:cNvPr>
            <p:cNvSpPr/>
            <p:nvPr/>
          </p:nvSpPr>
          <p:spPr bwMode="auto">
            <a:xfrm rot="5400000">
              <a:off x="2404492" y="4228301"/>
              <a:ext cx="144016" cy="116666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6FF5192-D57C-9191-654C-30A71CC4F7B4}"/>
                </a:ext>
              </a:extLst>
            </p:cNvPr>
            <p:cNvSpPr txBox="1"/>
            <p:nvPr/>
          </p:nvSpPr>
          <p:spPr>
            <a:xfrm>
              <a:off x="2269604" y="4883641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dirty="0">
                  <a:latin typeface="Arial" charset="0"/>
                  <a:ea typeface="新細明體" charset="-120"/>
                </a:rPr>
                <a:t>1</a:t>
              </a:r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</a:t>
              </a:r>
              <a:endParaRPr lang="zh-TW" altLang="en-US" dirty="0"/>
            </a:p>
          </p:txBody>
        </p:sp>
        <p:sp>
          <p:nvSpPr>
            <p:cNvPr id="14" name="右中括弧 13">
              <a:extLst>
                <a:ext uri="{FF2B5EF4-FFF2-40B4-BE49-F238E27FC236}">
                  <a16:creationId xmlns:a16="http://schemas.microsoft.com/office/drawing/2014/main" id="{8F510C15-9AAA-D999-6AA9-B5F349FE7023}"/>
                </a:ext>
              </a:extLst>
            </p:cNvPr>
            <p:cNvSpPr/>
            <p:nvPr/>
          </p:nvSpPr>
          <p:spPr bwMode="auto">
            <a:xfrm rot="5400000">
              <a:off x="1741884" y="4741649"/>
              <a:ext cx="144016" cy="1166664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CCAC4C0-BF85-39D6-DEF0-A0FAA7871F94}"/>
                </a:ext>
              </a:extLst>
            </p:cNvPr>
            <p:cNvSpPr txBox="1"/>
            <p:nvPr/>
          </p:nvSpPr>
          <p:spPr>
            <a:xfrm>
              <a:off x="1606996" y="5396989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*1</a:t>
              </a:r>
              <a:endParaRPr lang="zh-TW" altLang="en-US" dirty="0"/>
            </a:p>
          </p:txBody>
        </p:sp>
        <p:sp>
          <p:nvSpPr>
            <p:cNvPr id="16" name="右中括弧 15">
              <a:extLst>
                <a:ext uri="{FF2B5EF4-FFF2-40B4-BE49-F238E27FC236}">
                  <a16:creationId xmlns:a16="http://schemas.microsoft.com/office/drawing/2014/main" id="{3679EC5F-1395-E1C3-A5E5-D0C5E7E7901E}"/>
                </a:ext>
              </a:extLst>
            </p:cNvPr>
            <p:cNvSpPr/>
            <p:nvPr/>
          </p:nvSpPr>
          <p:spPr bwMode="auto">
            <a:xfrm rot="5400000">
              <a:off x="758141" y="5060542"/>
              <a:ext cx="139143" cy="519522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7" name="右中括弧 16">
              <a:extLst>
                <a:ext uri="{FF2B5EF4-FFF2-40B4-BE49-F238E27FC236}">
                  <a16:creationId xmlns:a16="http://schemas.microsoft.com/office/drawing/2014/main" id="{8F909C72-7521-E66B-6A96-E4D834FF6C50}"/>
                </a:ext>
              </a:extLst>
            </p:cNvPr>
            <p:cNvSpPr/>
            <p:nvPr/>
          </p:nvSpPr>
          <p:spPr bwMode="auto">
            <a:xfrm rot="5400000">
              <a:off x="2738035" y="5068077"/>
              <a:ext cx="144016" cy="499578"/>
            </a:xfrm>
            <a:prstGeom prst="rightBracket">
              <a:avLst/>
            </a:prstGeom>
            <a:noFill/>
            <a:ln w="28575" cap="flat" cmpd="sng" algn="ctr">
              <a:solidFill>
                <a:srgbClr val="8EB4E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B03BFC8A-33E1-DA1F-844A-C33196FFD96F}"/>
                </a:ext>
              </a:extLst>
            </p:cNvPr>
            <p:cNvSpPr txBox="1"/>
            <p:nvPr/>
          </p:nvSpPr>
          <p:spPr>
            <a:xfrm>
              <a:off x="613084" y="5387633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1C78C44-1184-51AE-FAB4-791042944EE6}"/>
                </a:ext>
              </a:extLst>
            </p:cNvPr>
            <p:cNvSpPr txBox="1"/>
            <p:nvPr/>
          </p:nvSpPr>
          <p:spPr>
            <a:xfrm>
              <a:off x="2600908" y="5385705"/>
              <a:ext cx="41379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rPr>
                <a:t>*0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EB4F279-8C22-DA5C-CC7D-607572D8284E}"/>
                </a:ext>
              </a:extLst>
            </p:cNvPr>
            <p:cNvSpPr txBox="1"/>
            <p:nvPr/>
          </p:nvSpPr>
          <p:spPr>
            <a:xfrm>
              <a:off x="515552" y="3595082"/>
              <a:ext cx="25966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Arial" charset="0"/>
                  <a:ea typeface="新細明體" charset="-120"/>
                </a:rPr>
                <a:t>Gray code</a:t>
              </a:r>
              <a:endParaRPr lang="zh-TW" altLang="en-US" dirty="0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87A3A899-AE00-EB23-E8BE-08EB4B4E372C}"/>
                </a:ext>
              </a:extLst>
            </p:cNvPr>
            <p:cNvSpPr txBox="1"/>
            <p:nvPr/>
          </p:nvSpPr>
          <p:spPr>
            <a:xfrm>
              <a:off x="87560" y="6068834"/>
              <a:ext cx="30388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altLang="zh-TW" dirty="0">
                  <a:latin typeface="Arial" charset="0"/>
                  <a:ea typeface="新細明體" charset="-120"/>
                </a:rPr>
                <a:t>Good for encoding ranges</a:t>
              </a:r>
              <a:endParaRPr lang="zh-TW" altLang="en-US" dirty="0"/>
            </a:p>
          </p:txBody>
        </p: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57B4695B-DA85-EDC5-5382-4EA84807EED7}"/>
                </a:ext>
              </a:extLst>
            </p:cNvPr>
            <p:cNvCxnSpPr>
              <a:stCxn id="21" idx="0"/>
              <a:endCxn id="15" idx="2"/>
            </p:cNvCxnSpPr>
            <p:nvPr/>
          </p:nvCxnSpPr>
          <p:spPr bwMode="auto">
            <a:xfrm flipV="1">
              <a:off x="1606996" y="5766321"/>
              <a:ext cx="206896" cy="302513"/>
            </a:xfrm>
            <a:prstGeom prst="straightConnector1">
              <a:avLst/>
            </a:prstGeom>
            <a:noFill/>
            <a:ln w="38100" cap="flat" cmpd="sng" algn="ctr">
              <a:solidFill>
                <a:srgbClr val="4F81BD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B4A25E0F-761B-4FAF-BAD6-7D6246104D80}"/>
                </a:ext>
              </a:extLst>
            </p:cNvPr>
            <p:cNvSpPr/>
            <p:nvPr/>
          </p:nvSpPr>
          <p:spPr bwMode="auto">
            <a:xfrm>
              <a:off x="381000" y="3501008"/>
              <a:ext cx="2894856" cy="2265313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endParaRPr>
            </a:p>
          </p:txBody>
        </p:sp>
      </p:grpSp>
      <p:sp>
        <p:nvSpPr>
          <p:cNvPr id="26" name="內容版面配置區 2">
            <a:extLst>
              <a:ext uri="{FF2B5EF4-FFF2-40B4-BE49-F238E27FC236}">
                <a16:creationId xmlns:a16="http://schemas.microsoft.com/office/drawing/2014/main" id="{D30074E7-512E-8F7A-92FC-BB3FBC872987}"/>
              </a:ext>
            </a:extLst>
          </p:cNvPr>
          <p:cNvSpPr txBox="1">
            <a:spLocks/>
          </p:cNvSpPr>
          <p:nvPr/>
        </p:nvSpPr>
        <p:spPr bwMode="auto">
          <a:xfrm>
            <a:off x="5868144" y="4064984"/>
            <a:ext cx="432048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600" b="0" dirty="0">
                <a:solidFill>
                  <a:schemeClr val="bg1"/>
                </a:solidFill>
                <a:highlight>
                  <a:srgbClr val="808080"/>
                </a:highlight>
              </a:rPr>
              <a:t> </a:t>
            </a:r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4555DD59-78C6-2663-40C1-FEF2417C208E}"/>
              </a:ext>
            </a:extLst>
          </p:cNvPr>
          <p:cNvSpPr txBox="1">
            <a:spLocks/>
          </p:cNvSpPr>
          <p:nvPr/>
        </p:nvSpPr>
        <p:spPr bwMode="auto">
          <a:xfrm>
            <a:off x="5354712" y="4089468"/>
            <a:ext cx="360040" cy="361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600" b="0" dirty="0">
              <a:solidFill>
                <a:schemeClr val="bg1"/>
              </a:solidFill>
              <a:highlight>
                <a:srgbClr val="808080"/>
              </a:highlight>
            </a:endParaRP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AA4D4B30-6A1D-03AC-10F0-458553226A1F}"/>
              </a:ext>
            </a:extLst>
          </p:cNvPr>
          <p:cNvSpPr txBox="1">
            <a:spLocks/>
          </p:cNvSpPr>
          <p:nvPr/>
        </p:nvSpPr>
        <p:spPr bwMode="auto">
          <a:xfrm>
            <a:off x="3815877" y="5765552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More space</a:t>
            </a:r>
          </a:p>
          <a:p>
            <a:pPr marL="0" indent="0" algn="ctr">
              <a:buNone/>
            </a:pPr>
            <a:r>
              <a:rPr lang="en-US" altLang="zh-TW" sz="1600" b="0" dirty="0"/>
              <a:t>Short time</a:t>
            </a:r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ECFFED8-C50E-CCCA-9889-16F0A244FD1E}"/>
              </a:ext>
            </a:extLst>
          </p:cNvPr>
          <p:cNvSpPr txBox="1">
            <a:spLocks/>
          </p:cNvSpPr>
          <p:nvPr/>
        </p:nvSpPr>
        <p:spPr bwMode="auto">
          <a:xfrm>
            <a:off x="5596464" y="5774743"/>
            <a:ext cx="1343718" cy="6608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</a:t>
            </a:r>
          </a:p>
          <a:p>
            <a:pPr marL="0" indent="0" algn="ctr">
              <a:buNone/>
            </a:pPr>
            <a:r>
              <a:rPr lang="en-US" altLang="zh-TW" sz="1600" b="0" dirty="0"/>
              <a:t>Long time</a:t>
            </a:r>
          </a:p>
        </p:txBody>
      </p: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FA313365-EB6E-EF0D-C359-DC86B28FA5D2}"/>
              </a:ext>
            </a:extLst>
          </p:cNvPr>
          <p:cNvSpPr txBox="1">
            <a:spLocks/>
          </p:cNvSpPr>
          <p:nvPr/>
        </p:nvSpPr>
        <p:spPr bwMode="auto">
          <a:xfrm>
            <a:off x="6791591" y="5646957"/>
            <a:ext cx="2510756" cy="99028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/>
              <a:t>Less space Short time</a:t>
            </a:r>
          </a:p>
          <a:p>
            <a:pPr marL="0" indent="0" algn="ctr">
              <a:buNone/>
            </a:pPr>
            <a:r>
              <a:rPr lang="en-US" altLang="zh-TW" sz="1600" b="0" dirty="0"/>
              <a:t>But require range-to-range encoding</a:t>
            </a:r>
          </a:p>
        </p:txBody>
      </p: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99A86947-C06D-85D7-7B8B-D56EEA1523BC}"/>
              </a:ext>
            </a:extLst>
          </p:cNvPr>
          <p:cNvGrpSpPr/>
          <p:nvPr/>
        </p:nvGrpSpPr>
        <p:grpSpPr>
          <a:xfrm>
            <a:off x="3828810" y="4396974"/>
            <a:ext cx="1431277" cy="1146465"/>
            <a:chOff x="5319000" y="2952326"/>
            <a:chExt cx="1431277" cy="1146465"/>
          </a:xfrm>
        </p:grpSpPr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DBC9B143-A8E8-6B4D-9E41-6480E6B0A585}"/>
                </a:ext>
              </a:extLst>
            </p:cNvPr>
            <p:cNvSpPr/>
            <p:nvPr/>
          </p:nvSpPr>
          <p:spPr bwMode="auto">
            <a:xfrm>
              <a:off x="5522573" y="3088342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E4F4D57-9E65-BB82-A0A8-83FA77F9E226}"/>
                </a:ext>
              </a:extLst>
            </p:cNvPr>
            <p:cNvSpPr/>
            <p:nvPr/>
          </p:nvSpPr>
          <p:spPr bwMode="auto">
            <a:xfrm>
              <a:off x="5386557" y="2952326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C1C81AD-8680-4B65-F409-D729DCCDFD13}"/>
                </a:ext>
              </a:extLst>
            </p:cNvPr>
            <p:cNvSpPr/>
            <p:nvPr/>
          </p:nvSpPr>
          <p:spPr bwMode="auto">
            <a:xfrm>
              <a:off x="5691891" y="3257660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68A991E-6EAC-30B4-6579-7BD5BFF6A941}"/>
                </a:ext>
              </a:extLst>
            </p:cNvPr>
            <p:cNvSpPr/>
            <p:nvPr/>
          </p:nvSpPr>
          <p:spPr bwMode="auto">
            <a:xfrm>
              <a:off x="6229903" y="3578417"/>
              <a:ext cx="384357" cy="384357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2380C4E-87C5-F307-5A9F-DD7A1FA0B00B}"/>
                </a:ext>
              </a:extLst>
            </p:cNvPr>
            <p:cNvSpPr/>
            <p:nvPr/>
          </p:nvSpPr>
          <p:spPr bwMode="auto">
            <a:xfrm>
              <a:off x="6093887" y="3442401"/>
              <a:ext cx="656390" cy="656390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363483C-D814-0F9A-E32F-F4564A9FD914}"/>
                </a:ext>
              </a:extLst>
            </p:cNvPr>
            <p:cNvSpPr/>
            <p:nvPr/>
          </p:nvSpPr>
          <p:spPr bwMode="auto">
            <a:xfrm>
              <a:off x="6399221" y="3747735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93A7779-4FF0-BF28-8DB4-77772930C8A5}"/>
                </a:ext>
              </a:extLst>
            </p:cNvPr>
            <p:cNvSpPr/>
            <p:nvPr/>
          </p:nvSpPr>
          <p:spPr bwMode="auto">
            <a:xfrm>
              <a:off x="5906930" y="3522022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9" name="內容版面配置區 2">
              <a:extLst>
                <a:ext uri="{FF2B5EF4-FFF2-40B4-BE49-F238E27FC236}">
                  <a16:creationId xmlns:a16="http://schemas.microsoft.com/office/drawing/2014/main" id="{2982E8CF-D4B1-D4DB-0FB3-43E889881A5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319000" y="3537818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C632793F-89C9-402F-4B7A-3E90A474DA01}"/>
              </a:ext>
            </a:extLst>
          </p:cNvPr>
          <p:cNvGrpSpPr/>
          <p:nvPr/>
        </p:nvGrpSpPr>
        <p:grpSpPr>
          <a:xfrm>
            <a:off x="5641528" y="4531645"/>
            <a:ext cx="1142882" cy="972455"/>
            <a:chOff x="7215679" y="3189285"/>
            <a:chExt cx="1142882" cy="972455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6B8F93C-716E-1FCF-20C6-F4550AB03CB6}"/>
                </a:ext>
              </a:extLst>
            </p:cNvPr>
            <p:cNvSpPr/>
            <p:nvPr/>
          </p:nvSpPr>
          <p:spPr bwMode="auto">
            <a:xfrm>
              <a:off x="7605511" y="3248178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00DA08C0-FFB0-A42D-838F-CAA62FB206D0}"/>
                </a:ext>
              </a:extLst>
            </p:cNvPr>
            <p:cNvSpPr/>
            <p:nvPr/>
          </p:nvSpPr>
          <p:spPr bwMode="auto">
            <a:xfrm>
              <a:off x="8312841" y="3738253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C51CC200-2959-7B26-1B43-9E75C39DD505}"/>
                </a:ext>
              </a:extLst>
            </p:cNvPr>
            <p:cNvSpPr/>
            <p:nvPr/>
          </p:nvSpPr>
          <p:spPr bwMode="auto">
            <a:xfrm>
              <a:off x="7820550" y="3512540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EDC4F4-79B2-C64E-725D-126D80DE33A4}"/>
                </a:ext>
              </a:extLst>
            </p:cNvPr>
            <p:cNvSpPr/>
            <p:nvPr/>
          </p:nvSpPr>
          <p:spPr bwMode="auto">
            <a:xfrm>
              <a:off x="7685608" y="3378534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24AE1F1-BC9B-B03D-1649-DE0869749A71}"/>
                </a:ext>
              </a:extLst>
            </p:cNvPr>
            <p:cNvSpPr/>
            <p:nvPr/>
          </p:nvSpPr>
          <p:spPr bwMode="auto">
            <a:xfrm>
              <a:off x="7496359" y="3189285"/>
              <a:ext cx="692230" cy="692230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0" name="內容版面配置區 2">
              <a:extLst>
                <a:ext uri="{FF2B5EF4-FFF2-40B4-BE49-F238E27FC236}">
                  <a16:creationId xmlns:a16="http://schemas.microsoft.com/office/drawing/2014/main" id="{15C1F3CF-B9A5-AA8A-7C28-FD0ED8C70F2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215679" y="3826520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4B500709-0B4F-E025-F7A7-7889D4270400}"/>
              </a:ext>
            </a:extLst>
          </p:cNvPr>
          <p:cNvGrpSpPr/>
          <p:nvPr/>
        </p:nvGrpSpPr>
        <p:grpSpPr>
          <a:xfrm>
            <a:off x="7471714" y="4567897"/>
            <a:ext cx="1231463" cy="910336"/>
            <a:chOff x="5284753" y="5121607"/>
            <a:chExt cx="1231463" cy="910336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A819B7DD-3DE1-2B8B-5D86-366BE00AC31A}"/>
                </a:ext>
              </a:extLst>
            </p:cNvPr>
            <p:cNvSpPr/>
            <p:nvPr/>
          </p:nvSpPr>
          <p:spPr bwMode="auto">
            <a:xfrm>
              <a:off x="5592862" y="5281845"/>
              <a:ext cx="45720" cy="45720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14071BDA-0070-4292-7C5F-F9F1B2699017}"/>
                </a:ext>
              </a:extLst>
            </p:cNvPr>
            <p:cNvSpPr/>
            <p:nvPr/>
          </p:nvSpPr>
          <p:spPr bwMode="auto">
            <a:xfrm>
              <a:off x="6300192" y="5771920"/>
              <a:ext cx="45720" cy="45720"/>
            </a:xfrm>
            <a:prstGeom prst="rect">
              <a:avLst/>
            </a:prstGeom>
            <a:solidFill>
              <a:srgbClr val="0070C0"/>
            </a:solidFill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F3DB9D3E-63B5-14A0-59C2-B27DECB52FD9}"/>
                </a:ext>
              </a:extLst>
            </p:cNvPr>
            <p:cNvSpPr/>
            <p:nvPr/>
          </p:nvSpPr>
          <p:spPr bwMode="auto">
            <a:xfrm>
              <a:off x="5807901" y="5546207"/>
              <a:ext cx="45720" cy="45720"/>
            </a:xfrm>
            <a:prstGeom prst="rect">
              <a:avLst/>
            </a:prstGeom>
            <a:solidFill>
              <a:srgbClr val="FF0000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952D0D60-8195-61F8-15E1-4EA9D5F02DF3}"/>
                </a:ext>
              </a:extLst>
            </p:cNvPr>
            <p:cNvSpPr/>
            <p:nvPr/>
          </p:nvSpPr>
          <p:spPr bwMode="auto">
            <a:xfrm>
              <a:off x="5672959" y="5412201"/>
              <a:ext cx="313732" cy="31373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09ECE0F4-C4B1-365C-4F33-1BB89E200DCA}"/>
                </a:ext>
              </a:extLst>
            </p:cNvPr>
            <p:cNvSpPr/>
            <p:nvPr/>
          </p:nvSpPr>
          <p:spPr bwMode="auto">
            <a:xfrm>
              <a:off x="5429940" y="5121607"/>
              <a:ext cx="366196" cy="366196"/>
            </a:xfrm>
            <a:prstGeom prst="rect">
              <a:avLst/>
            </a:prstGeom>
            <a:noFill/>
            <a:ln w="19050" cap="flat" cmpd="sng" algn="ctr">
              <a:solidFill>
                <a:srgbClr val="92D05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B395C6B-FCCD-CE89-1B0E-20E04AA9A166}"/>
                </a:ext>
              </a:extLst>
            </p:cNvPr>
            <p:cNvSpPr/>
            <p:nvPr/>
          </p:nvSpPr>
          <p:spPr bwMode="auto">
            <a:xfrm>
              <a:off x="6129888" y="5601616"/>
              <a:ext cx="386328" cy="386328"/>
            </a:xfrm>
            <a:prstGeom prst="rect">
              <a:avLst/>
            </a:prstGeom>
            <a:noFill/>
            <a:ln w="1905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51" name="內容版面配置區 2">
              <a:extLst>
                <a:ext uri="{FF2B5EF4-FFF2-40B4-BE49-F238E27FC236}">
                  <a16:creationId xmlns:a16="http://schemas.microsoft.com/office/drawing/2014/main" id="{59A93698-6BAE-720E-61AA-7EBC5419851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284753" y="5696723"/>
              <a:ext cx="825384" cy="335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n"/>
                <a:defRPr kumimoji="1"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p"/>
                <a:defRPr kumimoji="1"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669900"/>
                </a:buClr>
                <a:buFont typeface="Wingdings" panose="05000000000000000000" pitchFamily="2" charset="2"/>
                <a:buChar char="§"/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zh-TW" sz="1600" b="0" dirty="0">
                  <a:solidFill>
                    <a:srgbClr val="FF0000"/>
                  </a:solidFill>
                </a:rPr>
                <a:t>query</a:t>
              </a:r>
            </a:p>
          </p:txBody>
        </p:sp>
      </p:grpSp>
      <p:sp>
        <p:nvSpPr>
          <p:cNvPr id="57" name="矩形: 圓角 56">
            <a:extLst>
              <a:ext uri="{FF2B5EF4-FFF2-40B4-BE49-F238E27FC236}">
                <a16:creationId xmlns:a16="http://schemas.microsoft.com/office/drawing/2014/main" id="{0F0F0218-988E-8D88-CBD8-92412ED30771}"/>
              </a:ext>
            </a:extLst>
          </p:cNvPr>
          <p:cNvSpPr/>
          <p:nvPr/>
        </p:nvSpPr>
        <p:spPr bwMode="auto">
          <a:xfrm>
            <a:off x="4136621" y="3515887"/>
            <a:ext cx="562462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000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8" name="矩形: 圓角 57">
            <a:extLst>
              <a:ext uri="{FF2B5EF4-FFF2-40B4-BE49-F238E27FC236}">
                <a16:creationId xmlns:a16="http://schemas.microsoft.com/office/drawing/2014/main" id="{2FDBDE44-3B14-38B0-7F6F-D6CFC63E9599}"/>
              </a:ext>
            </a:extLst>
          </p:cNvPr>
          <p:cNvSpPr/>
          <p:nvPr/>
        </p:nvSpPr>
        <p:spPr bwMode="auto">
          <a:xfrm>
            <a:off x="4699846" y="351588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001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59" name="矩形: 圓角 58">
            <a:extLst>
              <a:ext uri="{FF2B5EF4-FFF2-40B4-BE49-F238E27FC236}">
                <a16:creationId xmlns:a16="http://schemas.microsoft.com/office/drawing/2014/main" id="{B6A42303-5FCD-23B0-A97B-74B98A534A0D}"/>
              </a:ext>
            </a:extLst>
          </p:cNvPr>
          <p:cNvSpPr/>
          <p:nvPr/>
        </p:nvSpPr>
        <p:spPr bwMode="auto">
          <a:xfrm>
            <a:off x="5260087" y="352386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Arial" charset="0"/>
                <a:ea typeface="新細明體" charset="-120"/>
              </a:rPr>
              <a:t>011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DA7E9FED-F3B4-BEDC-B62A-64481D443B19}"/>
              </a:ext>
            </a:extLst>
          </p:cNvPr>
          <p:cNvSpPr/>
          <p:nvPr/>
        </p:nvSpPr>
        <p:spPr bwMode="auto">
          <a:xfrm>
            <a:off x="5821434" y="352386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010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0E57F258-4BE1-4514-FAEB-B71452C59A9E}"/>
              </a:ext>
            </a:extLst>
          </p:cNvPr>
          <p:cNvSpPr/>
          <p:nvPr/>
        </p:nvSpPr>
        <p:spPr bwMode="auto">
          <a:xfrm>
            <a:off x="6386164" y="3523867"/>
            <a:ext cx="562462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Arial" charset="0"/>
                <a:ea typeface="新細明體" charset="-120"/>
              </a:rPr>
              <a:t>11</a:t>
            </a: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407A691-020B-EEBA-5A83-C7B141814324}"/>
              </a:ext>
            </a:extLst>
          </p:cNvPr>
          <p:cNvSpPr/>
          <p:nvPr/>
        </p:nvSpPr>
        <p:spPr bwMode="auto">
          <a:xfrm>
            <a:off x="6948626" y="3523867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dirty="0">
                <a:latin typeface="Arial" charset="0"/>
                <a:ea typeface="新細明體" charset="-120"/>
              </a:rPr>
              <a:t>111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E8F5613B-A0E3-6FB6-8625-AFFFFD7208FE}"/>
              </a:ext>
            </a:extLst>
          </p:cNvPr>
          <p:cNvSpPr/>
          <p:nvPr/>
        </p:nvSpPr>
        <p:spPr bwMode="auto">
          <a:xfrm>
            <a:off x="7505556" y="3516449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101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4" name="矩形: 圓角 63">
            <a:extLst>
              <a:ext uri="{FF2B5EF4-FFF2-40B4-BE49-F238E27FC236}">
                <a16:creationId xmlns:a16="http://schemas.microsoft.com/office/drawing/2014/main" id="{2F33A4A5-C883-5224-DE4F-3433586FD998}"/>
              </a:ext>
            </a:extLst>
          </p:cNvPr>
          <p:cNvSpPr/>
          <p:nvPr/>
        </p:nvSpPr>
        <p:spPr bwMode="auto">
          <a:xfrm>
            <a:off x="8065983" y="3527874"/>
            <a:ext cx="560241" cy="347253"/>
          </a:xfrm>
          <a:prstGeom prst="roundRect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100</a:t>
            </a:r>
            <a:endParaRPr kumimoji="1" lang="zh-TW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5" name="右中括弧 64">
            <a:extLst>
              <a:ext uri="{FF2B5EF4-FFF2-40B4-BE49-F238E27FC236}">
                <a16:creationId xmlns:a16="http://schemas.microsoft.com/office/drawing/2014/main" id="{3A2F4915-1AA6-E2FF-A706-B0D4F71BD2A9}"/>
              </a:ext>
            </a:extLst>
          </p:cNvPr>
          <p:cNvSpPr/>
          <p:nvPr/>
        </p:nvSpPr>
        <p:spPr bwMode="auto">
          <a:xfrm rot="5400000">
            <a:off x="6880243" y="2845804"/>
            <a:ext cx="119878" cy="2251230"/>
          </a:xfrm>
          <a:prstGeom prst="rightBracket">
            <a:avLst/>
          </a:prstGeom>
          <a:noFill/>
          <a:ln w="28575" cap="flat" cmpd="sng" algn="ctr">
            <a:solidFill>
              <a:srgbClr val="8EB4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sp>
        <p:nvSpPr>
          <p:cNvPr id="66" name="內容版面配置區 2">
            <a:extLst>
              <a:ext uri="{FF2B5EF4-FFF2-40B4-BE49-F238E27FC236}">
                <a16:creationId xmlns:a16="http://schemas.microsoft.com/office/drawing/2014/main" id="{67722109-E172-F588-F1EB-98CB7E7B4366}"/>
              </a:ext>
            </a:extLst>
          </p:cNvPr>
          <p:cNvSpPr txBox="1">
            <a:spLocks/>
          </p:cNvSpPr>
          <p:nvPr/>
        </p:nvSpPr>
        <p:spPr bwMode="auto">
          <a:xfrm>
            <a:off x="6254703" y="2342103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b="0" dirty="0">
                <a:solidFill>
                  <a:srgbClr val="FF0000"/>
                </a:solidFill>
              </a:rPr>
              <a:t>Query</a:t>
            </a:r>
          </a:p>
        </p:txBody>
      </p: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262EF499-CD90-D45E-A02A-56B52FF71EDE}"/>
              </a:ext>
            </a:extLst>
          </p:cNvPr>
          <p:cNvCxnSpPr>
            <a:cxnSpLocks/>
            <a:stCxn id="66" idx="2"/>
            <a:endCxn id="61" idx="0"/>
          </p:cNvCxnSpPr>
          <p:nvPr/>
        </p:nvCxnSpPr>
        <p:spPr bwMode="auto">
          <a:xfrm>
            <a:off x="6667395" y="2677323"/>
            <a:ext cx="0" cy="846544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直線單箭頭接點 73">
            <a:extLst>
              <a:ext uri="{FF2B5EF4-FFF2-40B4-BE49-F238E27FC236}">
                <a16:creationId xmlns:a16="http://schemas.microsoft.com/office/drawing/2014/main" id="{D90716CA-1B85-100C-157F-DA992564D5DE}"/>
              </a:ext>
            </a:extLst>
          </p:cNvPr>
          <p:cNvCxnSpPr>
            <a:cxnSpLocks/>
            <a:stCxn id="62" idx="0"/>
            <a:endCxn id="77" idx="2"/>
          </p:cNvCxnSpPr>
          <p:nvPr/>
        </p:nvCxnSpPr>
        <p:spPr bwMode="auto">
          <a:xfrm flipV="1">
            <a:off x="7228747" y="2679629"/>
            <a:ext cx="438" cy="844238"/>
          </a:xfrm>
          <a:prstGeom prst="straightConnector1">
            <a:avLst/>
          </a:prstGeom>
          <a:noFill/>
          <a:ln w="38100" cap="flat" cmpd="sng" algn="ctr">
            <a:solidFill>
              <a:srgbClr val="4F81B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7" name="內容版面配置區 2">
            <a:extLst>
              <a:ext uri="{FF2B5EF4-FFF2-40B4-BE49-F238E27FC236}">
                <a16:creationId xmlns:a16="http://schemas.microsoft.com/office/drawing/2014/main" id="{2DED1E84-49C4-DCCD-27A9-D8D8AC783028}"/>
              </a:ext>
            </a:extLst>
          </p:cNvPr>
          <p:cNvSpPr txBox="1">
            <a:spLocks/>
          </p:cNvSpPr>
          <p:nvPr/>
        </p:nvSpPr>
        <p:spPr bwMode="auto">
          <a:xfrm>
            <a:off x="6816493" y="2344409"/>
            <a:ext cx="825384" cy="335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TW" sz="1600" dirty="0">
                <a:solidFill>
                  <a:srgbClr val="FF0000"/>
                </a:solidFill>
              </a:rPr>
              <a:t>Hit!</a:t>
            </a:r>
            <a:endParaRPr lang="en-US" altLang="zh-TW" sz="16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617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EA343-76CF-43FA-A9FB-7048414DE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2508CF-B1EE-F57D-CF0E-BBBB8B5D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Distance metric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5EC71-08F7-1555-6BFC-56065FC5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L-1 norm ( Hamming distance)</a:t>
            </a:r>
          </a:p>
          <a:p>
            <a:pPr lvl="1"/>
            <a:r>
              <a:rPr lang="en-US" altLang="zh-TW" dirty="0"/>
              <a:t>Finds the difference of bit data</a:t>
            </a:r>
          </a:p>
          <a:p>
            <a:pPr lvl="1"/>
            <a:endParaRPr lang="zh-TW" altLang="en-US" dirty="0"/>
          </a:p>
        </p:txBody>
      </p: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AB51899-A033-10F4-8F6E-709038E37C60}"/>
              </a:ext>
            </a:extLst>
          </p:cNvPr>
          <p:cNvCxnSpPr>
            <a:cxnSpLocks/>
          </p:cNvCxnSpPr>
          <p:nvPr/>
        </p:nvCxnSpPr>
        <p:spPr bwMode="auto">
          <a:xfrm>
            <a:off x="3199723" y="4003400"/>
            <a:ext cx="99291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42406AF7-A6A1-CC0C-136D-7A74367EEE7E}"/>
              </a:ext>
            </a:extLst>
          </p:cNvPr>
          <p:cNvCxnSpPr>
            <a:cxnSpLocks/>
          </p:cNvCxnSpPr>
          <p:nvPr/>
        </p:nvCxnSpPr>
        <p:spPr bwMode="auto">
          <a:xfrm flipV="1">
            <a:off x="4210231" y="3474211"/>
            <a:ext cx="0" cy="108012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等腰三角形 70">
            <a:extLst>
              <a:ext uri="{FF2B5EF4-FFF2-40B4-BE49-F238E27FC236}">
                <a16:creationId xmlns:a16="http://schemas.microsoft.com/office/drawing/2014/main" id="{41A49A62-2C46-2C88-76EE-3942AE7EC9FA}"/>
              </a:ext>
            </a:extLst>
          </p:cNvPr>
          <p:cNvSpPr/>
          <p:nvPr/>
        </p:nvSpPr>
        <p:spPr bwMode="auto">
          <a:xfrm rot="5400000">
            <a:off x="4654782" y="3163832"/>
            <a:ext cx="720080" cy="620759"/>
          </a:xfrm>
          <a:prstGeom prst="triangle">
            <a:avLst/>
          </a:prstGeom>
          <a:solidFill>
            <a:srgbClr val="FF000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2" name="直線接點 71">
            <a:extLst>
              <a:ext uri="{FF2B5EF4-FFF2-40B4-BE49-F238E27FC236}">
                <a16:creationId xmlns:a16="http://schemas.microsoft.com/office/drawing/2014/main" id="{C5DEE675-06AD-69AD-57CC-EA8F7B48FE73}"/>
              </a:ext>
            </a:extLst>
          </p:cNvPr>
          <p:cNvCxnSpPr>
            <a:cxnSpLocks/>
            <a:endCxn id="71" idx="3"/>
          </p:cNvCxnSpPr>
          <p:nvPr/>
        </p:nvCxnSpPr>
        <p:spPr bwMode="auto">
          <a:xfrm>
            <a:off x="4192637" y="3474211"/>
            <a:ext cx="511806" cy="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等腰三角形 72">
            <a:extLst>
              <a:ext uri="{FF2B5EF4-FFF2-40B4-BE49-F238E27FC236}">
                <a16:creationId xmlns:a16="http://schemas.microsoft.com/office/drawing/2014/main" id="{1D5EBFC8-FB81-C3E5-6BBB-BF4EE8CFE3FB}"/>
              </a:ext>
            </a:extLst>
          </p:cNvPr>
          <p:cNvSpPr/>
          <p:nvPr/>
        </p:nvSpPr>
        <p:spPr bwMode="auto">
          <a:xfrm rot="5400000">
            <a:off x="4661641" y="4227002"/>
            <a:ext cx="720080" cy="620759"/>
          </a:xfrm>
          <a:prstGeom prst="triangle">
            <a:avLst/>
          </a:prstGeom>
          <a:solidFill>
            <a:srgbClr val="00B0F0"/>
          </a:solidFill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B022AE0F-4DCD-067D-1657-0F502E53DE83}"/>
              </a:ext>
            </a:extLst>
          </p:cNvPr>
          <p:cNvCxnSpPr>
            <a:cxnSpLocks/>
            <a:endCxn id="73" idx="3"/>
          </p:cNvCxnSpPr>
          <p:nvPr/>
        </p:nvCxnSpPr>
        <p:spPr bwMode="auto">
          <a:xfrm>
            <a:off x="4199496" y="4537381"/>
            <a:ext cx="511806" cy="1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F8290858-B859-7614-79EF-9FCFCE8DBDE5}"/>
              </a:ext>
            </a:extLst>
          </p:cNvPr>
          <p:cNvSpPr txBox="1"/>
          <p:nvPr/>
        </p:nvSpPr>
        <p:spPr>
          <a:xfrm>
            <a:off x="3103066" y="3674718"/>
            <a:ext cx="55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V</a:t>
            </a:r>
            <a:endParaRPr lang="zh-TW" altLang="en-US" dirty="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BF76FE09-14E2-F084-01CD-13C7CCC7EE5A}"/>
              </a:ext>
            </a:extLst>
          </p:cNvPr>
          <p:cNvSpPr txBox="1"/>
          <p:nvPr/>
        </p:nvSpPr>
        <p:spPr>
          <a:xfrm>
            <a:off x="3698167" y="4910045"/>
            <a:ext cx="21789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B0F0"/>
                </a:solidFill>
              </a:rPr>
              <a:t>Low Vt </a:t>
            </a:r>
            <a:r>
              <a:rPr lang="en-US" altLang="zh-TW" dirty="0"/>
              <a:t>Sence Amp</a:t>
            </a:r>
            <a:endParaRPr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867371A2-D5E1-D2BA-B882-7C74FCE07B0C}"/>
              </a:ext>
            </a:extLst>
          </p:cNvPr>
          <p:cNvSpPr txBox="1"/>
          <p:nvPr/>
        </p:nvSpPr>
        <p:spPr>
          <a:xfrm>
            <a:off x="3696180" y="2755565"/>
            <a:ext cx="227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High Vt </a:t>
            </a:r>
            <a:r>
              <a:rPr lang="en-US" altLang="zh-TW" dirty="0"/>
              <a:t>Sence Amp</a:t>
            </a:r>
            <a:endParaRPr lang="zh-TW" altLang="en-US" dirty="0"/>
          </a:p>
        </p:txBody>
      </p: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3BC12431-A382-A627-753D-DE94B83E7EE2}"/>
              </a:ext>
            </a:extLst>
          </p:cNvPr>
          <p:cNvCxnSpPr>
            <a:cxnSpLocks/>
            <a:stCxn id="71" idx="0"/>
          </p:cNvCxnSpPr>
          <p:nvPr/>
        </p:nvCxnSpPr>
        <p:spPr bwMode="auto">
          <a:xfrm flipV="1">
            <a:off x="5325202" y="3468297"/>
            <a:ext cx="301432" cy="591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直線接點 84">
            <a:extLst>
              <a:ext uri="{FF2B5EF4-FFF2-40B4-BE49-F238E27FC236}">
                <a16:creationId xmlns:a16="http://schemas.microsoft.com/office/drawing/2014/main" id="{DBB9EED2-AB8A-0521-1CEB-4948FD321E18}"/>
              </a:ext>
            </a:extLst>
          </p:cNvPr>
          <p:cNvCxnSpPr>
            <a:cxnSpLocks/>
            <a:stCxn id="73" idx="0"/>
          </p:cNvCxnSpPr>
          <p:nvPr/>
        </p:nvCxnSpPr>
        <p:spPr bwMode="auto">
          <a:xfrm>
            <a:off x="5332061" y="4537382"/>
            <a:ext cx="294573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B9CAECA3-7FC7-FD66-72B4-0D15C9366769}"/>
              </a:ext>
            </a:extLst>
          </p:cNvPr>
          <p:cNvSpPr txBox="1"/>
          <p:nvPr/>
        </p:nvSpPr>
        <p:spPr>
          <a:xfrm>
            <a:off x="5641665" y="3277297"/>
            <a:ext cx="35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B</a:t>
            </a:r>
            <a:endParaRPr lang="zh-TW" altLang="en-US" dirty="0"/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DCA571F3-77F8-60AF-2633-FB611ED2D801}"/>
              </a:ext>
            </a:extLst>
          </p:cNvPr>
          <p:cNvSpPr txBox="1"/>
          <p:nvPr/>
        </p:nvSpPr>
        <p:spPr>
          <a:xfrm>
            <a:off x="5655383" y="4352715"/>
            <a:ext cx="355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</a:t>
            </a:r>
            <a:endParaRPr lang="zh-TW" altLang="en-US" dirty="0"/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3231A945-83BB-CA0F-9087-6F84CF311EB9}"/>
              </a:ext>
            </a:extLst>
          </p:cNvPr>
          <p:cNvSpPr txBox="1"/>
          <p:nvPr/>
        </p:nvSpPr>
        <p:spPr>
          <a:xfrm>
            <a:off x="3718578" y="5479966"/>
            <a:ext cx="20788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TW" dirty="0">
                <a:latin typeface="Arial" charset="0"/>
                <a:ea typeface="新細明體" charset="-120"/>
              </a:rPr>
              <a:t>AB = 00 / 10 / 11</a:t>
            </a:r>
            <a:endParaRPr lang="zh-TW" altLang="en-US" dirty="0"/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3704C6F1-42A0-2D1B-FAAE-932653750D7E}"/>
              </a:ext>
            </a:extLst>
          </p:cNvPr>
          <p:cNvSpPr txBox="1"/>
          <p:nvPr/>
        </p:nvSpPr>
        <p:spPr>
          <a:xfrm>
            <a:off x="3689260" y="5805498"/>
            <a:ext cx="18642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Diff =  0     1     2</a:t>
            </a:r>
            <a:endParaRPr lang="zh-TW" altLang="en-US" dirty="0"/>
          </a:p>
        </p:txBody>
      </p:sp>
      <p:sp>
        <p:nvSpPr>
          <p:cNvPr id="97" name="文字方塊 96">
            <a:extLst>
              <a:ext uri="{FF2B5EF4-FFF2-40B4-BE49-F238E27FC236}">
                <a16:creationId xmlns:a16="http://schemas.microsoft.com/office/drawing/2014/main" id="{337FFAAD-92F9-E736-7121-309A659EE85A}"/>
              </a:ext>
            </a:extLst>
          </p:cNvPr>
          <p:cNvSpPr txBox="1"/>
          <p:nvPr/>
        </p:nvSpPr>
        <p:spPr>
          <a:xfrm>
            <a:off x="6244180" y="2677132"/>
            <a:ext cx="27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Can binary bits represent integer L-1 norm well?</a:t>
            </a:r>
          </a:p>
        </p:txBody>
      </p:sp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202CD588-1263-95C9-D8D7-798FDF34C045}"/>
              </a:ext>
            </a:extLst>
          </p:cNvPr>
          <p:cNvSpPr txBox="1"/>
          <p:nvPr/>
        </p:nvSpPr>
        <p:spPr>
          <a:xfrm>
            <a:off x="6085558" y="3716631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15-11=4 but 1111–1011 = 1</a:t>
            </a:r>
            <a:endParaRPr lang="zh-TW" altLang="en-US" dirty="0"/>
          </a:p>
        </p:txBody>
      </p:sp>
      <p:cxnSp>
        <p:nvCxnSpPr>
          <p:cNvPr id="108" name="直線單箭頭接點 107">
            <a:extLst>
              <a:ext uri="{FF2B5EF4-FFF2-40B4-BE49-F238E27FC236}">
                <a16:creationId xmlns:a16="http://schemas.microsoft.com/office/drawing/2014/main" id="{C6FDA08A-82CF-5DBC-CA5F-E24846D34A4A}"/>
              </a:ext>
            </a:extLst>
          </p:cNvPr>
          <p:cNvCxnSpPr>
            <a:cxnSpLocks/>
            <a:stCxn id="97" idx="2"/>
            <a:endCxn id="107" idx="0"/>
          </p:cNvCxnSpPr>
          <p:nvPr/>
        </p:nvCxnSpPr>
        <p:spPr bwMode="auto">
          <a:xfrm>
            <a:off x="7612332" y="3323463"/>
            <a:ext cx="2447" cy="393168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直線單箭頭接點 110">
            <a:extLst>
              <a:ext uri="{FF2B5EF4-FFF2-40B4-BE49-F238E27FC236}">
                <a16:creationId xmlns:a16="http://schemas.microsoft.com/office/drawing/2014/main" id="{96704E7F-5307-86EB-8410-DF5DAE6A92E2}"/>
              </a:ext>
            </a:extLst>
          </p:cNvPr>
          <p:cNvCxnSpPr>
            <a:cxnSpLocks/>
            <a:stCxn id="107" idx="2"/>
            <a:endCxn id="114" idx="0"/>
          </p:cNvCxnSpPr>
          <p:nvPr/>
        </p:nvCxnSpPr>
        <p:spPr bwMode="auto">
          <a:xfrm>
            <a:off x="7614779" y="4085963"/>
            <a:ext cx="0" cy="452061"/>
          </a:xfrm>
          <a:prstGeom prst="straightConnector1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DD5E191D-9DA5-39C4-ED20-DDB4547F5DE3}"/>
              </a:ext>
            </a:extLst>
          </p:cNvPr>
          <p:cNvSpPr txBox="1"/>
          <p:nvPr/>
        </p:nvSpPr>
        <p:spPr>
          <a:xfrm>
            <a:off x="6085558" y="4538024"/>
            <a:ext cx="3058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/>
              <a:t>Thermometer code</a:t>
            </a:r>
            <a:endParaRPr lang="zh-TW" altLang="en-US" b="1" dirty="0"/>
          </a:p>
        </p:txBody>
      </p:sp>
      <p:sp>
        <p:nvSpPr>
          <p:cNvPr id="122" name="文字方塊 121">
            <a:extLst>
              <a:ext uri="{FF2B5EF4-FFF2-40B4-BE49-F238E27FC236}">
                <a16:creationId xmlns:a16="http://schemas.microsoft.com/office/drawing/2014/main" id="{CD282273-F489-DE31-D262-406E7B601EDB}"/>
              </a:ext>
            </a:extLst>
          </p:cNvPr>
          <p:cNvSpPr txBox="1"/>
          <p:nvPr/>
        </p:nvSpPr>
        <p:spPr>
          <a:xfrm>
            <a:off x="6760202" y="4976026"/>
            <a:ext cx="16662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dirty="0"/>
              <a:t>0 -&gt; 00000000</a:t>
            </a:r>
          </a:p>
          <a:p>
            <a:pPr algn="ctr"/>
            <a:r>
              <a:rPr lang="en-US" altLang="zh-TW" dirty="0"/>
              <a:t>3 -&gt; 00000111</a:t>
            </a:r>
          </a:p>
          <a:p>
            <a:pPr algn="ctr"/>
            <a:r>
              <a:rPr lang="en-US" altLang="zh-TW" dirty="0"/>
              <a:t>5 -&gt; 00011111</a:t>
            </a:r>
            <a:endParaRPr lang="zh-TW" altLang="en-US" dirty="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65A86C6-34BB-50A4-741E-8BDCD4BC7307}"/>
              </a:ext>
            </a:extLst>
          </p:cNvPr>
          <p:cNvGrpSpPr/>
          <p:nvPr/>
        </p:nvGrpSpPr>
        <p:grpSpPr>
          <a:xfrm>
            <a:off x="7203" y="2720015"/>
            <a:ext cx="3095821" cy="3889455"/>
            <a:chOff x="7203" y="2720015"/>
            <a:chExt cx="3095821" cy="3889455"/>
          </a:xfrm>
        </p:grpSpPr>
        <p:grpSp>
          <p:nvGrpSpPr>
            <p:cNvPr id="103" name="群組 102">
              <a:extLst>
                <a:ext uri="{FF2B5EF4-FFF2-40B4-BE49-F238E27FC236}">
                  <a16:creationId xmlns:a16="http://schemas.microsoft.com/office/drawing/2014/main" id="{C06318C0-97CE-D32D-6C6D-29EEF6B6BEC4}"/>
                </a:ext>
              </a:extLst>
            </p:cNvPr>
            <p:cNvGrpSpPr/>
            <p:nvPr/>
          </p:nvGrpSpPr>
          <p:grpSpPr>
            <a:xfrm>
              <a:off x="457894" y="2720015"/>
              <a:ext cx="2645130" cy="3889455"/>
              <a:chOff x="589717" y="2924944"/>
              <a:chExt cx="2645130" cy="3889455"/>
            </a:xfrm>
          </p:grpSpPr>
          <p:grpSp>
            <p:nvGrpSpPr>
              <p:cNvPr id="30" name="群組 29">
                <a:extLst>
                  <a:ext uri="{FF2B5EF4-FFF2-40B4-BE49-F238E27FC236}">
                    <a16:creationId xmlns:a16="http://schemas.microsoft.com/office/drawing/2014/main" id="{ABE2E706-7C13-0128-98E1-6185B6D99727}"/>
                  </a:ext>
                </a:extLst>
              </p:cNvPr>
              <p:cNvGrpSpPr/>
              <p:nvPr/>
            </p:nvGrpSpPr>
            <p:grpSpPr>
              <a:xfrm>
                <a:off x="589717" y="2924944"/>
                <a:ext cx="2645130" cy="2207889"/>
                <a:chOff x="606439" y="2200672"/>
                <a:chExt cx="2645130" cy="2207889"/>
              </a:xfrm>
            </p:grpSpPr>
            <p:sp>
              <p:nvSpPr>
                <p:cNvPr id="5" name="矩形: 圓角 4">
                  <a:extLst>
                    <a:ext uri="{FF2B5EF4-FFF2-40B4-BE49-F238E27FC236}">
                      <a16:creationId xmlns:a16="http://schemas.microsoft.com/office/drawing/2014/main" id="{F2D6335A-1FD1-E557-0EF1-1113E7DFA19D}"/>
                    </a:ext>
                  </a:extLst>
                </p:cNvPr>
                <p:cNvSpPr/>
                <p:nvPr/>
              </p:nvSpPr>
              <p:spPr bwMode="auto">
                <a:xfrm>
                  <a:off x="971600" y="2420888"/>
                  <a:ext cx="1944216" cy="1080120"/>
                </a:xfrm>
                <a:prstGeom prst="roundRect">
                  <a:avLst/>
                </a:prstGeom>
                <a:ln>
                  <a:solidFill>
                    <a:srgbClr val="4F81BD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1</a:t>
                  </a:r>
                  <a:r>
                    <a:rPr kumimoji="1" lang="zh-TW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0</a:t>
                  </a:r>
                  <a:r>
                    <a:rPr kumimoji="1" lang="zh-TW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1</a:t>
                  </a:r>
                  <a:r>
                    <a:rPr kumimoji="1" lang="zh-TW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1</a:t>
                  </a:r>
                  <a:r>
                    <a:rPr kumimoji="1" lang="zh-TW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0</a:t>
                  </a:r>
                  <a:r>
                    <a:rPr kumimoji="1" lang="zh-TW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0</a:t>
                  </a:r>
                  <a:r>
                    <a:rPr kumimoji="1" lang="zh-TW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1</a:t>
                  </a:r>
                  <a:r>
                    <a:rPr kumimoji="1" lang="zh-TW" altLang="en-US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1</a:t>
                  </a: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en-US" altLang="zh-TW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1</a:t>
                  </a:r>
                  <a:r>
                    <a:rPr kumimoji="1" lang="zh-TW" altLang="en-US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1</a:t>
                  </a:r>
                  <a:r>
                    <a:rPr kumimoji="1" lang="zh-TW" altLang="en-US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0</a:t>
                  </a:r>
                  <a:r>
                    <a:rPr kumimoji="1" lang="zh-TW" altLang="en-US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0</a:t>
                  </a:r>
                  <a:r>
                    <a:rPr kumimoji="1" lang="zh-TW" altLang="en-US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0</a:t>
                  </a:r>
                  <a:r>
                    <a:rPr kumimoji="1" lang="zh-TW" altLang="en-US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0</a:t>
                  </a:r>
                  <a:r>
                    <a:rPr kumimoji="1" lang="zh-TW" altLang="en-US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1</a:t>
                  </a:r>
                  <a:r>
                    <a:rPr kumimoji="1" lang="zh-TW" altLang="en-US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 </a:t>
                  </a:r>
                  <a:r>
                    <a:rPr kumimoji="1" lang="en-US" altLang="zh-TW" sz="2000" dirty="0">
                      <a:solidFill>
                        <a:schemeClr val="tx1"/>
                      </a:solidFill>
                      <a:latin typeface="Arial" charset="0"/>
                      <a:ea typeface="新細明體" charset="-120"/>
                    </a:rPr>
                    <a:t>1</a:t>
                  </a:r>
                  <a:endParaRPr kumimoji="1" lang="zh-TW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cxnSp>
              <p:nvCxnSpPr>
                <p:cNvPr id="9" name="直線單箭頭接點 8">
                  <a:extLst>
                    <a:ext uri="{FF2B5EF4-FFF2-40B4-BE49-F238E27FC236}">
                      <a16:creationId xmlns:a16="http://schemas.microsoft.com/office/drawing/2014/main" id="{1B4A2D2A-E412-6524-A44D-1825B4EE5CA1}"/>
                    </a:ext>
                  </a:extLst>
                </p:cNvPr>
                <p:cNvCxnSpPr>
                  <a:cxnSpLocks/>
                  <a:endCxn id="11" idx="0"/>
                </p:cNvCxnSpPr>
                <p:nvPr/>
              </p:nvCxnSpPr>
              <p:spPr bwMode="auto">
                <a:xfrm flipH="1">
                  <a:off x="873967" y="3653408"/>
                  <a:ext cx="426462" cy="39930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4E8290D6-BBDA-7D53-6B00-C8462F2E4C73}"/>
                    </a:ext>
                  </a:extLst>
                </p:cNvPr>
                <p:cNvSpPr/>
                <p:nvPr/>
              </p:nvSpPr>
              <p:spPr bwMode="auto">
                <a:xfrm>
                  <a:off x="606439" y="4052713"/>
                  <a:ext cx="535055" cy="355848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4F81BD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dirty="0">
                      <a:latin typeface="Arial" charset="0"/>
                      <a:ea typeface="新細明體" charset="-120"/>
                    </a:rPr>
                    <a:t>1</a:t>
                  </a: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A451C846-348E-F967-3312-2E04C65C5378}"/>
                    </a:ext>
                  </a:extLst>
                </p:cNvPr>
                <p:cNvSpPr/>
                <p:nvPr/>
              </p:nvSpPr>
              <p:spPr bwMode="auto">
                <a:xfrm>
                  <a:off x="1309797" y="4052713"/>
                  <a:ext cx="535055" cy="355848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4F81BD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dirty="0">
                      <a:latin typeface="Arial" charset="0"/>
                      <a:ea typeface="新細明體" charset="-120"/>
                    </a:rPr>
                    <a:t>2</a:t>
                  </a: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FA64E307-C4A5-C5E6-08B9-6E842CEF93DC}"/>
                    </a:ext>
                  </a:extLst>
                </p:cNvPr>
                <p:cNvSpPr/>
                <p:nvPr/>
              </p:nvSpPr>
              <p:spPr bwMode="auto">
                <a:xfrm>
                  <a:off x="2013156" y="4052713"/>
                  <a:ext cx="535055" cy="355848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4F81BD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sz="1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charset="0"/>
                      <a:ea typeface="新細明體" charset="-120"/>
                    </a:rPr>
                    <a:t>0</a:t>
                  </a: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3D0AF6BB-C5BE-8FEF-A03C-A24F1A8908F6}"/>
                    </a:ext>
                  </a:extLst>
                </p:cNvPr>
                <p:cNvSpPr/>
                <p:nvPr/>
              </p:nvSpPr>
              <p:spPr bwMode="auto">
                <a:xfrm>
                  <a:off x="2716514" y="4052713"/>
                  <a:ext cx="535055" cy="355848"/>
                </a:xfrm>
                <a:prstGeom prst="roundRect">
                  <a:avLst/>
                </a:prstGeom>
                <a:noFill/>
                <a:ln w="38100" cap="flat" cmpd="sng" algn="ctr">
                  <a:solidFill>
                    <a:srgbClr val="4F81BD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1" lang="en-US" altLang="zh-TW" dirty="0">
                      <a:latin typeface="Arial" charset="0"/>
                      <a:ea typeface="新細明體" charset="-120"/>
                    </a:rPr>
                    <a:t>0</a:t>
                  </a:r>
                  <a:endParaRPr kumimoji="1" lang="zh-TW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endParaRPr>
                </a:p>
              </p:txBody>
            </p:sp>
            <p:cxnSp>
              <p:nvCxnSpPr>
                <p:cNvPr id="16" name="直線單箭頭接點 15">
                  <a:extLst>
                    <a:ext uri="{FF2B5EF4-FFF2-40B4-BE49-F238E27FC236}">
                      <a16:creationId xmlns:a16="http://schemas.microsoft.com/office/drawing/2014/main" id="{58186AFA-32B5-48BF-CC87-6AA2919C36A9}"/>
                    </a:ext>
                  </a:extLst>
                </p:cNvPr>
                <p:cNvCxnSpPr>
                  <a:cxnSpLocks/>
                  <a:endCxn id="12" idx="0"/>
                </p:cNvCxnSpPr>
                <p:nvPr/>
              </p:nvCxnSpPr>
              <p:spPr bwMode="auto">
                <a:xfrm flipH="1">
                  <a:off x="1577325" y="3653408"/>
                  <a:ext cx="168304" cy="39930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19" name="直線單箭頭接點 18">
                  <a:extLst>
                    <a:ext uri="{FF2B5EF4-FFF2-40B4-BE49-F238E27FC236}">
                      <a16:creationId xmlns:a16="http://schemas.microsoft.com/office/drawing/2014/main" id="{52C2A172-6749-8C69-C153-5323387E0012}"/>
                    </a:ext>
                  </a:extLst>
                </p:cNvPr>
                <p:cNvCxnSpPr>
                  <a:cxnSpLocks/>
                  <a:endCxn id="13" idx="0"/>
                </p:cNvCxnSpPr>
                <p:nvPr/>
              </p:nvCxnSpPr>
              <p:spPr bwMode="auto">
                <a:xfrm>
                  <a:off x="2190604" y="3653408"/>
                  <a:ext cx="90080" cy="39930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2" name="直線單箭頭接點 21">
                  <a:extLst>
                    <a:ext uri="{FF2B5EF4-FFF2-40B4-BE49-F238E27FC236}">
                      <a16:creationId xmlns:a16="http://schemas.microsoft.com/office/drawing/2014/main" id="{8C84283B-CEDF-937B-8C4F-88DE4B02BA3C}"/>
                    </a:ext>
                  </a:extLst>
                </p:cNvPr>
                <p:cNvCxnSpPr>
                  <a:cxnSpLocks/>
                  <a:endCxn id="14" idx="0"/>
                </p:cNvCxnSpPr>
                <p:nvPr/>
              </p:nvCxnSpPr>
              <p:spPr bwMode="auto">
                <a:xfrm>
                  <a:off x="2629739" y="3653408"/>
                  <a:ext cx="354303" cy="399305"/>
                </a:xfrm>
                <a:prstGeom prst="straightConnector1">
                  <a:avLst/>
                </a:prstGeom>
                <a:noFill/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26" name="直線接點 25">
                  <a:extLst>
                    <a:ext uri="{FF2B5EF4-FFF2-40B4-BE49-F238E27FC236}">
                      <a16:creationId xmlns:a16="http://schemas.microsoft.com/office/drawing/2014/main" id="{7A8EA6A8-E97A-45C2-FEAF-83913FD92A14}"/>
                    </a:ext>
                  </a:extLst>
                </p:cNvPr>
                <p:cNvCxnSpPr/>
                <p:nvPr/>
              </p:nvCxnSpPr>
              <p:spPr bwMode="auto">
                <a:xfrm flipH="1">
                  <a:off x="1527969" y="2200672"/>
                  <a:ext cx="8635" cy="1520552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線接點 27">
                  <a:extLst>
                    <a:ext uri="{FF2B5EF4-FFF2-40B4-BE49-F238E27FC236}">
                      <a16:creationId xmlns:a16="http://schemas.microsoft.com/office/drawing/2014/main" id="{27DA8300-53B3-476A-798C-B3F30B4A13D3}"/>
                    </a:ext>
                  </a:extLst>
                </p:cNvPr>
                <p:cNvCxnSpPr/>
                <p:nvPr/>
              </p:nvCxnSpPr>
              <p:spPr bwMode="auto">
                <a:xfrm flipH="1">
                  <a:off x="1937894" y="2200672"/>
                  <a:ext cx="8635" cy="1520552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接點 28">
                  <a:extLst>
                    <a:ext uri="{FF2B5EF4-FFF2-40B4-BE49-F238E27FC236}">
                      <a16:creationId xmlns:a16="http://schemas.microsoft.com/office/drawing/2014/main" id="{3E869B07-6089-3811-8E4F-BDD9E3477CF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62212" y="2200672"/>
                  <a:ext cx="8635" cy="1520552"/>
                </a:xfrm>
                <a:prstGeom prst="line">
                  <a:avLst/>
                </a:prstGeom>
                <a:ln w="28575">
                  <a:solidFill>
                    <a:srgbClr val="0000FF"/>
                  </a:solidFill>
                  <a:prstDash val="sysDot"/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直線單箭頭接點 39">
                <a:extLst>
                  <a:ext uri="{FF2B5EF4-FFF2-40B4-BE49-F238E27FC236}">
                    <a16:creationId xmlns:a16="http://schemas.microsoft.com/office/drawing/2014/main" id="{36F9F98A-8912-0F9F-004E-D3451377CFEF}"/>
                  </a:ext>
                </a:extLst>
              </p:cNvPr>
              <p:cNvCxnSpPr>
                <a:cxnSpLocks/>
                <a:stCxn id="11" idx="2"/>
                <a:endCxn id="44" idx="1"/>
              </p:cNvCxnSpPr>
              <p:nvPr/>
            </p:nvCxnSpPr>
            <p:spPr bwMode="auto">
              <a:xfrm>
                <a:off x="857245" y="5132833"/>
                <a:ext cx="852925" cy="58934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44" name="橢圓 43">
                <a:extLst>
                  <a:ext uri="{FF2B5EF4-FFF2-40B4-BE49-F238E27FC236}">
                    <a16:creationId xmlns:a16="http://schemas.microsoft.com/office/drawing/2014/main" id="{5176D595-2269-E07A-0256-90D122D59C03}"/>
                  </a:ext>
                </a:extLst>
              </p:cNvPr>
              <p:cNvSpPr/>
              <p:nvPr/>
            </p:nvSpPr>
            <p:spPr bwMode="auto">
              <a:xfrm>
                <a:off x="1630610" y="5642620"/>
                <a:ext cx="543272" cy="543272"/>
              </a:xfrm>
              <a:prstGeom prst="ellips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t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+</a:t>
                </a:r>
                <a:endParaRPr kumimoji="1" lang="zh-TW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  <p:cxnSp>
            <p:nvCxnSpPr>
              <p:cNvPr id="47" name="直線單箭頭接點 46">
                <a:extLst>
                  <a:ext uri="{FF2B5EF4-FFF2-40B4-BE49-F238E27FC236}">
                    <a16:creationId xmlns:a16="http://schemas.microsoft.com/office/drawing/2014/main" id="{5FDC9BC3-9D61-100B-063B-E331E57F8D62}"/>
                  </a:ext>
                </a:extLst>
              </p:cNvPr>
              <p:cNvCxnSpPr>
                <a:cxnSpLocks/>
                <a:stCxn id="12" idx="2"/>
                <a:endCxn id="44" idx="0"/>
              </p:cNvCxnSpPr>
              <p:nvPr/>
            </p:nvCxnSpPr>
            <p:spPr bwMode="auto">
              <a:xfrm>
                <a:off x="1560603" y="5132833"/>
                <a:ext cx="341643" cy="5097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0" name="直線單箭頭接點 49">
                <a:extLst>
                  <a:ext uri="{FF2B5EF4-FFF2-40B4-BE49-F238E27FC236}">
                    <a16:creationId xmlns:a16="http://schemas.microsoft.com/office/drawing/2014/main" id="{DC97D571-8240-D9B6-89F2-E87D070F4FD2}"/>
                  </a:ext>
                </a:extLst>
              </p:cNvPr>
              <p:cNvCxnSpPr>
                <a:cxnSpLocks/>
                <a:stCxn id="13" idx="2"/>
                <a:endCxn id="44" idx="0"/>
              </p:cNvCxnSpPr>
              <p:nvPr/>
            </p:nvCxnSpPr>
            <p:spPr bwMode="auto">
              <a:xfrm flipH="1">
                <a:off x="1902246" y="5132833"/>
                <a:ext cx="361716" cy="50978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53" name="直線單箭頭接點 52">
                <a:extLst>
                  <a:ext uri="{FF2B5EF4-FFF2-40B4-BE49-F238E27FC236}">
                    <a16:creationId xmlns:a16="http://schemas.microsoft.com/office/drawing/2014/main" id="{6E34AB26-E1C6-98CB-DF44-96180142411B}"/>
                  </a:ext>
                </a:extLst>
              </p:cNvPr>
              <p:cNvCxnSpPr>
                <a:cxnSpLocks/>
                <a:stCxn id="14" idx="2"/>
                <a:endCxn id="44" idx="7"/>
              </p:cNvCxnSpPr>
              <p:nvPr/>
            </p:nvCxnSpPr>
            <p:spPr bwMode="auto">
              <a:xfrm flipH="1">
                <a:off x="2094322" y="5132833"/>
                <a:ext cx="872998" cy="589347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cxnSp>
            <p:nvCxnSpPr>
              <p:cNvPr id="98" name="直線單箭頭接點 97">
                <a:extLst>
                  <a:ext uri="{FF2B5EF4-FFF2-40B4-BE49-F238E27FC236}">
                    <a16:creationId xmlns:a16="http://schemas.microsoft.com/office/drawing/2014/main" id="{2171A4C0-CBA8-3293-9942-D89717C6430F}"/>
                  </a:ext>
                </a:extLst>
              </p:cNvPr>
              <p:cNvCxnSpPr>
                <a:cxnSpLocks/>
                <a:stCxn id="44" idx="4"/>
                <a:endCxn id="102" idx="0"/>
              </p:cNvCxnSpPr>
              <p:nvPr/>
            </p:nvCxnSpPr>
            <p:spPr bwMode="auto">
              <a:xfrm flipH="1">
                <a:off x="1896551" y="6185892"/>
                <a:ext cx="5695" cy="25917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</p:spPr>
          </p:cxnSp>
          <p:sp>
            <p:nvSpPr>
              <p:cNvPr id="102" name="文字方塊 101">
                <a:extLst>
                  <a:ext uri="{FF2B5EF4-FFF2-40B4-BE49-F238E27FC236}">
                    <a16:creationId xmlns:a16="http://schemas.microsoft.com/office/drawing/2014/main" id="{F72E20A7-F03E-D779-7ACE-652089FCF2B2}"/>
                  </a:ext>
                </a:extLst>
              </p:cNvPr>
              <p:cNvSpPr txBox="1"/>
              <p:nvPr/>
            </p:nvSpPr>
            <p:spPr>
              <a:xfrm>
                <a:off x="1619220" y="6445067"/>
                <a:ext cx="5546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1" lang="en-US" altLang="zh-TW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新細明體" charset="-120"/>
                  </a:rPr>
                  <a:t>3</a:t>
                </a:r>
                <a:endParaRPr kumimoji="1" lang="zh-TW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新細明體" charset="-120"/>
                </a:endParaRPr>
              </a:p>
            </p:txBody>
          </p:sp>
        </p:grp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F088878-28F4-163F-1611-3B90B39043A4}"/>
                </a:ext>
              </a:extLst>
            </p:cNvPr>
            <p:cNvSpPr txBox="1"/>
            <p:nvPr/>
          </p:nvSpPr>
          <p:spPr>
            <a:xfrm>
              <a:off x="71677" y="3632237"/>
              <a:ext cx="7001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Data</a:t>
              </a:r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9438283-B77C-2F6F-7B23-EDC807131FC6}"/>
                </a:ext>
              </a:extLst>
            </p:cNvPr>
            <p:cNvSpPr txBox="1"/>
            <p:nvPr/>
          </p:nvSpPr>
          <p:spPr>
            <a:xfrm>
              <a:off x="7203" y="2977662"/>
              <a:ext cx="90138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/>
                <a:t>Query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8533824"/>
      </p:ext>
    </p:extLst>
  </p:cSld>
  <p:clrMapOvr>
    <a:masterClrMapping/>
  </p:clrMapOvr>
</p:sld>
</file>

<file path=ppt/theme/theme1.xml><?xml version="1.0" encoding="utf-8"?>
<a:theme xmlns:a="http://schemas.openxmlformats.org/drawingml/2006/main" name="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佈景主題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84499EF8-B3CF-49EF-8C27-588E979EA3AC}" vid="{185E0B34-4C48-479A-A23B-D0210B66C092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Access2">
  <a:themeElements>
    <a:clrScheme name="自然力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40000"/>
            <a:lumOff val="60000"/>
          </a:schemeClr>
        </a:solidFill>
        <a:ln>
          <a:solidFill>
            <a:schemeClr val="accent6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20140724_James_IC Training Final Project_v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20140724_James_IC Training Final Project_v2</Template>
  <TotalTime>164767</TotalTime>
  <Words>510</Words>
  <Application>Microsoft Office PowerPoint</Application>
  <PresentationFormat>如螢幕大小 (4:3)</PresentationFormat>
  <Paragraphs>172</Paragraphs>
  <Slides>11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7</vt:i4>
      </vt:variant>
      <vt:variant>
        <vt:lpstr>投影片標題</vt:lpstr>
      </vt:variant>
      <vt:variant>
        <vt:i4>11</vt:i4>
      </vt:variant>
    </vt:vector>
  </HeadingPairs>
  <TitlesOfParts>
    <vt:vector size="28" baseType="lpstr">
      <vt:lpstr>新細明體</vt:lpstr>
      <vt:lpstr>標楷體</vt:lpstr>
      <vt:lpstr>Arial</vt:lpstr>
      <vt:lpstr>Arial Black</vt:lpstr>
      <vt:lpstr>Calibri</vt:lpstr>
      <vt:lpstr>Cambria Math</vt:lpstr>
      <vt:lpstr>Symbol</vt:lpstr>
      <vt:lpstr>Tahoma</vt:lpstr>
      <vt:lpstr>Verdana</vt:lpstr>
      <vt:lpstr>Wingdings</vt:lpstr>
      <vt:lpstr>20140724_James_IC Training Final Project_v2</vt:lpstr>
      <vt:lpstr>佈景主題1</vt:lpstr>
      <vt:lpstr>1_Access Lab</vt:lpstr>
      <vt:lpstr>2_Access Lab</vt:lpstr>
      <vt:lpstr>1_Blends</vt:lpstr>
      <vt:lpstr>Access2</vt:lpstr>
      <vt:lpstr>2_20140724_James_IC Training Final Project_v2</vt:lpstr>
      <vt:lpstr>Design Technology Co-Optimization  for In-Memory Search </vt:lpstr>
      <vt:lpstr>Outline</vt:lpstr>
      <vt:lpstr>Few/One Shot Learning</vt:lpstr>
      <vt:lpstr>Traditional computer architecture</vt:lpstr>
      <vt:lpstr>Types of Memory</vt:lpstr>
      <vt:lpstr>Types of Searching</vt:lpstr>
      <vt:lpstr>Distance metric</vt:lpstr>
      <vt:lpstr>Distance metric</vt:lpstr>
      <vt:lpstr>Distance metric</vt:lpstr>
      <vt:lpstr>Problems of Best-Match TCAM</vt:lpstr>
      <vt:lpstr>Problems of Best-Match TCAM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 Training  Final Project</dc:title>
  <dc:creator>user</dc:creator>
  <cp:lastModifiedBy>仁軒 王</cp:lastModifiedBy>
  <cp:revision>1761</cp:revision>
  <cp:lastPrinted>2014-07-17T05:39:02Z</cp:lastPrinted>
  <dcterms:created xsi:type="dcterms:W3CDTF">2014-07-23T04:37:50Z</dcterms:created>
  <dcterms:modified xsi:type="dcterms:W3CDTF">2025-03-18T07:38:42Z</dcterms:modified>
</cp:coreProperties>
</file>