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31"/>
  </p:notesMasterIdLst>
  <p:handoutMasterIdLst>
    <p:handoutMasterId r:id="rId32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E"/>
    <a:srgbClr val="2CA02C"/>
    <a:srgbClr val="0000FF"/>
    <a:srgbClr val="1F77B4"/>
    <a:srgbClr val="FF7F0E"/>
    <a:srgbClr val="4F81BD"/>
    <a:srgbClr val="FF0000"/>
    <a:srgbClr val="019901"/>
    <a:srgbClr val="E7D4E6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2160" y="7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2025/06/??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blipFill>
                <a:blip r:embed="rId7"/>
                <a:stretch>
                  <a:fillRect l="-916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39520" cy="2638992"/>
            <a:chOff x="4422296" y="2550522"/>
            <a:chExt cx="4539520" cy="26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blipFill>
                  <a:blip r:embed="rId9"/>
                  <a:stretch>
                    <a:fillRect t="-144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57473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9823" y="4860011"/>
              <a:ext cx="139773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671556" y="3281037"/>
              <a:ext cx="866478" cy="545690"/>
            </a:xfrm>
            <a:prstGeom prst="uturnArrow">
              <a:avLst>
                <a:gd name="adj1" fmla="val 0"/>
                <a:gd name="adj2" fmla="val 13355"/>
                <a:gd name="adj3" fmla="val 18890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377640" y="3292271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3ADB260B-E50A-1130-F48C-B70207D9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332" r="1735" b="3795"/>
          <a:stretch/>
        </p:blipFill>
        <p:spPr>
          <a:xfrm>
            <a:off x="54837" y="3189100"/>
            <a:ext cx="4487201" cy="272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Locality-Sensitive Hashing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Hashing vectors of LSH perform partitioning in Hilbert space.</a:t>
            </a:r>
          </a:p>
          <a:p>
            <a:pPr lvl="1"/>
            <a:r>
              <a:rPr lang="en-US" altLang="zh-TW" dirty="0"/>
              <a:t>Hamming distance is a special case of LSH</a:t>
            </a:r>
            <a:br>
              <a:rPr lang="en-US" altLang="zh-TW" dirty="0"/>
            </a:br>
            <a:r>
              <a:rPr lang="en-US" altLang="zh-TW" dirty="0"/>
              <a:t>(hashing vectors are normal vector of coordinate planes)</a:t>
            </a:r>
          </a:p>
          <a:p>
            <a:pPr lvl="1"/>
            <a:r>
              <a:rPr lang="en-US" altLang="zh-TW" dirty="0"/>
              <a:t>LSH can generally performs better than Hamming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3452B-B8A3-5CEC-96BA-87919918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6" y="3166164"/>
            <a:ext cx="3502167" cy="2501548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FF986A-24DA-3FD3-0B3C-88C3DB6F97A4}"/>
              </a:ext>
            </a:extLst>
          </p:cNvPr>
          <p:cNvGrpSpPr/>
          <p:nvPr/>
        </p:nvGrpSpPr>
        <p:grpSpPr>
          <a:xfrm>
            <a:off x="7596336" y="5287065"/>
            <a:ext cx="1273718" cy="1124159"/>
            <a:chOff x="5253713" y="4221088"/>
            <a:chExt cx="1910576" cy="155241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498371A0-1EB5-1BED-B0DC-C853EBCA3E0F}"/>
                </a:ext>
              </a:extLst>
            </p:cNvPr>
            <p:cNvGrpSpPr/>
            <p:nvPr/>
          </p:nvGrpSpPr>
          <p:grpSpPr>
            <a:xfrm>
              <a:off x="5253713" y="4221088"/>
              <a:ext cx="1910576" cy="1503234"/>
              <a:chOff x="5181705" y="3717032"/>
              <a:chExt cx="1910576" cy="1503234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5A0D408-B0BE-01D5-F097-D927CAE98C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81705" y="5157191"/>
                <a:ext cx="1910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AAE98331-99E5-9681-F6DE-99C85E045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36096" y="3717032"/>
                <a:ext cx="0" cy="150323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21AE195-22BF-BAA8-650B-C09920A5F913}"/>
                  </a:ext>
                </a:extLst>
              </p:cNvPr>
              <p:cNvSpPr/>
              <p:nvPr/>
            </p:nvSpPr>
            <p:spPr bwMode="auto">
              <a:xfrm rot="7990057">
                <a:off x="6128625" y="4795943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72C1F10-372B-E9D5-1B5D-75AB7250E764}"/>
                  </a:ext>
                </a:extLst>
              </p:cNvPr>
              <p:cNvSpPr/>
              <p:nvPr/>
            </p:nvSpPr>
            <p:spPr bwMode="auto">
              <a:xfrm rot="7990057">
                <a:off x="5929531" y="4917056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118CCD-FECD-80AF-9392-0693D692E2C8}"/>
                  </a:ext>
                </a:extLst>
              </p:cNvPr>
              <p:cNvSpPr/>
              <p:nvPr/>
            </p:nvSpPr>
            <p:spPr bwMode="auto">
              <a:xfrm rot="7990057">
                <a:off x="6395020" y="460591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C872649-BC5E-8D5F-FA29-48A955BCDF33}"/>
                  </a:ext>
                </a:extLst>
              </p:cNvPr>
              <p:cNvSpPr/>
              <p:nvPr/>
            </p:nvSpPr>
            <p:spPr bwMode="auto">
              <a:xfrm rot="7990057">
                <a:off x="6448144" y="4422185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51DEB12F-172D-27E0-D719-8D24C4F4B8B5}"/>
                  </a:ext>
                </a:extLst>
              </p:cNvPr>
              <p:cNvSpPr/>
              <p:nvPr/>
            </p:nvSpPr>
            <p:spPr bwMode="auto">
              <a:xfrm rot="7990057">
                <a:off x="6223296" y="4565621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A01E6B6-752B-F808-3B24-53676D07457A}"/>
                  </a:ext>
                </a:extLst>
              </p:cNvPr>
              <p:cNvSpPr/>
              <p:nvPr/>
            </p:nvSpPr>
            <p:spPr bwMode="auto">
              <a:xfrm rot="7990057">
                <a:off x="6552106" y="460984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92CAEC6-C66C-22F4-E01B-FBF2D3648BB1}"/>
                  </a:ext>
                </a:extLst>
              </p:cNvPr>
              <p:cNvSpPr/>
              <p:nvPr/>
            </p:nvSpPr>
            <p:spPr bwMode="auto">
              <a:xfrm rot="6797803">
                <a:off x="5765622" y="44543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0324A128-ADDB-8CAC-ED19-3C8439D02E1D}"/>
                  </a:ext>
                </a:extLst>
              </p:cNvPr>
              <p:cNvSpPr/>
              <p:nvPr/>
            </p:nvSpPr>
            <p:spPr bwMode="auto">
              <a:xfrm rot="6797803">
                <a:off x="5619549" y="463595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E01E10E-96BB-D96A-C144-7F7A2A4A8461}"/>
                  </a:ext>
                </a:extLst>
              </p:cNvPr>
              <p:cNvSpPr/>
              <p:nvPr/>
            </p:nvSpPr>
            <p:spPr bwMode="auto">
              <a:xfrm rot="6797803">
                <a:off x="6032348" y="4362691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9558195-04C6-9A8D-CD49-2A511BA1E187}"/>
                  </a:ext>
                </a:extLst>
              </p:cNvPr>
              <p:cNvSpPr/>
              <p:nvPr/>
            </p:nvSpPr>
            <p:spPr bwMode="auto">
              <a:xfrm rot="6797803">
                <a:off x="5754775" y="419050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BBDDE7B-ADD3-4E9E-928B-857BB4D419D1}"/>
                  </a:ext>
                </a:extLst>
              </p:cNvPr>
              <p:cNvSpPr/>
              <p:nvPr/>
            </p:nvSpPr>
            <p:spPr bwMode="auto">
              <a:xfrm rot="6797803">
                <a:off x="5945627" y="42505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6AF678E4-D227-0F35-3619-CFC24348E4AC}"/>
                  </a:ext>
                </a:extLst>
              </p:cNvPr>
              <p:cNvSpPr/>
              <p:nvPr/>
            </p:nvSpPr>
            <p:spPr bwMode="auto">
              <a:xfrm rot="6797803">
                <a:off x="6285647" y="396183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43CD928-0828-DCC8-37EB-8C6D659900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9642" y="4293096"/>
              <a:ext cx="1600630" cy="14804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81DFFD-BE8A-35F8-1B68-466CD586CF41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7073140" y="6144167"/>
            <a:ext cx="491537" cy="1965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C14973D-7FA6-D7D6-67F6-C199D7DB9177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 flipV="1">
            <a:off x="7073140" y="5555501"/>
            <a:ext cx="536321" cy="588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B2ADE1-5722-E6EF-3B94-75BFD9F4996C}"/>
              </a:ext>
            </a:extLst>
          </p:cNvPr>
          <p:cNvSpPr txBox="1"/>
          <p:nvPr/>
        </p:nvSpPr>
        <p:spPr>
          <a:xfrm>
            <a:off x="8442893" y="4234424"/>
            <a:ext cx="7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Good choice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56E675A-CD7C-F2C0-A241-D3BC0D3FE921}"/>
              </a:ext>
            </a:extLst>
          </p:cNvPr>
          <p:cNvSpPr txBox="1"/>
          <p:nvPr/>
        </p:nvSpPr>
        <p:spPr>
          <a:xfrm>
            <a:off x="5881269" y="5990278"/>
            <a:ext cx="1191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Bad choice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37F2B82-78EA-4BEB-12ED-9FF74C994205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 flipH="1">
            <a:off x="8772857" y="4757644"/>
            <a:ext cx="26318" cy="5357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Can LSH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2-D data visualization using t-SNE method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369524" y="3925540"/>
            <a:ext cx="236094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Non-normalized distance results in linear distribution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8F2D-005C-2BC2-D386-8260B3480C02}"/>
              </a:ext>
            </a:extLst>
          </p:cNvPr>
          <p:cNvSpPr txBox="1"/>
          <p:nvPr/>
        </p:nvSpPr>
        <p:spPr>
          <a:xfrm>
            <a:off x="1827931" y="5571915"/>
            <a:ext cx="3196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Use embeddings generated by model trained with cosine distance directly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2FD721-98D2-F3EF-668F-75D03178C3AF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3370684" y="5342367"/>
            <a:ext cx="55421" cy="2295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2DD4B2-0A1A-5D8D-3B66-5B08D9A34093}"/>
              </a:ext>
            </a:extLst>
          </p:cNvPr>
          <p:cNvSpPr txBox="1"/>
          <p:nvPr/>
        </p:nvSpPr>
        <p:spPr>
          <a:xfrm>
            <a:off x="5724128" y="5786579"/>
            <a:ext cx="214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Do LSH on embeddings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A57195-7019-6D10-744F-195807A11365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797965" y="5495319"/>
            <a:ext cx="0" cy="29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800600"/>
          </a:xfrm>
        </p:spPr>
        <p:txBody>
          <a:bodyPr/>
          <a:lstStyle/>
          <a:p>
            <a:r>
              <a:rPr lang="en-US" altLang="zh-TW" dirty="0"/>
              <a:t>Visualize clean and noisy data in experiment 1 using LSH &amp; t-SNE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B1BE0-991C-0266-448F-7C8A0E2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9BD3C-2078-1D86-8A78-FFCD7F5F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</a:p>
          <a:p>
            <a:pPr lvl="1"/>
            <a:r>
              <a:rPr lang="en-US" altLang="zh-TW" dirty="0"/>
              <a:t>Locality sensitive hashing is an alternative method if we can only get a model trained with cosine similarity which IMS does not support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100" dirty="0"/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dirty="0"/>
              <a:t>2-D data visualization</a:t>
            </a:r>
          </a:p>
          <a:p>
            <a:pPr lvl="1"/>
            <a:r>
              <a:rPr lang="en-US" altLang="zh-TW" dirty="0"/>
              <a:t>LSH converts angular metric to spatial metric which is better for t-SNE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1EACDC-F915-0995-6F4F-A3075E33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636644"/>
            <a:ext cx="2520280" cy="18002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B607951-E54B-355D-044B-37E83A7F321B}"/>
              </a:ext>
            </a:extLst>
          </p:cNvPr>
          <p:cNvGrpSpPr/>
          <p:nvPr/>
        </p:nvGrpSpPr>
        <p:grpSpPr>
          <a:xfrm>
            <a:off x="2998669" y="5014414"/>
            <a:ext cx="3146662" cy="1462586"/>
            <a:chOff x="2874579" y="5083388"/>
            <a:chExt cx="3146662" cy="146258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A12F62-4395-3E17-1AF4-286E346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20" t="68257" r="45237" b="6831"/>
            <a:stretch/>
          </p:blipFill>
          <p:spPr>
            <a:xfrm>
              <a:off x="5157145" y="5451998"/>
              <a:ext cx="864096" cy="7412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1883CE4-6A4C-7EF1-8BA9-302F436F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579" y="5083388"/>
              <a:ext cx="999034" cy="1462586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67979AE-5BC3-3BD8-BB3C-DFE79E2EC3C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 bwMode="auto">
            <a:xfrm>
              <a:off x="3873613" y="5814681"/>
              <a:ext cx="1283532" cy="79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128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3DF21-3579-F425-187E-2004CCB8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General Way to Resolve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697A3-462D-3262-DC7C-A6511A1E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train a general model that has acceptable accuracy on each distance metric? </a:t>
            </a:r>
          </a:p>
          <a:p>
            <a:pPr lvl="1"/>
            <a:r>
              <a:rPr lang="en-US" altLang="zh-TW" dirty="0"/>
              <a:t>View different metric as a noisy version of cosine similarity</a:t>
            </a:r>
          </a:p>
          <a:p>
            <a:pPr lvl="1"/>
            <a:r>
              <a:rPr lang="en-US" altLang="zh-TW" dirty="0"/>
              <a:t>Train a noise-resilient model using cosine similarity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691CE3-83F7-34FF-953B-B94436EE7F68}"/>
              </a:ext>
            </a:extLst>
          </p:cNvPr>
          <p:cNvSpPr txBox="1"/>
          <p:nvPr/>
        </p:nvSpPr>
        <p:spPr>
          <a:xfrm>
            <a:off x="6948264" y="3738146"/>
            <a:ext cx="149391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 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C078-BC94-6453-2599-BF019A4B3936}"/>
              </a:ext>
            </a:extLst>
          </p:cNvPr>
          <p:cNvSpPr txBox="1"/>
          <p:nvPr/>
        </p:nvSpPr>
        <p:spPr>
          <a:xfrm>
            <a:off x="3851920" y="3738146"/>
            <a:ext cx="21602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</a:t>
            </a:r>
            <a:endParaRPr lang="zh-TW" altLang="en-US" sz="1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335AAC-54D0-57F1-C2D2-4D360225F70E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076700"/>
            <a:ext cx="360040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9CFD7B0-FAFB-06F6-0902-96D9629ADD53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7268462" y="4076700"/>
            <a:ext cx="426758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03F2681-3213-DBE2-C891-667FF152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77221"/>
            <a:ext cx="7344816" cy="18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BA6BC60-41E9-4227-115F-7FA9171D5863}"/>
              </a:ext>
            </a:extLst>
          </p:cNvPr>
          <p:cNvSpPr/>
          <p:nvPr/>
        </p:nvSpPr>
        <p:spPr bwMode="auto">
          <a:xfrm>
            <a:off x="467544" y="1772816"/>
            <a:ext cx="3456384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Method to tackle analog non-idealities in IMS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architecture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Noise-aware training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Bayesian neural network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/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6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Comparison between metrics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Angular metric</a:t>
                </a:r>
                <a:r>
                  <a:rPr kumimoji="1" lang="zh-TW" altLang="en-US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 </a:t>
                </a: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(Cosine)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Spatial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圓角 5">
            <a:extLst>
              <a:ext uri="{FF2B5EF4-FFF2-40B4-BE49-F238E27FC236}">
                <a16:creationId xmlns:a16="http://schemas.microsoft.com/office/drawing/2014/main" id="{C23A02B5-8D4D-C007-642C-983C429EE58D}"/>
              </a:ext>
            </a:extLst>
          </p:cNvPr>
          <p:cNvSpPr/>
          <p:nvPr/>
        </p:nvSpPr>
        <p:spPr bwMode="auto">
          <a:xfrm>
            <a:off x="2717794" y="3429000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Locality sensitive hashing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DA9B04-A1FA-CAF2-54E5-71C75E9E0CFF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95736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7BEC07-B4E5-D659-9030-AC13EC96561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72202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F80B85C-B711-A568-6E39-0677EC1162E3}"/>
              </a:ext>
            </a:extLst>
          </p:cNvPr>
          <p:cNvSpPr/>
          <p:nvPr/>
        </p:nvSpPr>
        <p:spPr bwMode="auto">
          <a:xfrm>
            <a:off x="2714242" y="5085184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View metric difference as noise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3650E9B-7151-5A1A-3EC4-B8C64A951BC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 bwMode="auto">
          <a:xfrm rot="16200000" flipH="1">
            <a:off x="1104839" y="4087849"/>
            <a:ext cx="2700300" cy="518506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A180942A-CC19-98F7-F1B7-3D107392D871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 bwMode="auto">
          <a:xfrm rot="5400000">
            <a:off x="5335310" y="4084296"/>
            <a:ext cx="2700300" cy="525612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8DE80D7-C88E-A72E-E2D7-730679BC03EA}"/>
              </a:ext>
            </a:extLst>
          </p:cNvPr>
          <p:cNvCxnSpPr>
            <a:stCxn id="6" idx="2"/>
            <a:endCxn id="15" idx="0"/>
          </p:cNvCxnSpPr>
          <p:nvPr/>
        </p:nvCxnSpPr>
        <p:spPr bwMode="auto">
          <a:xfrm flipH="1">
            <a:off x="4568448" y="4653136"/>
            <a:ext cx="3552" cy="4320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AB7EA0-6046-E0B6-FBE3-243B66CC0804}"/>
              </a:ext>
            </a:extLst>
          </p:cNvPr>
          <p:cNvSpPr txBox="1"/>
          <p:nvPr/>
        </p:nvSpPr>
        <p:spPr>
          <a:xfrm>
            <a:off x="3242921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34A88B-6979-B1C0-16D2-07E4E002EB29}"/>
              </a:ext>
            </a:extLst>
          </p:cNvPr>
          <p:cNvSpPr txBox="1"/>
          <p:nvPr/>
        </p:nvSpPr>
        <p:spPr>
          <a:xfrm>
            <a:off x="8006830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A9CAD99-8295-06AF-69B3-9138193EC868}"/>
              </a:ext>
            </a:extLst>
          </p:cNvPr>
          <p:cNvSpPr txBox="1"/>
          <p:nvPr/>
        </p:nvSpPr>
        <p:spPr>
          <a:xfrm>
            <a:off x="5756578" y="4378542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3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5C972C9-8F14-6B76-DE00-07CCC2545AA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9E7B-5902-F51D-D5FE-57BA41B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Noise Strength of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Observation of the magnitude of each distance metric if we regard them as the source of noise</a:t>
                </a:r>
              </a:p>
              <a:p>
                <a:pPr lvl="1"/>
                <a:r>
                  <a:rPr lang="en-US" altLang="zh-TW" dirty="0"/>
                  <a:t>Clean signal : cosine similarity</a:t>
                </a:r>
              </a:p>
              <a:p>
                <a:pPr lvl="1"/>
                <a:r>
                  <a:rPr lang="en-US" altLang="zh-TW" dirty="0"/>
                  <a:t>Relative noise : LSH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653D4425-84FB-0A31-CEA4-9BCE0FAD8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12977"/>
            <a:ext cx="5146258" cy="341642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1574361-D1EC-C22C-B1DE-1A2E5A6478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4" y="4798980"/>
            <a:ext cx="3429201" cy="204897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41F4C9-464B-DDDE-C7FC-EB8E862487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06" y="2750006"/>
            <a:ext cx="3430356" cy="204897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EB9715-70EC-CEE1-BF3C-B6D4714D9E0A}"/>
              </a:ext>
            </a:extLst>
          </p:cNvPr>
          <p:cNvSpPr txBox="1"/>
          <p:nvPr/>
        </p:nvSpPr>
        <p:spPr>
          <a:xfrm>
            <a:off x="755576" y="5012323"/>
            <a:ext cx="29634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Spatial metric has larger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00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5C14-29E9-DCCE-5362-0C7C384C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762000"/>
            <a:ext cx="9073008" cy="762000"/>
          </a:xfrm>
        </p:spPr>
        <p:txBody>
          <a:bodyPr/>
          <a:lstStyle/>
          <a:p>
            <a:r>
              <a:rPr lang="en-US" altLang="zh-TW" dirty="0"/>
              <a:t>Noise-Resilient Model Resolves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A1FB8-D9EA-62B5-3EA4-D6B0F52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Noise-Resilient Model achieves higher accuracy when distance metric is not cosine distance</a:t>
            </a:r>
          </a:p>
          <a:p>
            <a:pPr lvl="1"/>
            <a:r>
              <a:rPr lang="en-US" altLang="zh-TW" dirty="0"/>
              <a:t>Original CNN model has highest accuracy on cosine similarity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8E0855-3C25-58F9-F390-EA45B76AC6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"/>
          <a:stretch/>
        </p:blipFill>
        <p:spPr>
          <a:xfrm>
            <a:off x="467544" y="2995617"/>
            <a:ext cx="4824536" cy="3862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EA6B1D-6490-958E-30F9-0BC232B3AFB0}"/>
              </a:ext>
            </a:extLst>
          </p:cNvPr>
          <p:cNvSpPr txBox="1"/>
          <p:nvPr/>
        </p:nvSpPr>
        <p:spPr>
          <a:xfrm>
            <a:off x="5724128" y="5301208"/>
            <a:ext cx="3312368" cy="584775"/>
          </a:xfrm>
          <a:prstGeom prst="rect">
            <a:avLst/>
          </a:prstGeom>
          <a:noFill/>
          <a:ln w="28575">
            <a:solidFill>
              <a:srgbClr val="2CA02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model has similar results, but has lower accuracy in general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C1DFEAB-2A1E-53B2-4DFA-80A4D7BF364E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5277544" y="5593596"/>
            <a:ext cx="44658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705084-CF1D-658E-25BD-0998D77F8653}"/>
              </a:ext>
            </a:extLst>
          </p:cNvPr>
          <p:cNvSpPr txBox="1"/>
          <p:nvPr/>
        </p:nvSpPr>
        <p:spPr>
          <a:xfrm>
            <a:off x="5724128" y="3900681"/>
            <a:ext cx="3312368" cy="584775"/>
          </a:xfrm>
          <a:prstGeom prst="rect">
            <a:avLst/>
          </a:prstGeom>
          <a:noFill/>
          <a:ln w="28575">
            <a:solidFill>
              <a:srgbClr val="FF98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 has highest accuracy on other metric</a:t>
            </a:r>
            <a:endParaRPr lang="zh-TW" altLang="en-US" sz="16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CBD4C4-CFE9-9B10-7083-E8496526396E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 flipV="1">
            <a:off x="5148064" y="4125417"/>
            <a:ext cx="57606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31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0E383-458B-C2EE-61FE-E8A6FAD6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View different metrics as inaccurate versions of cosine similarity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 norm : Non-normalized cosine distance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 norm :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 : 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:endParaRPr lang="en-US" altLang="zh-TW" sz="160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Train a model that performs well on general distance metrics</a:t>
                </a:r>
              </a:p>
              <a:p>
                <a:pPr lvl="1"/>
                <a:r>
                  <a:rPr lang="en-US" altLang="zh-TW" dirty="0"/>
                  <a:t>Noise-aware model can achieve better performance in general cases</a:t>
                </a:r>
              </a:p>
              <a:p>
                <a:pPr lvl="1"/>
                <a:r>
                  <a:rPr lang="en-US" altLang="zh-TW" dirty="0"/>
                  <a:t>Bayesian model has similar behavior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/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3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7202D-E2EA-A6C2-4189-1C955955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All Experiments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F47D83-2CB0-FC3D-C146-F4D89D734872}"/>
              </a:ext>
            </a:extLst>
          </p:cNvPr>
          <p:cNvSpPr/>
          <p:nvPr/>
        </p:nvSpPr>
        <p:spPr bwMode="auto">
          <a:xfrm>
            <a:off x="424979" y="2044092"/>
            <a:ext cx="3456384" cy="664827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1313" marR="0" lvl="0" indent="-341313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Let the model get used to noise in training phase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59CCB7F-0FD5-9B48-C587-22C5156DD256}"/>
              </a:ext>
            </a:extLst>
          </p:cNvPr>
          <p:cNvSpPr/>
          <p:nvPr/>
        </p:nvSpPr>
        <p:spPr bwMode="auto">
          <a:xfrm>
            <a:off x="5220074" y="2044093"/>
            <a:ext cx="3456384" cy="66482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Train a model that uses same metric as IMS device</a:t>
            </a:r>
            <a:endParaRPr kumimoji="1" lang="en-US" altLang="zh-TW" sz="1400" kern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A6ED059-0A2E-6576-C37D-342C549F4D07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53171" y="2708919"/>
            <a:ext cx="648071" cy="7077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2F438C7-02AB-7F58-D433-6487844208D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42760" y="2708919"/>
            <a:ext cx="605506" cy="6818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6195486-07AB-2CBD-04D5-AF1FDCC450B7}"/>
              </a:ext>
            </a:extLst>
          </p:cNvPr>
          <p:cNvSpPr/>
          <p:nvPr/>
        </p:nvSpPr>
        <p:spPr bwMode="auto">
          <a:xfrm>
            <a:off x="2710690" y="5085184"/>
            <a:ext cx="3715516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ea typeface="標楷體" pitchFamily="65" charset="-120"/>
              </a:rPr>
              <a:t>We can regard different metric as a noisy version of cosine similarity, thus use the method in part 1 to resolve this problem</a:t>
            </a: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EC624153-B430-132B-960C-8751392C5846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 bwMode="auto">
          <a:xfrm rot="16200000" flipH="1">
            <a:off x="937764" y="3924325"/>
            <a:ext cx="2988333" cy="557519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F973BFB3-3D09-DAB8-72E5-0CD00E2A7168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 bwMode="auto">
          <a:xfrm rot="5400000">
            <a:off x="5193070" y="3942055"/>
            <a:ext cx="2988333" cy="522060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53687-1C4F-D7CD-CEEF-A31B71D02B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4568448" y="4332917"/>
            <a:ext cx="5453" cy="7522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423AA8-C826-0BF0-30C5-B94D0C116223}"/>
              </a:ext>
            </a:extLst>
          </p:cNvPr>
          <p:cNvSpPr txBox="1"/>
          <p:nvPr/>
        </p:nvSpPr>
        <p:spPr>
          <a:xfrm>
            <a:off x="3200356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C4D3CA-B410-008C-84C3-44FCCE3498F9}"/>
              </a:ext>
            </a:extLst>
          </p:cNvPr>
          <p:cNvSpPr txBox="1"/>
          <p:nvPr/>
        </p:nvSpPr>
        <p:spPr>
          <a:xfrm>
            <a:off x="8028349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9281C19-0170-CCDA-3C57-75F2B8397BE9}"/>
              </a:ext>
            </a:extLst>
          </p:cNvPr>
          <p:cNvGrpSpPr/>
          <p:nvPr/>
        </p:nvGrpSpPr>
        <p:grpSpPr>
          <a:xfrm>
            <a:off x="2719695" y="3349474"/>
            <a:ext cx="3758864" cy="1016627"/>
            <a:chOff x="2717794" y="3669692"/>
            <a:chExt cx="3758864" cy="1016627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2DD263B-B916-780D-B511-D69FD0B4FCB7}"/>
                </a:ext>
              </a:extLst>
            </p:cNvPr>
            <p:cNvSpPr/>
            <p:nvPr/>
          </p:nvSpPr>
          <p:spPr bwMode="auto">
            <a:xfrm>
              <a:off x="2717794" y="3669692"/>
              <a:ext cx="3708412" cy="983443"/>
            </a:xfrm>
            <a:prstGeom prst="roundRect">
              <a:avLst>
                <a:gd name="adj" fmla="val 20817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defRPr/>
              </a:pP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LSH</a:t>
              </a:r>
              <a:r>
                <a:rPr kumimoji="1" lang="zh-TW" altLang="en-US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 </a:t>
              </a: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can simulate the performance of cosine similarity with Hamming distance as metric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EAE89-0842-EAF5-48AC-F7E0588EC074}"/>
                </a:ext>
              </a:extLst>
            </p:cNvPr>
            <p:cNvSpPr txBox="1"/>
            <p:nvPr/>
          </p:nvSpPr>
          <p:spPr>
            <a:xfrm>
              <a:off x="5756578" y="4378542"/>
              <a:ext cx="72008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400" dirty="0"/>
                <a:t>Part 3</a:t>
              </a:r>
              <a:endParaRPr lang="zh-TW" altLang="en-US" sz="14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633C01-AD5E-22D2-D00F-23D94CF8FC1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7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rad>
                      <m:d>
                        <m:dPr>
                          <m:begChr m:val="‖"/>
                          <m:endChr m:val="‖"/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b="0" i="0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166924</TotalTime>
  <Words>1343</Words>
  <Application>Microsoft Office PowerPoint</Application>
  <PresentationFormat>如螢幕大小 (4:3)</PresentationFormat>
  <Paragraphs>298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Effect of Locality-Sensitive Hashing</vt:lpstr>
      <vt:lpstr>What Else Can LSH Do</vt:lpstr>
      <vt:lpstr>2-D Data Visualization with LSH</vt:lpstr>
      <vt:lpstr>Conclusion 3</vt:lpstr>
      <vt:lpstr>A General Way to Resolve Metric Issue</vt:lpstr>
      <vt:lpstr>Noise Strength of Metrics</vt:lpstr>
      <vt:lpstr>Noise-Resilient Model Resolves Metric Issue</vt:lpstr>
      <vt:lpstr>Conclusion 4</vt:lpstr>
      <vt:lpstr>Conclusion of All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1860</cp:revision>
  <cp:lastPrinted>2025-05-02T08:25:41Z</cp:lastPrinted>
  <dcterms:created xsi:type="dcterms:W3CDTF">2014-07-23T04:37:50Z</dcterms:created>
  <dcterms:modified xsi:type="dcterms:W3CDTF">2025-05-29T12:14:24Z</dcterms:modified>
</cp:coreProperties>
</file>