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7" r:id="rId14"/>
    <p:sldId id="268" r:id="rId15"/>
    <p:sldId id="269" r:id="rId16"/>
    <p:sldId id="263" r:id="rId17"/>
    <p:sldId id="270" r:id="rId18"/>
    <p:sldId id="264" r:id="rId19"/>
    <p:sldId id="266" r:id="rId20"/>
    <p:sldId id="271" r:id="rId21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19901"/>
    <a:srgbClr val="0000FF"/>
    <a:srgbClr val="4F81BD"/>
    <a:srgbClr val="E7D4E6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02" autoAdjust="0"/>
    <p:restoredTop sz="94128" autoAdjust="0"/>
  </p:normalViewPr>
  <p:slideViewPr>
    <p:cSldViewPr>
      <p:cViewPr>
        <p:scale>
          <a:sx n="100" d="100"/>
          <a:sy n="100" d="100"/>
        </p:scale>
        <p:origin x="1324" y="48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912A-5CD5-384B-7958-3F7EBA9D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63DC395-F1E6-E057-988D-D57DE5095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0D7E76D-0AAD-BD49-3839-028F298D7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AE65B8-6CAF-D165-8D18-FAABB82DE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73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965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200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8631F-B062-48FE-E6DA-9D9F509AA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EC1CA93-995F-0E5D-4217-E5D68845C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A98D8D-24A2-603F-9956-C7F2B3372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436877-FB38-138B-357D-7F1C3EB94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84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D65C-E18B-A9AB-9724-290D74D00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99F65C3-E044-10EC-40EF-97DC82F7A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F863E9-1534-EB55-6311-B6B827EA4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8CB9F2-D734-8283-AF25-EFC274FC4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9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4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NUL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2524" y="2133600"/>
            <a:ext cx="9649060" cy="1214438"/>
          </a:xfrm>
        </p:spPr>
        <p:txBody>
          <a:bodyPr/>
          <a:lstStyle/>
          <a:p>
            <a:r>
              <a:rPr lang="en-US" altLang="zh-TW" dirty="0"/>
              <a:t>Survey on In-Memory Search </a:t>
            </a:r>
            <a:r>
              <a:rPr lang="en-US" altLang="zh-TW" dirty="0" err="1"/>
              <a:t>Architecutre</a:t>
            </a:r>
            <a:r>
              <a:rPr lang="en-US" altLang="zh-TW" dirty="0"/>
              <a:t> &amp; Algorithm for Few-Shot Learning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 : B11901027 </a:t>
            </a:r>
            <a:r>
              <a:rPr lang="zh-TW" altLang="en-US" dirty="0"/>
              <a:t>王仁軒</a:t>
            </a:r>
            <a:endParaRPr lang="en-US" altLang="zh-TW" dirty="0"/>
          </a:p>
          <a:p>
            <a:r>
              <a:rPr lang="en-US" altLang="zh-TW" dirty="0"/>
              <a:t>Mentor : Rick Huang</a:t>
            </a:r>
          </a:p>
          <a:p>
            <a:r>
              <a:rPr lang="en-US" altLang="zh-TW" dirty="0"/>
              <a:t>Advisor: Prof. An-Yeu (Andy) Wu</a:t>
            </a:r>
          </a:p>
          <a:p>
            <a:r>
              <a:rPr lang="en-US" altLang="zh-TW" dirty="0"/>
              <a:t>Date : 2025/05/02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Best-Match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32508CF-B1EE-F57D-CF0E-BBBB8B5D5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dirty="0"/>
                  <a:t> norm ( Hamming distance) 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best-match search</a:t>
                </a:r>
              </a:p>
              <a:p>
                <a:pPr lvl="1"/>
                <a:r>
                  <a:rPr lang="en-US" altLang="zh-TW" dirty="0"/>
                  <a:t>Regular method : Use 8-bit ADC</a:t>
                </a:r>
              </a:p>
              <a:p>
                <a:pPr lvl="1"/>
                <a:r>
                  <a:rPr lang="en-US" altLang="zh-TW" dirty="0"/>
                  <a:t>Method to avoid using ADC : cut the data into segments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D65EC71-08F7-1555-6BFC-56065FC570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  <a:stCxn id="79" idx="3"/>
          </p:cNvCxnSpPr>
          <p:nvPr/>
        </p:nvCxnSpPr>
        <p:spPr bwMode="auto">
          <a:xfrm flipV="1">
            <a:off x="3644524" y="4343029"/>
            <a:ext cx="582310" cy="362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03105" y="3987502"/>
            <a:ext cx="0" cy="68603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487627" y="3764590"/>
            <a:ext cx="530880" cy="457654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203105" y="3993417"/>
            <a:ext cx="32113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485500" y="4430067"/>
            <a:ext cx="561726" cy="484246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1135" y="4672190"/>
            <a:ext cx="333105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089862" y="4177380"/>
            <a:ext cx="5546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V</a:t>
            </a:r>
            <a:endParaRPr lang="zh-TW" altLang="en-US" sz="1600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63590" y="5027832"/>
            <a:ext cx="2178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00B0F0"/>
                </a:solidFill>
              </a:rPr>
              <a:t>Low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558485" y="3364267"/>
            <a:ext cx="22716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</a:rPr>
              <a:t>High Vt </a:t>
            </a:r>
            <a:r>
              <a:rPr lang="en-US" altLang="zh-TW" sz="1600" dirty="0"/>
              <a:t>Sence Amp</a:t>
            </a:r>
            <a:endParaRPr lang="zh-TW" altLang="en-US" sz="1600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4981894" y="3987502"/>
            <a:ext cx="382985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008486" y="4672190"/>
            <a:ext cx="35639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467039" y="3800070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B</a:t>
            </a:r>
            <a:endParaRPr lang="zh-TW" altLang="en-US" sz="16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479690" y="4473352"/>
            <a:ext cx="355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latin typeface="Arial" charset="0"/>
                <a:ea typeface="新細明體" charset="-120"/>
              </a:rPr>
              <a:t>A</a:t>
            </a:r>
            <a:endParaRPr lang="zh-TW" altLang="en-US" sz="1600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2     1     0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/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dirty="0"/>
                  <a:t>Can binary bits represent decimal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16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1600" b="1" i="0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TW" sz="1600" dirty="0"/>
                  <a:t> norm well?</a:t>
                </a:r>
              </a:p>
            </p:txBody>
          </p:sp>
        </mc:Choice>
        <mc:Fallback xmlns=""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337FFAAD-92F9-E736-7121-309A659EE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436" y="2940231"/>
                <a:ext cx="2736304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群組 102">
            <a:extLst>
              <a:ext uri="{FF2B5EF4-FFF2-40B4-BE49-F238E27FC236}">
                <a16:creationId xmlns:a16="http://schemas.microsoft.com/office/drawing/2014/main" id="{C06318C0-97CE-D32D-6C6D-29EEF6B6BEC4}"/>
              </a:ext>
            </a:extLst>
          </p:cNvPr>
          <p:cNvGrpSpPr/>
          <p:nvPr/>
        </p:nvGrpSpPr>
        <p:grpSpPr>
          <a:xfrm>
            <a:off x="365756" y="2919118"/>
            <a:ext cx="2645130" cy="3669239"/>
            <a:chOff x="589717" y="2924944"/>
            <a:chExt cx="2645130" cy="3889455"/>
          </a:xfrm>
        </p:grpSpPr>
        <p:grpSp>
          <p:nvGrpSpPr>
            <p:cNvPr id="30" name="群組 29">
              <a:extLst>
                <a:ext uri="{FF2B5EF4-FFF2-40B4-BE49-F238E27FC236}">
                  <a16:creationId xmlns:a16="http://schemas.microsoft.com/office/drawing/2014/main" id="{ABE2E706-7C13-0128-98E1-6185B6D99727}"/>
                </a:ext>
              </a:extLst>
            </p:cNvPr>
            <p:cNvGrpSpPr/>
            <p:nvPr/>
          </p:nvGrpSpPr>
          <p:grpSpPr>
            <a:xfrm>
              <a:off x="589717" y="2924944"/>
              <a:ext cx="2645130" cy="2207889"/>
              <a:chOff x="606439" y="2200672"/>
              <a:chExt cx="2645130" cy="2207889"/>
            </a:xfrm>
          </p:grpSpPr>
          <p:sp>
            <p:nvSpPr>
              <p:cNvPr id="5" name="矩形: 圓角 4">
                <a:extLst>
                  <a:ext uri="{FF2B5EF4-FFF2-40B4-BE49-F238E27FC236}">
                    <a16:creationId xmlns:a16="http://schemas.microsoft.com/office/drawing/2014/main" id="{F2D6335A-1FD1-E557-0EF1-1113E7DFA19D}"/>
                  </a:ext>
                </a:extLst>
              </p:cNvPr>
              <p:cNvSpPr/>
              <p:nvPr/>
            </p:nvSpPr>
            <p:spPr bwMode="auto">
              <a:xfrm>
                <a:off x="971600" y="2420888"/>
                <a:ext cx="1944216" cy="1168112"/>
              </a:xfrm>
              <a:prstGeom prst="roundRect">
                <a:avLst/>
              </a:prstGeom>
              <a:ln>
                <a:solidFill>
                  <a:srgbClr val="4F81BD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1</a:t>
                </a: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en-US" altLang="zh-TW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0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r>
                  <a:rPr kumimoji="1" lang="zh-TW" altLang="en-US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 </a:t>
                </a:r>
                <a:r>
                  <a:rPr kumimoji="1" lang="en-US" altLang="zh-TW" sz="2000" dirty="0">
                    <a:solidFill>
                      <a:schemeClr val="tx1"/>
                    </a:solidFill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1B4A2D2A-E412-6524-A44D-1825B4EE5CA1}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 bwMode="auto">
              <a:xfrm flipH="1">
                <a:off x="873967" y="3653408"/>
                <a:ext cx="426462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4E8290D6-BBDA-7D53-6B00-C8462F2E4C73}"/>
                  </a:ext>
                </a:extLst>
              </p:cNvPr>
              <p:cNvSpPr/>
              <p:nvPr/>
            </p:nvSpPr>
            <p:spPr bwMode="auto">
              <a:xfrm>
                <a:off x="606439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1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A451C846-348E-F967-3312-2E04C65C5378}"/>
                  </a:ext>
                </a:extLst>
              </p:cNvPr>
              <p:cNvSpPr/>
              <p:nvPr/>
            </p:nvSpPr>
            <p:spPr bwMode="auto">
              <a:xfrm>
                <a:off x="1309797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2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FA64E307-C4A5-C5E6-08B9-6E842CEF93DC}"/>
                  </a:ext>
                </a:extLst>
              </p:cNvPr>
              <p:cNvSpPr/>
              <p:nvPr/>
            </p:nvSpPr>
            <p:spPr bwMode="auto">
              <a:xfrm>
                <a:off x="2013156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3D0AF6BB-C5BE-8FEF-A03C-A24F1A8908F6}"/>
                  </a:ext>
                </a:extLst>
              </p:cNvPr>
              <p:cNvSpPr/>
              <p:nvPr/>
            </p:nvSpPr>
            <p:spPr bwMode="auto">
              <a:xfrm>
                <a:off x="2716514" y="4052713"/>
                <a:ext cx="535055" cy="355848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4F81BD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dirty="0">
                    <a:latin typeface="Arial" charset="0"/>
                    <a:ea typeface="新細明體" charset="-120"/>
                  </a:rPr>
                  <a:t>0</a:t>
                </a:r>
                <a:endParaRPr kumimoji="1" lang="zh-TW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6" name="直線單箭頭接點 15">
                <a:extLst>
                  <a:ext uri="{FF2B5EF4-FFF2-40B4-BE49-F238E27FC236}">
                    <a16:creationId xmlns:a16="http://schemas.microsoft.com/office/drawing/2014/main" id="{58186AFA-32B5-48BF-CC87-6AA2919C36A9}"/>
                  </a:ext>
                </a:extLst>
              </p:cNvPr>
              <p:cNvCxnSpPr>
                <a:cxnSpLocks/>
                <a:endCxn id="12" idx="0"/>
              </p:cNvCxnSpPr>
              <p:nvPr/>
            </p:nvCxnSpPr>
            <p:spPr bwMode="auto">
              <a:xfrm flipH="1">
                <a:off x="1577325" y="3653408"/>
                <a:ext cx="168304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52C2A172-6749-8C69-C153-5323387E0012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 bwMode="auto">
              <a:xfrm>
                <a:off x="2190604" y="3653408"/>
                <a:ext cx="90080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8C84283B-CEDF-937B-8C4F-88DE4B02BA3C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>
                <a:off x="2629739" y="3653408"/>
                <a:ext cx="354303" cy="39930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7A8EA6A8-E97A-45C2-FEAF-83913FD92A14}"/>
                  </a:ext>
                </a:extLst>
              </p:cNvPr>
              <p:cNvCxnSpPr/>
              <p:nvPr/>
            </p:nvCxnSpPr>
            <p:spPr bwMode="auto">
              <a:xfrm flipH="1">
                <a:off x="1527969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27DA8300-53B3-476A-798C-B3F30B4A13D3}"/>
                  </a:ext>
                </a:extLst>
              </p:cNvPr>
              <p:cNvCxnSpPr/>
              <p:nvPr/>
            </p:nvCxnSpPr>
            <p:spPr bwMode="auto">
              <a:xfrm flipH="1">
                <a:off x="1937894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3E869B07-6089-3811-8E4F-BDD9E3477CF2}"/>
                  </a:ext>
                </a:extLst>
              </p:cNvPr>
              <p:cNvCxnSpPr/>
              <p:nvPr/>
            </p:nvCxnSpPr>
            <p:spPr bwMode="auto">
              <a:xfrm flipH="1">
                <a:off x="2362212" y="2200672"/>
                <a:ext cx="8635" cy="1520552"/>
              </a:xfrm>
              <a:prstGeom prst="line">
                <a:avLst/>
              </a:prstGeom>
              <a:ln w="28575">
                <a:solidFill>
                  <a:srgbClr val="0000FF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36F9F98A-8912-0F9F-004E-D3451377CFEF}"/>
                </a:ext>
              </a:extLst>
            </p:cNvPr>
            <p:cNvCxnSpPr>
              <a:cxnSpLocks/>
              <a:stCxn id="11" idx="2"/>
              <a:endCxn id="44" idx="1"/>
            </p:cNvCxnSpPr>
            <p:nvPr/>
          </p:nvCxnSpPr>
          <p:spPr bwMode="auto">
            <a:xfrm>
              <a:off x="857245" y="5132833"/>
              <a:ext cx="852925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5176D595-2269-E07A-0256-90D122D59C03}"/>
                </a:ext>
              </a:extLst>
            </p:cNvPr>
            <p:cNvSpPr/>
            <p:nvPr/>
          </p:nvSpPr>
          <p:spPr bwMode="auto">
            <a:xfrm>
              <a:off x="1630610" y="5642620"/>
              <a:ext cx="543272" cy="543272"/>
            </a:xfrm>
            <a:prstGeom prst="ellips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t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+</a:t>
              </a:r>
              <a:endParaRPr kumimoji="1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5FDC9BC3-9D61-100B-063B-E331E57F8D62}"/>
                </a:ext>
              </a:extLst>
            </p:cNvPr>
            <p:cNvCxnSpPr>
              <a:cxnSpLocks/>
              <a:stCxn id="12" idx="2"/>
              <a:endCxn id="44" idx="0"/>
            </p:cNvCxnSpPr>
            <p:nvPr/>
          </p:nvCxnSpPr>
          <p:spPr bwMode="auto">
            <a:xfrm>
              <a:off x="1560603" y="5132833"/>
              <a:ext cx="341643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線單箭頭接點 49">
              <a:extLst>
                <a:ext uri="{FF2B5EF4-FFF2-40B4-BE49-F238E27FC236}">
                  <a16:creationId xmlns:a16="http://schemas.microsoft.com/office/drawing/2014/main" id="{DC97D571-8240-D9B6-89F2-E87D070F4FD2}"/>
                </a:ext>
              </a:extLst>
            </p:cNvPr>
            <p:cNvCxnSpPr>
              <a:cxnSpLocks/>
              <a:stCxn id="13" idx="2"/>
              <a:endCxn id="44" idx="0"/>
            </p:cNvCxnSpPr>
            <p:nvPr/>
          </p:nvCxnSpPr>
          <p:spPr bwMode="auto">
            <a:xfrm flipH="1">
              <a:off x="1902246" y="5132833"/>
              <a:ext cx="361716" cy="50978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6E34AB26-E1C6-98CB-DF44-96180142411B}"/>
                </a:ext>
              </a:extLst>
            </p:cNvPr>
            <p:cNvCxnSpPr>
              <a:cxnSpLocks/>
              <a:stCxn id="14" idx="2"/>
              <a:endCxn id="44" idx="7"/>
            </p:cNvCxnSpPr>
            <p:nvPr/>
          </p:nvCxnSpPr>
          <p:spPr bwMode="auto">
            <a:xfrm flipH="1">
              <a:off x="2094322" y="5132833"/>
              <a:ext cx="872998" cy="589347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171A4C0-CBA8-3293-9942-D89717C6430F}"/>
                </a:ext>
              </a:extLst>
            </p:cNvPr>
            <p:cNvCxnSpPr>
              <a:cxnSpLocks/>
              <a:stCxn id="44" idx="4"/>
              <a:endCxn id="102" idx="0"/>
            </p:cNvCxnSpPr>
            <p:nvPr/>
          </p:nvCxnSpPr>
          <p:spPr bwMode="auto">
            <a:xfrm flipH="1">
              <a:off x="1896551" y="6185892"/>
              <a:ext cx="5695" cy="259175"/>
            </a:xfrm>
            <a:prstGeom prst="straightConnector1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F72E20A7-F03E-D779-7ACE-652089FCF2B2}"/>
                </a:ext>
              </a:extLst>
            </p:cNvPr>
            <p:cNvSpPr txBox="1"/>
            <p:nvPr/>
          </p:nvSpPr>
          <p:spPr>
            <a:xfrm>
              <a:off x="1619220" y="6445067"/>
              <a:ext cx="5546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3</a:t>
              </a:r>
              <a:endParaRPr kumimoji="1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98814" y="3979730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15-11=4 but 1111–1011 = 1</a:t>
            </a:r>
            <a:endParaRPr lang="zh-TW" altLang="en-US" sz="1600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25588" y="3525006"/>
            <a:ext cx="2447" cy="454724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28035" y="4318284"/>
            <a:ext cx="0" cy="48283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98814" y="4801123"/>
            <a:ext cx="3058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1" dirty="0"/>
              <a:t>Thermometer code</a:t>
            </a:r>
            <a:endParaRPr lang="zh-TW" altLang="en-US" sz="1600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73458" y="5239125"/>
            <a:ext cx="1666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0 -&gt; 00000000</a:t>
            </a:r>
          </a:p>
          <a:p>
            <a:pPr algn="ctr"/>
            <a:r>
              <a:rPr lang="en-US" altLang="zh-TW" sz="1600" dirty="0"/>
              <a:t>3 -&gt; 00000111</a:t>
            </a:r>
          </a:p>
          <a:p>
            <a:pPr algn="ctr"/>
            <a:r>
              <a:rPr lang="en-US" altLang="zh-TW" sz="1600" dirty="0"/>
              <a:t>5 -&gt; 00011111</a:t>
            </a:r>
            <a:endParaRPr lang="zh-TW" altLang="en-US" sz="16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4DDF405-6752-B7DA-6B49-57B62EC65D26}"/>
              </a:ext>
            </a:extLst>
          </p:cNvPr>
          <p:cNvSpPr txBox="1"/>
          <p:nvPr/>
        </p:nvSpPr>
        <p:spPr>
          <a:xfrm>
            <a:off x="3605102" y="2874487"/>
            <a:ext cx="21923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/>
              <a:t>Avoids using 2-bit ADC</a:t>
            </a:r>
            <a:endParaRPr lang="zh-TW" altLang="en-US" sz="1400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4F5835E-1A4D-7F26-729A-372CD0275BA3}"/>
              </a:ext>
            </a:extLst>
          </p:cNvPr>
          <p:cNvCxnSpPr>
            <a:cxnSpLocks/>
            <a:stCxn id="81" idx="0"/>
            <a:endCxn id="6" idx="2"/>
          </p:cNvCxnSpPr>
          <p:nvPr/>
        </p:nvCxnSpPr>
        <p:spPr bwMode="auto">
          <a:xfrm flipV="1">
            <a:off x="4694307" y="3182264"/>
            <a:ext cx="6966" cy="18200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0B32D18-67FD-954E-325A-F86780C38C5D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SAPIENS: A 64-Kbit RRAM-Based Non-Volatile Associative Memory for One-Shot Learning and Inference at the Edge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D044-B489-AC8C-5AE3-4BDADEA9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A005B7-EA2B-CA86-4AB2-3E5CF6F7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68A4C2-9270-D33B-74A6-252162E67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6C35EB4-7667-F12F-6211-E710F0258296}"/>
              </a:ext>
            </a:extLst>
          </p:cNvPr>
          <p:cNvGrpSpPr/>
          <p:nvPr/>
        </p:nvGrpSpPr>
        <p:grpSpPr>
          <a:xfrm>
            <a:off x="759516" y="2996952"/>
            <a:ext cx="3428439" cy="2872366"/>
            <a:chOff x="381000" y="3068960"/>
            <a:chExt cx="3428439" cy="287236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F638177-A741-90CB-2C76-AD610C92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DEF4B59-51D2-07EF-78F3-02F32894AFD2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E3FA62D2-13D9-2592-6856-76875BB68102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68" name="直線單箭頭接點 67">
                <a:extLst>
                  <a:ext uri="{FF2B5EF4-FFF2-40B4-BE49-F238E27FC236}">
                    <a16:creationId xmlns:a16="http://schemas.microsoft.com/office/drawing/2014/main" id="{8EF41DC3-45D3-BD9A-C0A7-3F17E891932F}"/>
                  </a:ext>
                </a:extLst>
              </p:cNvPr>
              <p:cNvCxnSpPr>
                <a:cxnSpLocks/>
                <a:stCxn id="66" idx="0"/>
                <a:endCxn id="66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70" name="接點: 肘形 69">
                <a:extLst>
                  <a:ext uri="{FF2B5EF4-FFF2-40B4-BE49-F238E27FC236}">
                    <a16:creationId xmlns:a16="http://schemas.microsoft.com/office/drawing/2014/main" id="{7E7655ED-41D3-5826-6792-FEBF07A70950}"/>
                  </a:ext>
                </a:extLst>
              </p:cNvPr>
              <p:cNvCxnSpPr>
                <a:cxnSpLocks/>
                <a:stCxn id="66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接點: 肘形 70">
                <a:extLst>
                  <a:ext uri="{FF2B5EF4-FFF2-40B4-BE49-F238E27FC236}">
                    <a16:creationId xmlns:a16="http://schemas.microsoft.com/office/drawing/2014/main" id="{F49C26BA-AF2F-9A03-CE89-9A5B55F8D86E}"/>
                  </a:ext>
                </a:extLst>
              </p:cNvPr>
              <p:cNvCxnSpPr>
                <a:cxnSpLocks/>
                <a:stCxn id="66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6BA7CD4C-2040-B275-D6F9-18F1302305E5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4" name="橢圓 33">
                <a:extLst>
                  <a:ext uri="{FF2B5EF4-FFF2-40B4-BE49-F238E27FC236}">
                    <a16:creationId xmlns:a16="http://schemas.microsoft.com/office/drawing/2014/main" id="{378F7DFA-28ED-992C-AE07-6A9019714F2D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51" name="直線單箭頭接點 50">
                <a:extLst>
                  <a:ext uri="{FF2B5EF4-FFF2-40B4-BE49-F238E27FC236}">
                    <a16:creationId xmlns:a16="http://schemas.microsoft.com/office/drawing/2014/main" id="{1C25238F-EDF3-1AB8-9072-17E4AF755AA2}"/>
                  </a:ext>
                </a:extLst>
              </p:cNvPr>
              <p:cNvCxnSpPr>
                <a:cxnSpLocks/>
                <a:stCxn id="34" idx="0"/>
                <a:endCxn id="34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6" name="接點: 肘形 55">
                <a:extLst>
                  <a:ext uri="{FF2B5EF4-FFF2-40B4-BE49-F238E27FC236}">
                    <a16:creationId xmlns:a16="http://schemas.microsoft.com/office/drawing/2014/main" id="{082D86B0-5768-D732-66CF-D874C6B0DB70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接點: 肘形 56">
                <a:extLst>
                  <a:ext uri="{FF2B5EF4-FFF2-40B4-BE49-F238E27FC236}">
                    <a16:creationId xmlns:a16="http://schemas.microsoft.com/office/drawing/2014/main" id="{0351A00D-357D-692B-96AB-5BE2EF5216B8}"/>
                  </a:ext>
                </a:extLst>
              </p:cNvPr>
              <p:cNvCxnSpPr>
                <a:cxnSpLocks/>
                <a:stCxn id="34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B6A0B6B8-4CE6-4235-AD7D-69A8EA91CB90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29" name="橢圓 28">
                <a:extLst>
                  <a:ext uri="{FF2B5EF4-FFF2-40B4-BE49-F238E27FC236}">
                    <a16:creationId xmlns:a16="http://schemas.microsoft.com/office/drawing/2014/main" id="{D5C2D287-DF24-F929-74EB-BF7D118CAAF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0" name="直線單箭頭接點 29">
                <a:extLst>
                  <a:ext uri="{FF2B5EF4-FFF2-40B4-BE49-F238E27FC236}">
                    <a16:creationId xmlns:a16="http://schemas.microsoft.com/office/drawing/2014/main" id="{CF684725-FD61-CDF0-6EFD-EA092B761CDA}"/>
                  </a:ext>
                </a:extLst>
              </p:cNvPr>
              <p:cNvCxnSpPr>
                <a:cxnSpLocks/>
                <a:stCxn id="29" idx="0"/>
                <a:endCxn id="29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接點: 肘形 31">
                <a:extLst>
                  <a:ext uri="{FF2B5EF4-FFF2-40B4-BE49-F238E27FC236}">
                    <a16:creationId xmlns:a16="http://schemas.microsoft.com/office/drawing/2014/main" id="{F63A03D6-B025-24A2-DF58-421BE4CC7B67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3" name="接點: 肘形 32">
                <a:extLst>
                  <a:ext uri="{FF2B5EF4-FFF2-40B4-BE49-F238E27FC236}">
                    <a16:creationId xmlns:a16="http://schemas.microsoft.com/office/drawing/2014/main" id="{7844BCF7-4763-D059-03FB-B0FD2351F704}"/>
                  </a:ext>
                </a:extLst>
              </p:cNvPr>
              <p:cNvCxnSpPr>
                <a:cxnSpLocks/>
                <a:stCxn id="29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3929FEC0-6BF8-5CBD-BBFA-DB23C0977C68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22" name="橢圓 21">
                <a:extLst>
                  <a:ext uri="{FF2B5EF4-FFF2-40B4-BE49-F238E27FC236}">
                    <a16:creationId xmlns:a16="http://schemas.microsoft.com/office/drawing/2014/main" id="{553146F4-CAF3-072A-7BDA-6D86CBB8752A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F0CFF5BA-A6CB-A8A8-AA81-E3A23FE9206C}"/>
                  </a:ext>
                </a:extLst>
              </p:cNvPr>
              <p:cNvCxnSpPr>
                <a:cxnSpLocks/>
                <a:stCxn id="22" idx="0"/>
                <a:endCxn id="2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接點: 肘形 23">
                <a:extLst>
                  <a:ext uri="{FF2B5EF4-FFF2-40B4-BE49-F238E27FC236}">
                    <a16:creationId xmlns:a16="http://schemas.microsoft.com/office/drawing/2014/main" id="{00A84F83-6B42-ED89-AB25-2A5F55A42E39}"/>
                  </a:ext>
                </a:extLst>
              </p:cNvPr>
              <p:cNvCxnSpPr>
                <a:cxnSpLocks/>
                <a:stCxn id="2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8" name="接點: 肘形 27">
                <a:extLst>
                  <a:ext uri="{FF2B5EF4-FFF2-40B4-BE49-F238E27FC236}">
                    <a16:creationId xmlns:a16="http://schemas.microsoft.com/office/drawing/2014/main" id="{6281558E-B598-3BEC-438A-59DA3298171E}"/>
                  </a:ext>
                </a:extLst>
              </p:cNvPr>
              <p:cNvCxnSpPr>
                <a:cxnSpLocks/>
                <a:stCxn id="2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03D4276A-5C83-915E-6B68-C7C9694588FC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4A423F2-F331-E615-7046-BDBC57D9E83E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AC4DC1A7-A014-7AD4-0EEC-88286C8DCEE4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EC96560-B1E7-2087-8509-D82EC85518CC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72" name="圖片 71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43"/>
          <a:stretch/>
        </p:blipFill>
        <p:spPr>
          <a:xfrm>
            <a:off x="4099394" y="3329061"/>
            <a:ext cx="4864542" cy="2419959"/>
          </a:xfrm>
          <a:prstGeom prst="rect">
            <a:avLst/>
          </a:prstGeom>
        </p:spPr>
      </p:pic>
      <p:sp>
        <p:nvSpPr>
          <p:cNvPr id="73" name="文字方塊 7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7115883" y="2872674"/>
            <a:ext cx="180020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Large variation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90A8909-67B4-CBFC-D65F-4BBC6AEFBC9F}"/>
              </a:ext>
            </a:extLst>
          </p:cNvPr>
          <p:cNvCxnSpPr>
            <a:cxnSpLocks/>
            <a:stCxn id="73" idx="2"/>
          </p:cNvCxnSpPr>
          <p:nvPr/>
        </p:nvCxnSpPr>
        <p:spPr bwMode="auto">
          <a:xfrm>
            <a:off x="8015983" y="3242006"/>
            <a:ext cx="0" cy="110671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30BF01DE-0FE1-4517-23D0-9439D409D25E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6317268" y="3057340"/>
            <a:ext cx="798615" cy="52387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E010BC2-C83F-95C5-F06A-513AF37B2E30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Experimentally validated </a:t>
            </a:r>
            <a:r>
              <a:rPr lang="en-US" altLang="zh-TW" sz="1000" dirty="0" err="1"/>
              <a:t>memristive</a:t>
            </a:r>
            <a:r>
              <a:rPr lang="en-US" altLang="zh-TW" sz="1000" dirty="0"/>
              <a:t> memory augmented neural network with efficient hashing and similarity search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67712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7454011" y="3424235"/>
            <a:ext cx="2" cy="32427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1C5606-F2A2-FD7D-34D5-8CD5B1971D92}"/>
              </a:ext>
            </a:extLst>
          </p:cNvPr>
          <p:cNvGrpSpPr/>
          <p:nvPr/>
        </p:nvGrpSpPr>
        <p:grpSpPr>
          <a:xfrm>
            <a:off x="6037325" y="2836995"/>
            <a:ext cx="2195670" cy="1496291"/>
            <a:chOff x="4890286" y="4797690"/>
            <a:chExt cx="2403428" cy="1496291"/>
          </a:xfrm>
        </p:grpSpPr>
        <p:pic>
          <p:nvPicPr>
            <p:cNvPr id="64" name="圖片 63">
              <a:extLst>
                <a:ext uri="{FF2B5EF4-FFF2-40B4-BE49-F238E27FC236}">
                  <a16:creationId xmlns:a16="http://schemas.microsoft.com/office/drawing/2014/main" id="{8113891E-D774-EA42-3C1D-145476361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286" y="4797690"/>
              <a:ext cx="2127702" cy="591632"/>
            </a:xfrm>
            <a:prstGeom prst="rect">
              <a:avLst/>
            </a:prstGeom>
          </p:spPr>
        </p:pic>
        <p:sp>
          <p:nvSpPr>
            <p:cNvPr id="65" name="橢圓 64">
              <a:extLst>
                <a:ext uri="{FF2B5EF4-FFF2-40B4-BE49-F238E27FC236}">
                  <a16:creationId xmlns:a16="http://schemas.microsoft.com/office/drawing/2014/main" id="{871FEBF4-2BD7-0131-BAE2-7257C6834D6A}"/>
                </a:ext>
              </a:extLst>
            </p:cNvPr>
            <p:cNvSpPr/>
            <p:nvPr/>
          </p:nvSpPr>
          <p:spPr bwMode="auto">
            <a:xfrm>
              <a:off x="6365829" y="5074716"/>
              <a:ext cx="150387" cy="310214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4866ADF6-3661-3506-81A9-2067AA8DF9B1}"/>
                </a:ext>
              </a:extLst>
            </p:cNvPr>
            <p:cNvSpPr txBox="1"/>
            <p:nvPr/>
          </p:nvSpPr>
          <p:spPr>
            <a:xfrm>
              <a:off x="5588327" y="5709206"/>
              <a:ext cx="170538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dirty="0">
                  <a:solidFill>
                    <a:srgbClr val="FF0000"/>
                  </a:solidFill>
                </a:rPr>
                <a:t>Position</a:t>
              </a:r>
              <a:r>
                <a:rPr lang="en-US" altLang="zh-TW" sz="1600" dirty="0"/>
                <a:t> affects discharge rate</a:t>
              </a:r>
              <a:endParaRPr lang="zh-TW" altLang="en-US" sz="1600" dirty="0"/>
            </a:p>
          </p:txBody>
        </p:sp>
      </p:grp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8E5E66C-626D-25D9-735F-F5D136D0B1EA}"/>
              </a:ext>
            </a:extLst>
          </p:cNvPr>
          <p:cNvCxnSpPr>
            <a:cxnSpLocks/>
            <a:stCxn id="18" idx="0"/>
          </p:cNvCxnSpPr>
          <p:nvPr/>
        </p:nvCxnSpPr>
        <p:spPr bwMode="auto">
          <a:xfrm flipV="1">
            <a:off x="1164719" y="4821086"/>
            <a:ext cx="526961" cy="81798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2DD1CB4-EEC7-EC62-F633-F0E948AC9D50}"/>
              </a:ext>
            </a:extLst>
          </p:cNvPr>
          <p:cNvSpPr txBox="1"/>
          <p:nvPr/>
        </p:nvSpPr>
        <p:spPr>
          <a:xfrm>
            <a:off x="120604" y="5639071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less </a:t>
            </a:r>
            <a:r>
              <a:rPr lang="en-US" altLang="zh-TW" sz="1600" dirty="0"/>
              <a:t>sensitive</a:t>
            </a:r>
          </a:p>
          <a:p>
            <a:pPr algn="ctr"/>
            <a:r>
              <a:rPr lang="en-US" altLang="zh-TW" sz="1600" dirty="0"/>
              <a:t>( large denominator )</a:t>
            </a:r>
            <a:endParaRPr lang="zh-TW" altLang="en-US" sz="16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EBF3CA3-1215-35FF-32F9-82A20659CD7F}"/>
              </a:ext>
            </a:extLst>
          </p:cNvPr>
          <p:cNvSpPr txBox="1"/>
          <p:nvPr/>
        </p:nvSpPr>
        <p:spPr>
          <a:xfrm>
            <a:off x="2392864" y="5673547"/>
            <a:ext cx="20882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/>
              <a:t>Mismatch here are </a:t>
            </a:r>
            <a:r>
              <a:rPr lang="en-US" altLang="zh-TW" sz="1600" b="1" dirty="0"/>
              <a:t>more</a:t>
            </a:r>
            <a:r>
              <a:rPr lang="en-US" altLang="zh-TW" sz="1600" dirty="0"/>
              <a:t> sensitive</a:t>
            </a:r>
          </a:p>
          <a:p>
            <a:pPr algn="ctr"/>
            <a:r>
              <a:rPr lang="en-US" altLang="zh-TW" sz="1600" dirty="0"/>
              <a:t>( small denominator)</a:t>
            </a:r>
            <a:endParaRPr lang="zh-TW" altLang="en-US" sz="1600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FA2A637-DBB5-EE13-DF8E-1FABA1F3BFDF}"/>
              </a:ext>
            </a:extLst>
          </p:cNvPr>
          <p:cNvCxnSpPr>
            <a:cxnSpLocks/>
            <a:stCxn id="27" idx="0"/>
          </p:cNvCxnSpPr>
          <p:nvPr/>
        </p:nvCxnSpPr>
        <p:spPr bwMode="auto">
          <a:xfrm flipV="1">
            <a:off x="3436979" y="4952950"/>
            <a:ext cx="330772" cy="72059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B044084-B4A0-0E81-E936-F7CA554AA0E9}"/>
              </a:ext>
            </a:extLst>
          </p:cNvPr>
          <p:cNvSpPr txBox="1"/>
          <p:nvPr/>
        </p:nvSpPr>
        <p:spPr>
          <a:xfrm>
            <a:off x="1351692" y="4952950"/>
            <a:ext cx="20882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600" dirty="0"/>
              <a:t>Match : small G</a:t>
            </a:r>
          </a:p>
          <a:p>
            <a:pPr algn="r"/>
            <a:r>
              <a:rPr lang="en-US" altLang="zh-TW" sz="1600" dirty="0"/>
              <a:t>Mismatch : large G</a:t>
            </a:r>
            <a:endParaRPr lang="zh-TW" altLang="en-US" sz="1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CD85756-7C9A-6DAD-0AA0-499A4FFD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11" y="4524331"/>
            <a:ext cx="4569066" cy="201435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B77336-F700-016D-D83E-4C9C4DA5F972}"/>
              </a:ext>
            </a:extLst>
          </p:cNvPr>
          <p:cNvGrpSpPr/>
          <p:nvPr/>
        </p:nvGrpSpPr>
        <p:grpSpPr>
          <a:xfrm>
            <a:off x="4610" y="2842246"/>
            <a:ext cx="5929032" cy="1908954"/>
            <a:chOff x="4610" y="2842246"/>
            <a:chExt cx="5929032" cy="1908954"/>
          </a:xfrm>
        </p:grpSpPr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012421D6-ACA9-E920-DCC6-EDB5BC5D3D4C}"/>
                </a:ext>
              </a:extLst>
            </p:cNvPr>
            <p:cNvGrpSpPr/>
            <p:nvPr/>
          </p:nvGrpSpPr>
          <p:grpSpPr>
            <a:xfrm>
              <a:off x="4610" y="2842246"/>
              <a:ext cx="5929032" cy="1594665"/>
              <a:chOff x="2640257" y="2841067"/>
              <a:chExt cx="5929032" cy="1594665"/>
            </a:xfrm>
          </p:grpSpPr>
          <p:pic>
            <p:nvPicPr>
              <p:cNvPr id="60" name="圖片 59">
                <a:extLst>
                  <a:ext uri="{FF2B5EF4-FFF2-40B4-BE49-F238E27FC236}">
                    <a16:creationId xmlns:a16="http://schemas.microsoft.com/office/drawing/2014/main" id="{9E4F46B5-8405-1923-7871-1EC2B5F31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51176"/>
              <a:stretch/>
            </p:blipFill>
            <p:spPr>
              <a:xfrm>
                <a:off x="4139952" y="2966133"/>
                <a:ext cx="3649761" cy="786531"/>
              </a:xfrm>
              <a:prstGeom prst="rect">
                <a:avLst/>
              </a:prstGeom>
            </p:spPr>
          </p:pic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EB4818D-86CC-2B14-EBAB-C4147C536E9A}"/>
                  </a:ext>
                </a:extLst>
              </p:cNvPr>
              <p:cNvSpPr txBox="1"/>
              <p:nvPr/>
            </p:nvSpPr>
            <p:spPr>
              <a:xfrm>
                <a:off x="2899470" y="3253655"/>
                <a:ext cx="12349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RAM</a:t>
                </a:r>
                <a:r>
                  <a:rPr lang="zh-TW" altLang="en-US" sz="1600" dirty="0"/>
                  <a:t> </a:t>
                </a:r>
                <a:r>
                  <a:rPr lang="en-US" altLang="zh-TW" sz="1600" dirty="0"/>
                  <a:t>array</a:t>
                </a:r>
                <a:endParaRPr lang="zh-TW" altLang="en-US" sz="1600" dirty="0"/>
              </a:p>
            </p:txBody>
          </p:sp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D560F4C1-3719-398E-BF5C-40C167339015}"/>
                  </a:ext>
                </a:extLst>
              </p:cNvPr>
              <p:cNvSpPr txBox="1"/>
              <p:nvPr/>
            </p:nvSpPr>
            <p:spPr>
              <a:xfrm>
                <a:off x="2640257" y="4097178"/>
                <a:ext cx="14941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/>
                  <a:t>Eq. </a:t>
                </a:r>
                <a:r>
                  <a:rPr lang="en-US" altLang="zh-TW" sz="1600" dirty="0" err="1"/>
                  <a:t>ckt</a:t>
                </a:r>
                <a:r>
                  <a:rPr lang="en-US" altLang="zh-TW" sz="1600" dirty="0"/>
                  <a:t> model</a:t>
                </a:r>
                <a:endParaRPr lang="zh-TW" altLang="en-US" sz="1600" dirty="0"/>
              </a:p>
            </p:txBody>
          </p:sp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C467F149-5A80-F8C5-DEFD-FE502F498F84}"/>
                  </a:ext>
                </a:extLst>
              </p:cNvPr>
              <p:cNvSpPr txBox="1"/>
              <p:nvPr/>
            </p:nvSpPr>
            <p:spPr>
              <a:xfrm>
                <a:off x="7571732" y="2841067"/>
                <a:ext cx="99755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To ADC</a:t>
                </a:r>
                <a:endParaRPr lang="zh-TW" altLang="en-US" sz="1400" dirty="0"/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88BE1FC9-FC16-F899-ADD5-5C87BCC378D0}"/>
                  </a:ext>
                </a:extLst>
              </p:cNvPr>
              <p:cNvSpPr txBox="1"/>
              <p:nvPr/>
            </p:nvSpPr>
            <p:spPr>
              <a:xfrm>
                <a:off x="3688932" y="2874982"/>
                <a:ext cx="445451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altLang="zh-TW" sz="1400" dirty="0"/>
                  <a:t>ML</a:t>
                </a:r>
                <a:endParaRPr lang="zh-TW" altLang="en-US" sz="1400" dirty="0"/>
              </a:p>
            </p:txBody>
          </p:sp>
        </p:grp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E94E24E-A2C7-D23F-77B0-C318846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11907" y="3753843"/>
              <a:ext cx="3459857" cy="997357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D063D00-770F-EF82-4112-151C04BDFD07}"/>
                </a:ext>
              </a:extLst>
            </p:cNvPr>
            <p:cNvSpPr txBox="1"/>
            <p:nvPr/>
          </p:nvSpPr>
          <p:spPr>
            <a:xfrm>
              <a:off x="4655287" y="3782665"/>
              <a:ext cx="9975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400" dirty="0"/>
                <a:t>To ADC</a:t>
              </a:r>
              <a:endParaRPr lang="zh-TW" altLang="en-US" sz="1400" dirty="0"/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FE87AEA3-39C0-CE07-709E-86A9F243CF1F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Nearest Neighbor Search With Nanoelectromechanical Ternary Content-Addressable Memory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Overcome Analog Non-Ideal Effects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  <a:r>
              <a:rPr lang="zh-TW" altLang="en-US" b="0" dirty="0"/>
              <a:t> </a:t>
            </a:r>
            <a:r>
              <a:rPr lang="en-US" altLang="zh-TW" b="0" dirty="0"/>
              <a:t>(Compute-in-memory</a:t>
            </a:r>
            <a:r>
              <a:rPr lang="zh-TW" altLang="en-US" b="0" dirty="0"/>
              <a:t> </a:t>
            </a:r>
            <a:r>
              <a:rPr lang="en-US" altLang="zh-TW" b="0" dirty="0"/>
              <a:t>case)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107504" y="3356992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stCxn id="11" idx="0"/>
            <a:endCxn id="9" idx="2"/>
          </p:cNvCxnSpPr>
          <p:nvPr/>
        </p:nvCxnSpPr>
        <p:spPr bwMode="auto">
          <a:xfrm flipV="1">
            <a:off x="1320383" y="4814125"/>
            <a:ext cx="0" cy="4547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F601F05-5AAC-0E94-CAEE-E93AAE2D80AE}"/>
              </a:ext>
            </a:extLst>
          </p:cNvPr>
          <p:cNvGrpSpPr/>
          <p:nvPr/>
        </p:nvGrpSpPr>
        <p:grpSpPr>
          <a:xfrm>
            <a:off x="212087" y="5268878"/>
            <a:ext cx="2182949" cy="1132403"/>
            <a:chOff x="3735183" y="5176327"/>
            <a:chExt cx="2182949" cy="1132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/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 ~ </m:t>
                        </m:r>
                        <m:r>
                          <a:rPr lang="en-US" altLang="zh-TW" sz="1600" b="1" i="1" smtClean="0">
                            <a:latin typeface="Cambria Math" panose="02040503050406030204" pitchFamily="18" charset="0"/>
                          </a:rPr>
                          <m:t>𝑮𝒂𝒖𝒔𝒔𝒊𝒂𝒏</m:t>
                        </m:r>
                        <m:d>
                          <m:dPr>
                            <m:ctrlP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1600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</m:d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2C3B3603-5D48-E093-10A2-6489E5B7B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8826" y="5176327"/>
                  <a:ext cx="2149306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550" b="-3414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8F74D5F-F89F-5FAC-5192-ABA7BC4E53DF}"/>
                </a:ext>
              </a:extLst>
            </p:cNvPr>
            <p:cNvSpPr txBox="1"/>
            <p:nvPr/>
          </p:nvSpPr>
          <p:spPr>
            <a:xfrm>
              <a:off x="3735183" y="5477733"/>
              <a:ext cx="218294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0" dirty="0"/>
                <a:t>or more complicated</a:t>
              </a:r>
            </a:p>
            <a:p>
              <a:pPr algn="ctr"/>
              <a:r>
                <a:rPr lang="en-US" altLang="zh-TW" sz="1600" b="1" dirty="0"/>
                <a:t>device noise model </a:t>
              </a:r>
              <a:r>
                <a:rPr lang="en-US" altLang="zh-TW" sz="1600" b="0" dirty="0"/>
                <a:t>(costly)</a:t>
              </a: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C08B4F0F-10D9-EAA7-E0D1-5E9816F1E785}"/>
              </a:ext>
            </a:extLst>
          </p:cNvPr>
          <p:cNvGrpSpPr/>
          <p:nvPr/>
        </p:nvGrpSpPr>
        <p:grpSpPr>
          <a:xfrm>
            <a:off x="2722650" y="3413716"/>
            <a:ext cx="3393694" cy="2966768"/>
            <a:chOff x="5746672" y="2096473"/>
            <a:chExt cx="3393694" cy="2966768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A069414-D1ED-645D-D064-497F96C97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46672" y="2946848"/>
              <a:ext cx="3393694" cy="2116393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146285C-6E73-3634-9AF7-002C3AEA4EDC}"/>
                </a:ext>
              </a:extLst>
            </p:cNvPr>
            <p:cNvSpPr txBox="1"/>
            <p:nvPr/>
          </p:nvSpPr>
          <p:spPr>
            <a:xfrm>
              <a:off x="6291078" y="4017795"/>
              <a:ext cx="1158121" cy="584775"/>
            </a:xfrm>
            <a:prstGeom prst="rect">
              <a:avLst/>
            </a:prstGeom>
            <a:solidFill>
              <a:srgbClr val="E7D4E6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w/o noise injection</a:t>
              </a: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5BFF8B7E-223A-E155-0208-AD714F54762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9099" y="3870291"/>
              <a:ext cx="312813" cy="29500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92092C2-704D-4F8C-AFA6-F360D4B7468B}"/>
                </a:ext>
              </a:extLst>
            </p:cNvPr>
            <p:cNvSpPr txBox="1"/>
            <p:nvPr/>
          </p:nvSpPr>
          <p:spPr>
            <a:xfrm>
              <a:off x="7979305" y="2096473"/>
              <a:ext cx="9723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600" b="0" dirty="0"/>
                <a:t>w/ noise </a:t>
              </a:r>
            </a:p>
            <a:p>
              <a:r>
                <a:rPr lang="en-US" altLang="zh-TW" sz="1600" b="0" dirty="0"/>
                <a:t>injection</a:t>
              </a: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5F690B9-7DCB-E656-290B-E56E1071C254}"/>
                </a:ext>
              </a:extLst>
            </p:cNvPr>
            <p:cNvCxnSpPr>
              <a:cxnSpLocks/>
              <a:stCxn id="7" idx="2"/>
            </p:cNvCxnSpPr>
            <p:nvPr/>
          </p:nvCxnSpPr>
          <p:spPr bwMode="auto">
            <a:xfrm flipH="1">
              <a:off x="8316416" y="2681248"/>
              <a:ext cx="149078" cy="28329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21" name="圖形 20" descr="笑臉 (實心填滿) 以實心填滿">
              <a:extLst>
                <a:ext uri="{FF2B5EF4-FFF2-40B4-BE49-F238E27FC236}">
                  <a16:creationId xmlns:a16="http://schemas.microsoft.com/office/drawing/2014/main" id="{380487C3-04F8-D0D3-92FA-89EF5CCF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565505" y="2166081"/>
              <a:ext cx="431978" cy="431978"/>
            </a:xfrm>
            <a:prstGeom prst="rect">
              <a:avLst/>
            </a:prstGeom>
          </p:spPr>
        </p:pic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E953789F-5A67-CF7E-06A4-BA7D4EFDB16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507" t="10632" r="5877" b="4192"/>
          <a:stretch/>
        </p:blipFill>
        <p:spPr>
          <a:xfrm>
            <a:off x="6461613" y="3864304"/>
            <a:ext cx="2130648" cy="2502811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B58B1DB5-2E22-D477-31CE-F79E45497823}"/>
              </a:ext>
            </a:extLst>
          </p:cNvPr>
          <p:cNvSpPr txBox="1"/>
          <p:nvPr/>
        </p:nvSpPr>
        <p:spPr>
          <a:xfrm>
            <a:off x="6505447" y="3169644"/>
            <a:ext cx="23832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What if we inject noise into embeddings?</a:t>
            </a: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5123B10D-FF6B-2EFD-C383-2B2888BE7367}"/>
              </a:ext>
            </a:extLst>
          </p:cNvPr>
          <p:cNvCxnSpPr>
            <a:cxnSpLocks/>
            <a:stCxn id="24" idx="2"/>
          </p:cNvCxnSpPr>
          <p:nvPr/>
        </p:nvCxnSpPr>
        <p:spPr bwMode="auto">
          <a:xfrm>
            <a:off x="7697052" y="3754419"/>
            <a:ext cx="0" cy="43038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DBA6965-A547-023C-9274-A4481E422549}"/>
              </a:ext>
            </a:extLst>
          </p:cNvPr>
          <p:cNvSpPr txBox="1"/>
          <p:nvPr/>
        </p:nvSpPr>
        <p:spPr>
          <a:xfrm>
            <a:off x="0" y="6653194"/>
            <a:ext cx="91397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In-Memory Computing Advances and Prospects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5A78C-EA8F-64C0-72FF-34393C6F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1C77A-6542-0F6A-6B09-2B150839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Conclusions and Future Work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Non-volatile memory can be </a:t>
                </a:r>
                <a:r>
                  <a:rPr lang="en-US" altLang="zh-TW" sz="2200" b="1" dirty="0"/>
                  <a:t>compact</a:t>
                </a:r>
                <a:r>
                  <a:rPr lang="en-US" altLang="zh-TW" sz="2200" dirty="0"/>
                  <a:t> and </a:t>
                </a:r>
                <a:r>
                  <a:rPr lang="en-US" altLang="zh-TW" sz="2200" b="1" dirty="0"/>
                  <a:t>energy-efficient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Use exact-match for big tasks and best-match for small tasks</a:t>
                </a:r>
              </a:p>
              <a:p>
                <a:r>
                  <a:rPr lang="en-US" altLang="zh-TW" sz="2200" dirty="0"/>
                  <a:t>Distance metrics</a:t>
                </a:r>
              </a:p>
              <a:p>
                <a:pPr lvl="1"/>
                <a:r>
                  <a:rPr lang="en-US" altLang="zh-TW" sz="22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 to replace cosine similarity</a:t>
                </a:r>
              </a:p>
              <a:p>
                <a:r>
                  <a:rPr lang="en-US" altLang="zh-TW" sz="2200" dirty="0"/>
                  <a:t>Challenges of best-match search</a:t>
                </a:r>
              </a:p>
              <a:p>
                <a:pPr lvl="1"/>
                <a:r>
                  <a:rPr lang="en-US" altLang="zh-TW" sz="2200" dirty="0"/>
                  <a:t>Analog noise and parasitic effects are challenging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Future Work</a:t>
                </a:r>
              </a:p>
              <a:p>
                <a:pPr lvl="1"/>
                <a:r>
                  <a:rPr lang="en-US" altLang="zh-TW" dirty="0"/>
                  <a:t>Apply the method used in CIM to Overcome Analog non-ideal effects</a:t>
                </a:r>
              </a:p>
              <a:p>
                <a:pPr lvl="1"/>
                <a:r>
                  <a:rPr lang="en-US" altLang="zh-TW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Norm performs as good as cosine similarity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9E1CB61-0392-C687-3EE5-9C97A7186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73" t="-761" r="-8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5948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sz="2200" dirty="0"/>
                  <a:t>Introduction to few-shot learning</a:t>
                </a:r>
              </a:p>
              <a:p>
                <a:r>
                  <a:rPr lang="en-US" altLang="zh-TW" sz="2200" dirty="0"/>
                  <a:t>von Neumann architecture vs in-memory architecture</a:t>
                </a:r>
              </a:p>
              <a:p>
                <a:r>
                  <a:rPr lang="en-US" altLang="zh-TW" sz="2200" dirty="0"/>
                  <a:t>Choices of memory</a:t>
                </a:r>
              </a:p>
              <a:p>
                <a:pPr lvl="1"/>
                <a:r>
                  <a:rPr lang="en-US" altLang="zh-TW" sz="2200" dirty="0"/>
                  <a:t>Volatile vs Non-volatile</a:t>
                </a:r>
              </a:p>
              <a:p>
                <a:r>
                  <a:rPr lang="en-US" altLang="zh-TW" sz="2200" dirty="0"/>
                  <a:t>Searching methods</a:t>
                </a:r>
              </a:p>
              <a:p>
                <a:pPr lvl="1"/>
                <a:r>
                  <a:rPr lang="en-US" altLang="zh-TW" sz="2200" dirty="0"/>
                  <a:t>Exact-Match vs Best-Match</a:t>
                </a:r>
              </a:p>
              <a:p>
                <a:r>
                  <a:rPr lang="en-US" altLang="zh-TW" sz="2200" dirty="0"/>
                  <a:t>Distance metrics and its realization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zh-TW" altLang="en-US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2200" dirty="0"/>
                  <a:t>Norm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2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2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200" dirty="0"/>
                  <a:t>  Norm</a:t>
                </a:r>
              </a:p>
              <a:p>
                <a:r>
                  <a:rPr lang="en-US" altLang="zh-TW" sz="2200" dirty="0"/>
                  <a:t>Difficulties of Best-Match searching method</a:t>
                </a:r>
              </a:p>
              <a:p>
                <a:pPr lvl="1"/>
                <a:r>
                  <a:rPr lang="en-US" altLang="zh-TW" sz="2200" dirty="0"/>
                  <a:t>Sources of analog non-idealities</a:t>
                </a:r>
              </a:p>
              <a:p>
                <a:pPr lvl="1"/>
                <a:r>
                  <a:rPr lang="en-US" altLang="zh-TW" sz="2200" dirty="0"/>
                  <a:t>Methods in CIM to overcome analog noises</a:t>
                </a:r>
              </a:p>
              <a:p>
                <a:pPr lvl="1"/>
                <a:endParaRPr lang="zh-TW" altLang="en-US" sz="22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E7F710D-9324-9990-BA9E-93FCAFCC0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3" t="-761" b="-36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3BD9DBF-72E1-D3A1-F3E8-891E5FECE6B2}"/>
              </a:ext>
            </a:extLst>
          </p:cNvPr>
          <p:cNvSpPr txBox="1"/>
          <p:nvPr/>
        </p:nvSpPr>
        <p:spPr>
          <a:xfrm>
            <a:off x="7452320" y="5653885"/>
            <a:ext cx="1178799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1050" dirty="0"/>
              <a:t>Cosine similarity</a:t>
            </a:r>
            <a:endParaRPr lang="zh-TW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Von Neumann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724"/>
          <a:stretch/>
        </p:blipFill>
        <p:spPr>
          <a:xfrm>
            <a:off x="3275856" y="2276872"/>
            <a:ext cx="3168352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1117562" y="249480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8587" y="5291734"/>
            <a:ext cx="3765852" cy="72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Need extra </a:t>
            </a:r>
            <a:r>
              <a:rPr lang="en-US" altLang="zh-TW" sz="1800" b="0" dirty="0" err="1"/>
              <a:t>ckt</a:t>
            </a:r>
            <a:r>
              <a:rPr lang="en-US" altLang="zh-TW" sz="1800" b="0" dirty="0"/>
              <a:t> to perform “Search</a:t>
            </a:r>
            <a:r>
              <a:rPr lang="en-US" altLang="zh-TW" sz="1800" dirty="0"/>
              <a:t>”</a:t>
            </a:r>
            <a:r>
              <a:rPr lang="en-US" altLang="zh-TW" sz="1800" b="0" dirty="0"/>
              <a:t> and represent </a:t>
            </a:r>
            <a:r>
              <a:rPr lang="en-US" altLang="zh-TW" sz="1800" dirty="0"/>
              <a:t>“</a:t>
            </a:r>
            <a:r>
              <a:rPr lang="en-US" altLang="zh-TW" sz="1800" b="0" dirty="0"/>
              <a:t>don’t cares” 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 (TCAM)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TCAM : Ternary content addressable memory</a:t>
            </a:r>
          </a:p>
          <a:p>
            <a:r>
              <a:rPr lang="en-US" altLang="zh-TW" b="0" dirty="0">
                <a:solidFill>
                  <a:srgbClr val="019901"/>
                </a:solidFill>
              </a:rPr>
              <a:t>Volatile</a:t>
            </a:r>
            <a:r>
              <a:rPr lang="en-US" altLang="zh-TW" b="0" dirty="0"/>
              <a:t> vs </a:t>
            </a:r>
            <a:r>
              <a:rPr lang="en-US" altLang="zh-TW" b="0" dirty="0">
                <a:solidFill>
                  <a:srgbClr val="0000FF"/>
                </a:solidFill>
              </a:rPr>
              <a:t>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3263192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888400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19901"/>
                </a:solidFill>
              </a:rPr>
              <a:t>16T CMOS</a:t>
            </a:r>
          </a:p>
          <a:p>
            <a:pPr lvl="1"/>
            <a:endParaRPr lang="en-US" altLang="zh-TW" sz="1600" b="0" dirty="0">
              <a:solidFill>
                <a:srgbClr val="019901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655677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/>
              <a:t>More transistors</a:t>
            </a:r>
            <a:endParaRPr lang="en-US" altLang="zh-TW" sz="1800" b="0" dirty="0"/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3192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878065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Flash/</a:t>
            </a:r>
            <a:r>
              <a:rPr lang="en-US" altLang="zh-TW" sz="1800" b="0" dirty="0" err="1">
                <a:solidFill>
                  <a:srgbClr val="0000FF"/>
                </a:solidFill>
              </a:rPr>
              <a:t>FeFET</a:t>
            </a:r>
            <a:endParaRPr lang="en-US" altLang="zh-TW" sz="1800" b="0" dirty="0">
              <a:solidFill>
                <a:srgbClr val="0000FF"/>
              </a:solidFill>
            </a:endParaRP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620956"/>
            <a:ext cx="2304256" cy="1029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259632" y="2424004"/>
            <a:ext cx="288032" cy="45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2279988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689289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878065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0000FF"/>
                </a:solidFill>
              </a:rPr>
              <a:t>2T RRAM Crossbar</a:t>
            </a:r>
          </a:p>
          <a:p>
            <a:pPr lvl="1"/>
            <a:endParaRPr lang="en-US" altLang="zh-TW" sz="1600" b="0" dirty="0">
              <a:solidFill>
                <a:srgbClr val="0000FF"/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620955"/>
            <a:ext cx="2560993" cy="102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dirty="0"/>
              <a:t>Compact design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F6838F2-D973-2705-563E-78AA4A738ABC}"/>
              </a:ext>
            </a:extLst>
          </p:cNvPr>
          <p:cNvSpPr/>
          <p:nvPr/>
        </p:nvSpPr>
        <p:spPr bwMode="auto">
          <a:xfrm>
            <a:off x="865594" y="3637991"/>
            <a:ext cx="994786" cy="1611663"/>
          </a:xfrm>
          <a:prstGeom prst="roundRect">
            <a:avLst/>
          </a:prstGeom>
          <a:noFill/>
          <a:ln w="28575" cap="flat" cmpd="sng" algn="ctr">
            <a:solidFill>
              <a:srgbClr val="01990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ED488B0-178E-5C3D-CD01-D3163CAE4613}"/>
              </a:ext>
            </a:extLst>
          </p:cNvPr>
          <p:cNvSpPr txBox="1"/>
          <p:nvPr/>
        </p:nvSpPr>
        <p:spPr>
          <a:xfrm>
            <a:off x="1259633" y="5202257"/>
            <a:ext cx="7418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19901"/>
                </a:solidFill>
              </a:rPr>
              <a:t>SRAM</a:t>
            </a:r>
            <a:endParaRPr lang="zh-TW" altLang="en-US" sz="1400" dirty="0">
              <a:solidFill>
                <a:srgbClr val="019901"/>
              </a:solidFill>
            </a:endParaRPr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C4C4A4F-601C-5243-5207-9CCBBDD50E7D}"/>
              </a:ext>
            </a:extLst>
          </p:cNvPr>
          <p:cNvSpPr/>
          <p:nvPr/>
        </p:nvSpPr>
        <p:spPr bwMode="auto">
          <a:xfrm>
            <a:off x="5220072" y="4584244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8AC11404-DC5A-F3DB-C782-5439CB93E73D}"/>
              </a:ext>
            </a:extLst>
          </p:cNvPr>
          <p:cNvSpPr/>
          <p:nvPr/>
        </p:nvSpPr>
        <p:spPr bwMode="auto">
          <a:xfrm>
            <a:off x="6678451" y="4721098"/>
            <a:ext cx="535426" cy="557565"/>
          </a:xfrm>
          <a:prstGeom prst="round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1" y="2137378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2896806" y="264709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2888814" y="300854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2901154" y="337115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2896826" y="37622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191893" y="300107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102970" y="3007255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146499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31693"/>
              </p:ext>
            </p:extLst>
          </p:nvPr>
        </p:nvGraphicFramePr>
        <p:xfrm>
          <a:off x="902835" y="4247471"/>
          <a:ext cx="7338330" cy="149352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33365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Don’t require complex circuit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Require 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analog circuit </a:t>
                      </a:r>
                      <a:r>
                        <a:rPr lang="en-US" altLang="zh-TW" sz="1600" dirty="0"/>
                        <a:t>(ADC…)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Can </a:t>
                      </a:r>
                      <a:r>
                        <a:rPr lang="en-US" altLang="zh-TW" sz="1600" dirty="0"/>
                        <a:t>scale </a:t>
                      </a:r>
                      <a:r>
                        <a:rPr lang="en-US" altLang="zh-TW" sz="16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Scale is limited </a:t>
                      </a:r>
                      <a:r>
                        <a:rPr lang="en-US" altLang="zh-TW" sz="1600" b="0" dirty="0"/>
                        <a:t>to </a:t>
                      </a:r>
                      <a:r>
                        <a:rPr lang="en-US" altLang="zh-TW" sz="1600" b="1" dirty="0"/>
                        <a:t>kB</a:t>
                      </a:r>
                      <a:r>
                        <a:rPr lang="en-US" altLang="zh-TW" sz="1600" b="0" dirty="0"/>
                        <a:t> due to </a:t>
                      </a:r>
                      <a:r>
                        <a:rPr lang="en-US" altLang="zh-TW" sz="1600" b="1" dirty="0"/>
                        <a:t>analog non-idealities </a:t>
                      </a:r>
                      <a:r>
                        <a:rPr lang="en-US" altLang="zh-TW" sz="16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600" b="0" dirty="0"/>
                        <a:t>(need </a:t>
                      </a:r>
                      <a:r>
                        <a:rPr lang="en-US" altLang="zh-TW" sz="1600" b="1" dirty="0"/>
                        <a:t>Special Encoding</a:t>
                      </a:r>
                      <a:r>
                        <a:rPr lang="en-US" altLang="zh-TW" sz="16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/>
                        <a:t>(bitwise 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175" y="4642463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92631" y="5221446"/>
            <a:ext cx="495964" cy="495964"/>
          </a:xfrm>
          <a:prstGeom prst="rect">
            <a:avLst/>
          </a:prstGeom>
        </p:spPr>
      </p:pic>
      <p:pic>
        <p:nvPicPr>
          <p:cNvPr id="4" name="Picture 2" descr="EE-TCAM: An Energy-Efficient SRAM-Based TCAM on FPGA">
            <a:extLst>
              <a:ext uri="{FF2B5EF4-FFF2-40B4-BE49-F238E27FC236}">
                <a16:creationId xmlns:a16="http://schemas.microsoft.com/office/drawing/2014/main" id="{33A8F049-C43D-357A-C8FA-A4A662EB9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92915" y="2143226"/>
            <a:ext cx="1579786" cy="205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97BC708-B315-A68E-2054-2E08252446F7}"/>
              </a:ext>
            </a:extLst>
          </p:cNvPr>
          <p:cNvSpPr txBox="1">
            <a:spLocks/>
          </p:cNvSpPr>
          <p:nvPr/>
        </p:nvSpPr>
        <p:spPr bwMode="auto">
          <a:xfrm>
            <a:off x="6672340" y="265294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1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C50F1A20-C93C-F5A3-FE48-18C7DC815DA0}"/>
              </a:ext>
            </a:extLst>
          </p:cNvPr>
          <p:cNvSpPr txBox="1">
            <a:spLocks/>
          </p:cNvSpPr>
          <p:nvPr/>
        </p:nvSpPr>
        <p:spPr bwMode="auto">
          <a:xfrm>
            <a:off x="6664348" y="301438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AAC3A9A-D7E2-5CC3-0C47-FD449FD5EEC3}"/>
              </a:ext>
            </a:extLst>
          </p:cNvPr>
          <p:cNvSpPr txBox="1">
            <a:spLocks/>
          </p:cNvSpPr>
          <p:nvPr/>
        </p:nvSpPr>
        <p:spPr bwMode="auto">
          <a:xfrm>
            <a:off x="6676688" y="3377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2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A870F5F-FB6C-9C5C-C21E-7060A4BF201B}"/>
              </a:ext>
            </a:extLst>
          </p:cNvPr>
          <p:cNvSpPr txBox="1">
            <a:spLocks/>
          </p:cNvSpPr>
          <p:nvPr/>
        </p:nvSpPr>
        <p:spPr bwMode="auto">
          <a:xfrm>
            <a:off x="6672360" y="376810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0</a:t>
            </a:r>
            <a:endParaRPr lang="en-US" altLang="zh-TW" sz="1800" b="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2678C11-D7B5-FC11-5CE6-0A2DD06811CE}"/>
              </a:ext>
            </a:extLst>
          </p:cNvPr>
          <p:cNvSpPr txBox="1"/>
          <p:nvPr/>
        </p:nvSpPr>
        <p:spPr>
          <a:xfrm>
            <a:off x="968031" y="6223651"/>
            <a:ext cx="2988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large scale tasks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4198C04-23C3-79AA-58B9-A37DC1293F00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2462451" y="5805264"/>
            <a:ext cx="0" cy="4183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D09CC2-0AC4-FF0D-BC6F-3DCB87AB679A}"/>
              </a:ext>
            </a:extLst>
          </p:cNvPr>
          <p:cNvSpPr txBox="1"/>
          <p:nvPr/>
        </p:nvSpPr>
        <p:spPr>
          <a:xfrm>
            <a:off x="4914157" y="6216112"/>
            <a:ext cx="2755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Used in small scale tasks</a:t>
            </a:r>
            <a:endParaRPr lang="zh-TW" altLang="en-US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673019CA-5704-66D2-0698-2ADB84EDBF6D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6292031" y="5805264"/>
            <a:ext cx="0" cy="41084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From Angular to 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1" y="5592108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1560" y="4475984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611561" y="4079940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35497" y="6312188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683568" y="5736124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749" y="5544183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637411" y="2281925"/>
            <a:ext cx="4871192" cy="555671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1"/>
            <a:endCxn id="16" idx="3"/>
          </p:cNvCxnSpPr>
          <p:nvPr/>
        </p:nvCxnSpPr>
        <p:spPr bwMode="auto">
          <a:xfrm flipH="1" flipV="1">
            <a:off x="5508603" y="2559761"/>
            <a:ext cx="699585" cy="4973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6208188" y="2241568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Compute floating-point value is costly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/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Quantize the model to int</a:t>
                </a:r>
              </a:p>
              <a:p>
                <a:pPr algn="ctr"/>
                <a:r>
                  <a:rPr lang="en-US" altLang="zh-TW" dirty="0"/>
                  <a:t>Computation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cost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</a:t>
                </a: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5B13F11-4BA3-5B6B-7754-08DBBB001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697" y="3236132"/>
                <a:ext cx="2782789" cy="646331"/>
              </a:xfrm>
              <a:prstGeom prst="rect">
                <a:avLst/>
              </a:prstGeom>
              <a:blipFill>
                <a:blip r:embed="rId5"/>
                <a:stretch>
                  <a:fillRect l="-875" t="-5660" r="-875" b="-141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</p:cNvCxnSpPr>
          <p:nvPr/>
        </p:nvCxnSpPr>
        <p:spPr bwMode="auto">
          <a:xfrm flipH="1">
            <a:off x="5364088" y="3559298"/>
            <a:ext cx="829609" cy="1153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/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dirty="0"/>
                  <a:t>Use other metric rather than </a:t>
                </a:r>
                <a:r>
                  <a:rPr lang="en-US" altLang="zh-TW" dirty="0" err="1"/>
                  <a:t>cos_sim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Hamming Distance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d1 + d2 ?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Max( d1 , d2 ) ?</a:t>
                </a: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D9E9D72-75B8-CC47-4EEF-43C07E5E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50" y="4423749"/>
                <a:ext cx="4099741" cy="1200329"/>
              </a:xfrm>
              <a:prstGeom prst="rect">
                <a:avLst/>
              </a:prstGeom>
              <a:blipFill>
                <a:blip r:embed="rId6"/>
                <a:stretch>
                  <a:fillRect t="-3046" b="-71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A0B55BC7-3C68-4AF0-1838-46D7E016CEE3}"/>
              </a:ext>
            </a:extLst>
          </p:cNvPr>
          <p:cNvCxnSpPr/>
          <p:nvPr/>
        </p:nvCxnSpPr>
        <p:spPr bwMode="auto">
          <a:xfrm>
            <a:off x="1772816" y="4513407"/>
            <a:ext cx="1080119" cy="1058671"/>
          </a:xfrm>
          <a:prstGeom prst="line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/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TW" alt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Norm : d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BF43CBC-6919-592B-669A-E37C34F1F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41" y="4898999"/>
                <a:ext cx="1365659" cy="369332"/>
              </a:xfrm>
              <a:prstGeom prst="rect">
                <a:avLst/>
              </a:prstGeom>
              <a:blipFill>
                <a:blip r:embed="rId7"/>
                <a:stretch>
                  <a:fillRect t="-10000" r="-4018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7704A56C-A947-3A5F-3AC4-44B8520DDFFF}"/>
              </a:ext>
            </a:extLst>
          </p:cNvPr>
          <p:cNvCxnSpPr/>
          <p:nvPr/>
        </p:nvCxnSpPr>
        <p:spPr bwMode="auto">
          <a:xfrm>
            <a:off x="1763689" y="4513407"/>
            <a:ext cx="1089246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3CD2AFB-DB0F-E2C8-FB79-E902D7A1FD42}"/>
              </a:ext>
            </a:extLst>
          </p:cNvPr>
          <p:cNvCxnSpPr>
            <a:cxnSpLocks/>
          </p:cNvCxnSpPr>
          <p:nvPr/>
        </p:nvCxnSpPr>
        <p:spPr bwMode="auto">
          <a:xfrm>
            <a:off x="2862062" y="4513407"/>
            <a:ext cx="0" cy="105867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26E1617-3F45-BA40-5186-8CFF61255CF8}"/>
              </a:ext>
            </a:extLst>
          </p:cNvPr>
          <p:cNvSpPr txBox="1"/>
          <p:nvPr/>
        </p:nvSpPr>
        <p:spPr>
          <a:xfrm>
            <a:off x="2148995" y="418111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d1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8F6255C-41D8-714C-D3E6-2A8F56BA03A9}"/>
              </a:ext>
            </a:extLst>
          </p:cNvPr>
          <p:cNvSpPr txBox="1"/>
          <p:nvPr/>
        </p:nvSpPr>
        <p:spPr>
          <a:xfrm>
            <a:off x="2882614" y="4845754"/>
            <a:ext cx="452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d2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DCF86474-DE73-8FE5-AC6F-48641BEC2D5E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3369806" y="5023914"/>
            <a:ext cx="57194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群組 6">
            <a:extLst>
              <a:ext uri="{FF2B5EF4-FFF2-40B4-BE49-F238E27FC236}">
                <a16:creationId xmlns:a16="http://schemas.microsoft.com/office/drawing/2014/main" id="{56778DB0-EC8E-27C9-CDE4-0B2E66F0F92F}"/>
              </a:ext>
            </a:extLst>
          </p:cNvPr>
          <p:cNvGrpSpPr/>
          <p:nvPr/>
        </p:nvGrpSpPr>
        <p:grpSpPr>
          <a:xfrm>
            <a:off x="2305479" y="3051466"/>
            <a:ext cx="3018057" cy="734004"/>
            <a:chOff x="2305479" y="3051466"/>
            <a:chExt cx="3018057" cy="734004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46AB729-F531-6442-2166-3B207BB93B9D}"/>
                </a:ext>
              </a:extLst>
            </p:cNvPr>
            <p:cNvGrpSpPr/>
            <p:nvPr/>
          </p:nvGrpSpPr>
          <p:grpSpPr>
            <a:xfrm>
              <a:off x="2589851" y="3051466"/>
              <a:ext cx="2733685" cy="623910"/>
              <a:chOff x="1319982" y="3095540"/>
              <a:chExt cx="2733685" cy="623910"/>
            </a:xfrm>
          </p:grpSpPr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05488130-5569-D381-3499-25443267D5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6688" t="33200" r="5900" b="44400"/>
              <a:stretch/>
            </p:blipFill>
            <p:spPr>
              <a:xfrm>
                <a:off x="1319982" y="3388789"/>
                <a:ext cx="2293958" cy="330661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5102C58C-7F57-2E68-4C6D-89E856E07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7121" y="3095540"/>
                    <a:ext cx="43654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/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{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3ECA464F-A9D4-E62A-26D0-DC48694BC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5479" y="3139139"/>
                  <a:ext cx="436546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/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60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zh-TW" altLang="en-US" sz="3600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A3BF0B40-A9C5-1FF2-10E5-045C1AAD3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0422" y="3139138"/>
                  <a:ext cx="436546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7D22CC60-1DB6-F18D-11AC-23BA8F615742}"/>
              </a:ext>
            </a:extLst>
          </p:cNvPr>
          <p:cNvSpPr txBox="1"/>
          <p:nvPr/>
        </p:nvSpPr>
        <p:spPr>
          <a:xfrm>
            <a:off x="2742025" y="3647568"/>
            <a:ext cx="20721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Int8 for each dimension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2459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Exact-Match Search with</a:t>
                </a:r>
                <a:r>
                  <a:rPr lang="en-US" altLang="zh-TW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32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32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EC3E23FD-41B3-6806-86E9-179F042FB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9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–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Using exact-match search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1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∗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dirty="0"/>
                  <a:t>Represent a square using ranges</a:t>
                </a:r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959922" y="5100836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446490" y="5125320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4693195" y="5989620"/>
            <a:ext cx="2628459" cy="31373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 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7011343" y="4469014"/>
            <a:ext cx="2182504" cy="621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 !</a:t>
            </a:r>
          </a:p>
          <a:p>
            <a:pPr marL="0" indent="0" algn="ctr">
              <a:buNone/>
            </a:pPr>
            <a:r>
              <a:rPr lang="en-US" altLang="zh-TW" sz="1600" b="0" dirty="0"/>
              <a:t>Less space Long time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2055300" y="5205207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2034712" y="4166573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3D8A1ABD-2284-88D7-B9C1-AF6AACADFEDF}"/>
              </a:ext>
            </a:extLst>
          </p:cNvPr>
          <p:cNvSpPr txBox="1">
            <a:spLocks/>
          </p:cNvSpPr>
          <p:nvPr/>
        </p:nvSpPr>
        <p:spPr bwMode="auto">
          <a:xfrm>
            <a:off x="118795" y="436510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Iteratively expand from query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EFD8DDB-D4F7-478B-5100-67627ACB85CF}"/>
              </a:ext>
            </a:extLst>
          </p:cNvPr>
          <p:cNvCxnSpPr>
            <a:cxnSpLocks/>
            <a:stCxn id="40" idx="3"/>
            <a:endCxn id="69" idx="1"/>
          </p:cNvCxnSpPr>
          <p:nvPr/>
        </p:nvCxnSpPr>
        <p:spPr bwMode="auto">
          <a:xfrm>
            <a:off x="2685303" y="4512688"/>
            <a:ext cx="780900" cy="1428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/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4,4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→</m:t>
                      </m:r>
                      <m:d>
                        <m:dPr>
                          <m:ctrlPr>
                            <a:rPr lang="en-US" altLang="zh-TW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  <m:r>
                            <a:rPr lang="en-US" altLang="zh-TW" sz="160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altLang="zh-TW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sz="16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TW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1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1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  <m:r>
                            <a:rPr lang="en-US" altLang="zh-TW" sz="16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E1D68ED-882F-01CB-DC50-A1CE4C3A2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203" y="4114297"/>
                <a:ext cx="1848838" cy="825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/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∋</m:t>
                    </m:r>
                  </m:oMath>
                </a14:m>
                <a:r>
                  <a:rPr lang="en-US" altLang="zh-TW" sz="1600" dirty="0"/>
                  <a:t> Class green</a:t>
                </a:r>
                <a:endParaRPr lang="zh-TW" altLang="en-US" sz="1600" dirty="0"/>
              </a:p>
            </p:txBody>
          </p:sp>
        </mc:Choice>
        <mc:Fallback xmlns="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44F5F04B-4064-719D-FF4A-3C6F5504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767" y="4610572"/>
                <a:ext cx="150230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內容版面配置區 2">
            <a:extLst>
              <a:ext uri="{FF2B5EF4-FFF2-40B4-BE49-F238E27FC236}">
                <a16:creationId xmlns:a16="http://schemas.microsoft.com/office/drawing/2014/main" id="{63DE004A-3EF9-5B90-FB58-C44242B6AF99}"/>
              </a:ext>
            </a:extLst>
          </p:cNvPr>
          <p:cNvSpPr txBox="1">
            <a:spLocks/>
          </p:cNvSpPr>
          <p:nvPr/>
        </p:nvSpPr>
        <p:spPr bwMode="auto">
          <a:xfrm>
            <a:off x="134082" y="5476754"/>
            <a:ext cx="1804592" cy="6608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Create squares from existing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/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6,6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  <m:r>
                                <a:rPr lang="en-US" altLang="zh-TW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</m:d>
                              <m:r>
                                <a:rPr lang="en-US" altLang="zh-TW" sz="16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1645FA93-44EA-7AF6-D831-E792B8582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608" y="5134817"/>
                <a:ext cx="454411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/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TW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5,5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3,3</m:t>
                                  </m:r>
                                </m:e>
                              </m:d>
                              <m:r>
                                <a:rPr lang="en-US" altLang="zh-TW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60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TW" sz="160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1600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US" altLang="zh-TW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7F046542-768D-C0B8-9B41-B29DCAAE0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038" y="5457313"/>
                <a:ext cx="4544116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F4367B35-6F8F-B85F-4D68-BE5F370CD462}"/>
              </a:ext>
            </a:extLst>
          </p:cNvPr>
          <p:cNvCxnSpPr>
            <a:cxnSpLocks/>
            <a:stCxn id="81" idx="3"/>
            <a:endCxn id="29" idx="1"/>
          </p:cNvCxnSpPr>
          <p:nvPr/>
        </p:nvCxnSpPr>
        <p:spPr bwMode="auto">
          <a:xfrm>
            <a:off x="6711076" y="4779849"/>
            <a:ext cx="300267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C54BB395-D6CC-78A4-2E90-523657438E84}"/>
              </a:ext>
            </a:extLst>
          </p:cNvPr>
          <p:cNvCxnSpPr>
            <a:cxnSpLocks/>
            <a:stCxn id="87" idx="2"/>
            <a:endCxn id="28" idx="0"/>
          </p:cNvCxnSpPr>
          <p:nvPr/>
        </p:nvCxnSpPr>
        <p:spPr bwMode="auto">
          <a:xfrm>
            <a:off x="5776096" y="5795867"/>
            <a:ext cx="231329" cy="19375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8E2B9858-E84B-72FB-D46D-492CA596C83B}"/>
              </a:ext>
            </a:extLst>
          </p:cNvPr>
          <p:cNvSpPr txBox="1"/>
          <p:nvPr/>
        </p:nvSpPr>
        <p:spPr>
          <a:xfrm>
            <a:off x="2483505" y="4378784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CCB771E7-551A-5870-DF36-960AC32107AC}"/>
              </a:ext>
            </a:extLst>
          </p:cNvPr>
          <p:cNvSpPr txBox="1"/>
          <p:nvPr/>
        </p:nvSpPr>
        <p:spPr>
          <a:xfrm>
            <a:off x="2314979" y="4519831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2</a:t>
            </a:r>
            <a:endParaRPr lang="zh-TW" altLang="en-US" sz="1050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14F3F58D-4761-0B43-8F97-D4F7E24A9A41}"/>
              </a:ext>
            </a:extLst>
          </p:cNvPr>
          <p:cNvSpPr txBox="1"/>
          <p:nvPr/>
        </p:nvSpPr>
        <p:spPr>
          <a:xfrm>
            <a:off x="2112930" y="4644625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3</a:t>
            </a:r>
            <a:endParaRPr lang="zh-TW" altLang="en-US" sz="1050" dirty="0"/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08593414-1760-624D-916D-50946590D47A}"/>
              </a:ext>
            </a:extLst>
          </p:cNvPr>
          <p:cNvSpPr txBox="1"/>
          <p:nvPr/>
        </p:nvSpPr>
        <p:spPr>
          <a:xfrm>
            <a:off x="2455461" y="5675258"/>
            <a:ext cx="17893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50" dirty="0"/>
              <a:t>1</a:t>
            </a:r>
            <a:endParaRPr lang="zh-TW" altLang="en-US" sz="105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AADD80B-756A-F6C6-3F49-62C83F056554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8BD851DB-D615-CDD4-61F2-D8E9E0C9D32A}"/>
              </a:ext>
            </a:extLst>
          </p:cNvPr>
          <p:cNvGrpSpPr/>
          <p:nvPr/>
        </p:nvGrpSpPr>
        <p:grpSpPr>
          <a:xfrm>
            <a:off x="6184682" y="2675845"/>
            <a:ext cx="2300301" cy="1153472"/>
            <a:chOff x="6217385" y="2561074"/>
            <a:chExt cx="2300301" cy="115347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70750F4-B525-9439-7AD7-DB79791B2142}"/>
                </a:ext>
              </a:extLst>
            </p:cNvPr>
            <p:cNvSpPr/>
            <p:nvPr/>
          </p:nvSpPr>
          <p:spPr bwMode="auto">
            <a:xfrm>
              <a:off x="6511689" y="2561074"/>
              <a:ext cx="692230" cy="692230"/>
            </a:xfrm>
            <a:prstGeom prst="rect">
              <a:avLst/>
            </a:prstGeom>
            <a:noFill/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/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F49E9831-3B01-A65D-911F-C08D774269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7385" y="3345214"/>
                  <a:ext cx="122005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/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TW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altLang="zh-TW" sz="18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6C1181F6-3947-85FD-F958-3B5A0BCD4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7628" y="2703119"/>
                  <a:ext cx="1220058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607F3E9-2562-4A90-A07C-E40CB21F05BB}"/>
              </a:ext>
            </a:extLst>
          </p:cNvPr>
          <p:cNvCxnSpPr>
            <a:cxnSpLocks/>
          </p:cNvCxnSpPr>
          <p:nvPr/>
        </p:nvCxnSpPr>
        <p:spPr bwMode="auto">
          <a:xfrm>
            <a:off x="4499992" y="2918012"/>
            <a:ext cx="1548147" cy="192656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194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8B3FB-F2BE-1DD4-139F-87C50C4C0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939986-19D4-324E-5D89-00BBAC6A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Range Encoding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i="0" dirty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altLang="zh-TW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TW" dirty="0"/>
                  <a:t> norm</a:t>
                </a:r>
              </a:p>
              <a:p>
                <a:pPr lvl="1"/>
                <a:r>
                  <a:rPr lang="en-US" altLang="zh-TW" dirty="0"/>
                  <a:t>Realization of “Squares”</a:t>
                </a:r>
              </a:p>
              <a:p>
                <a:pPr lvl="1"/>
                <a:r>
                  <a:rPr lang="en-US" altLang="zh-TW" dirty="0"/>
                  <a:t>Gray code varies 1b for neighbors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Good for encoding ranges</a:t>
                </a:r>
              </a:p>
              <a:p>
                <a:pPr lvl="2"/>
                <a:r>
                  <a:rPr kumimoji="1" lang="en-US" altLang="zh-TW" dirty="0">
                    <a:latin typeface="Arial" charset="0"/>
                    <a:ea typeface="新細明體" charset="-120"/>
                  </a:rPr>
                  <a:t>But has some restrictions</a:t>
                </a:r>
              </a:p>
              <a:p>
                <a:pPr lvl="3"/>
                <a:r>
                  <a:rPr lang="en-US" altLang="zh-TW" sz="1400" kern="0" dirty="0"/>
                  <a:t>Range Starts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sz="1400" b="0" i="1" kern="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altLang="zh-TW" sz="1400" kern="0" dirty="0"/>
              </a:p>
              <a:p>
                <a:pPr lvl="3"/>
                <a:r>
                  <a:rPr lang="en-US" altLang="zh-TW" sz="1400" kern="0" dirty="0"/>
                  <a:t>length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1400" i="1" ker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1400" i="1" ker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  <m:t> +1)</m:t>
                        </m:r>
                      </m:sup>
                    </m:sSup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kern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TW" sz="1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precision</m:t>
                        </m:r>
                      </m:num>
                      <m:den>
                        <m:r>
                          <a:rPr lang="en-US" altLang="zh-TW" sz="1400" b="0" i="0" kern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1400" kern="0" dirty="0"/>
                  <a:t>  </a:t>
                </a:r>
              </a:p>
              <a:p>
                <a:pPr lvl="3"/>
                <a:endParaRPr lang="zh-TW" altLang="en-US" dirty="0"/>
              </a:p>
              <a:p>
                <a:pPr lvl="2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DE5C3FB-3E31-B5B5-B640-E80B6A5E69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F9813E5F-A253-FFB6-FD46-89FC84D74F63}"/>
              </a:ext>
            </a:extLst>
          </p:cNvPr>
          <p:cNvGrpSpPr/>
          <p:nvPr/>
        </p:nvGrpSpPr>
        <p:grpSpPr>
          <a:xfrm>
            <a:off x="365122" y="3927250"/>
            <a:ext cx="3072889" cy="2168750"/>
            <a:chOff x="287069" y="2850312"/>
            <a:chExt cx="3072889" cy="2168750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2FA828-6226-7DF3-88EA-00DD9C78A491}"/>
                </a:ext>
              </a:extLst>
            </p:cNvPr>
            <p:cNvSpPr/>
            <p:nvPr/>
          </p:nvSpPr>
          <p:spPr bwMode="auto">
            <a:xfrm>
              <a:off x="456832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50AB93F-AB8F-4C81-CBA0-3F5D590B2013}"/>
                </a:ext>
              </a:extLst>
            </p:cNvPr>
            <p:cNvSpPr/>
            <p:nvPr/>
          </p:nvSpPr>
          <p:spPr bwMode="auto">
            <a:xfrm>
              <a:off x="1160190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AAF6329-4389-F0F1-D1B7-873B70EF4776}"/>
                </a:ext>
              </a:extLst>
            </p:cNvPr>
            <p:cNvSpPr/>
            <p:nvPr/>
          </p:nvSpPr>
          <p:spPr bwMode="auto">
            <a:xfrm>
              <a:off x="1863549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D50F50F4-E4B5-F5F4-9875-E71FFCD243F2}"/>
                </a:ext>
              </a:extLst>
            </p:cNvPr>
            <p:cNvSpPr/>
            <p:nvPr/>
          </p:nvSpPr>
          <p:spPr bwMode="auto">
            <a:xfrm>
              <a:off x="2566907" y="3551221"/>
              <a:ext cx="535055" cy="32982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01547851-84E6-2854-6D86-32F0187C4290}"/>
                </a:ext>
              </a:extLst>
            </p:cNvPr>
            <p:cNvSpPr/>
            <p:nvPr/>
          </p:nvSpPr>
          <p:spPr bwMode="auto">
            <a:xfrm rot="5400000">
              <a:off x="1024383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1186A24-79CD-D955-DDF5-14C4DEE2F755}"/>
                </a:ext>
              </a:extLst>
            </p:cNvPr>
            <p:cNvSpPr txBox="1"/>
            <p:nvPr/>
          </p:nvSpPr>
          <p:spPr>
            <a:xfrm>
              <a:off x="876388" y="396937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sz="1600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C90ED596-0B50-0225-3BA0-A132EAB72E78}"/>
                </a:ext>
              </a:extLst>
            </p:cNvPr>
            <p:cNvSpPr/>
            <p:nvPr/>
          </p:nvSpPr>
          <p:spPr bwMode="auto">
            <a:xfrm rot="5400000">
              <a:off x="2431100" y="3338353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11E288F-89B3-30CA-BD70-D098EE4ABBE3}"/>
                </a:ext>
              </a:extLst>
            </p:cNvPr>
            <p:cNvSpPr txBox="1"/>
            <p:nvPr/>
          </p:nvSpPr>
          <p:spPr>
            <a:xfrm>
              <a:off x="2250255" y="3944420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sz="1600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E2F0BD65-175B-1571-6972-D6872549CB2E}"/>
                </a:ext>
              </a:extLst>
            </p:cNvPr>
            <p:cNvSpPr/>
            <p:nvPr/>
          </p:nvSpPr>
          <p:spPr bwMode="auto">
            <a:xfrm rot="5400000">
              <a:off x="1733801" y="3696956"/>
              <a:ext cx="78168" cy="123841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1221F26-B5B7-C2D3-A342-F87542C333B2}"/>
                </a:ext>
              </a:extLst>
            </p:cNvPr>
            <p:cNvSpPr txBox="1"/>
            <p:nvPr/>
          </p:nvSpPr>
          <p:spPr>
            <a:xfrm>
              <a:off x="1555822" y="4330731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sz="1600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BAA5014-42DE-E46B-FBC9-3D8C7288D339}"/>
                </a:ext>
              </a:extLst>
            </p:cNvPr>
            <p:cNvSpPr/>
            <p:nvPr/>
          </p:nvSpPr>
          <p:spPr bwMode="auto">
            <a:xfrm rot="5400000">
              <a:off x="688293" y="4036697"/>
              <a:ext cx="75523" cy="551473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961A10AA-BE42-610E-9117-4734BF5E6896}"/>
                </a:ext>
              </a:extLst>
            </p:cNvPr>
            <p:cNvSpPr/>
            <p:nvPr/>
          </p:nvSpPr>
          <p:spPr bwMode="auto">
            <a:xfrm rot="5400000">
              <a:off x="2791215" y="4043373"/>
              <a:ext cx="78168" cy="53030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71B8A52-16C8-BCD3-4C65-F1D2AE8D777A}"/>
                </a:ext>
              </a:extLst>
            </p:cNvPr>
            <p:cNvSpPr txBox="1"/>
            <p:nvPr/>
          </p:nvSpPr>
          <p:spPr>
            <a:xfrm>
              <a:off x="500785" y="432068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BFA08608-B265-71BB-0296-01FED830CD0E}"/>
                </a:ext>
              </a:extLst>
            </p:cNvPr>
            <p:cNvSpPr txBox="1"/>
            <p:nvPr/>
          </p:nvSpPr>
          <p:spPr>
            <a:xfrm>
              <a:off x="2610860" y="4318617"/>
              <a:ext cx="439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sz="1600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A93ECA5-1B99-565F-077E-CD0F54137652}"/>
                </a:ext>
              </a:extLst>
            </p:cNvPr>
            <p:cNvSpPr txBox="1"/>
            <p:nvPr/>
          </p:nvSpPr>
          <p:spPr>
            <a:xfrm>
              <a:off x="429895" y="2951305"/>
              <a:ext cx="275637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sz="1600" dirty="0">
                  <a:latin typeface="Arial" charset="0"/>
                  <a:ea typeface="新細明體" charset="-120"/>
                </a:rPr>
                <a:t>Gray code</a:t>
              </a:r>
              <a:endParaRPr lang="zh-TW" altLang="en-US" sz="1600" dirty="0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FA4D78AE-85D1-1AF5-0370-10EF0B94F9D4}"/>
                </a:ext>
              </a:extLst>
            </p:cNvPr>
            <p:cNvSpPr/>
            <p:nvPr/>
          </p:nvSpPr>
          <p:spPr bwMode="auto">
            <a:xfrm>
              <a:off x="287069" y="2850312"/>
              <a:ext cx="3072889" cy="216875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BF1B672C-D2FB-F661-26A7-F6F6F6C1F2AC}"/>
                </a:ext>
              </a:extLst>
            </p:cNvPr>
            <p:cNvSpPr txBox="1"/>
            <p:nvPr/>
          </p:nvSpPr>
          <p:spPr>
            <a:xfrm>
              <a:off x="489003" y="3254444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CA19BAC3-48BA-CF25-B4BA-09D7644E639E}"/>
                </a:ext>
              </a:extLst>
            </p:cNvPr>
            <p:cNvSpPr txBox="1"/>
            <p:nvPr/>
          </p:nvSpPr>
          <p:spPr>
            <a:xfrm>
              <a:off x="1192361" y="3241106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CECF48E-096A-7850-B8EE-FBE027C7E48B}"/>
                </a:ext>
              </a:extLst>
            </p:cNvPr>
            <p:cNvSpPr txBox="1"/>
            <p:nvPr/>
          </p:nvSpPr>
          <p:spPr>
            <a:xfrm>
              <a:off x="1895720" y="3228723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2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877464D0-E398-A1C1-DC65-20D9704706A6}"/>
                </a:ext>
              </a:extLst>
            </p:cNvPr>
            <p:cNvSpPr txBox="1"/>
            <p:nvPr/>
          </p:nvSpPr>
          <p:spPr>
            <a:xfrm>
              <a:off x="2612274" y="3227288"/>
              <a:ext cx="46562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600" dirty="0">
                  <a:latin typeface="Arial" charset="0"/>
                  <a:ea typeface="新細明體" charset="-120"/>
                </a:rPr>
                <a:t>3</a:t>
              </a:r>
              <a:endParaRPr kumimoji="1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pic>
        <p:nvPicPr>
          <p:cNvPr id="104" name="圖片 103">
            <a:extLst>
              <a:ext uri="{FF2B5EF4-FFF2-40B4-BE49-F238E27FC236}">
                <a16:creationId xmlns:a16="http://schemas.microsoft.com/office/drawing/2014/main" id="{454C7798-1D95-EDA4-A298-1982E7735D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/>
          <a:stretch/>
        </p:blipFill>
        <p:spPr>
          <a:xfrm>
            <a:off x="4392990" y="2738173"/>
            <a:ext cx="4486561" cy="1172711"/>
          </a:xfrm>
          <a:prstGeom prst="rect">
            <a:avLst/>
          </a:prstGeom>
        </p:spPr>
      </p:pic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6743D153-C3B2-3196-A6EB-C9C6C453EAF7}"/>
              </a:ext>
            </a:extLst>
          </p:cNvPr>
          <p:cNvSpPr txBox="1"/>
          <p:nvPr/>
        </p:nvSpPr>
        <p:spPr>
          <a:xfrm>
            <a:off x="6012160" y="2348880"/>
            <a:ext cx="1440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4-bit example</a:t>
            </a:r>
            <a:endParaRPr lang="zh-TW" altLang="en-US" sz="1600" dirty="0"/>
          </a:p>
        </p:txBody>
      </p:sp>
      <p:sp>
        <p:nvSpPr>
          <p:cNvPr id="125" name="文字方塊 124">
            <a:extLst>
              <a:ext uri="{FF2B5EF4-FFF2-40B4-BE49-F238E27FC236}">
                <a16:creationId xmlns:a16="http://schemas.microsoft.com/office/drawing/2014/main" id="{05E8EA61-259A-1998-3E69-0C4C721A08A2}"/>
              </a:ext>
            </a:extLst>
          </p:cNvPr>
          <p:cNvSpPr txBox="1"/>
          <p:nvPr/>
        </p:nvSpPr>
        <p:spPr>
          <a:xfrm>
            <a:off x="3664647" y="4062258"/>
            <a:ext cx="40757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/>
              <a:t>Gray code + offset</a:t>
            </a:r>
            <a:r>
              <a:rPr lang="zh-TW" altLang="en-US" sz="1600" dirty="0"/>
              <a:t> </a:t>
            </a:r>
            <a:r>
              <a:rPr lang="en-US" altLang="zh-TW" sz="1600" dirty="0"/>
              <a:t>(</a:t>
            </a:r>
            <a:r>
              <a:rPr lang="zh-TW" altLang="en-US" sz="1600" dirty="0"/>
              <a:t> </a:t>
            </a:r>
            <a:r>
              <a:rPr lang="en-US" altLang="zh-TW" sz="1600" dirty="0"/>
              <a:t>postfix ) + Intersection</a:t>
            </a:r>
            <a:endParaRPr lang="zh-TW" altLang="en-US" sz="1600" dirty="0"/>
          </a:p>
        </p:txBody>
      </p:sp>
      <p:pic>
        <p:nvPicPr>
          <p:cNvPr id="126" name="圖片 125">
            <a:extLst>
              <a:ext uri="{FF2B5EF4-FFF2-40B4-BE49-F238E27FC236}">
                <a16:creationId xmlns:a16="http://schemas.microsoft.com/office/drawing/2014/main" id="{2E49F5E0-479D-4179-8C87-908981D4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8" t="41835" r="971" b="36244"/>
          <a:stretch/>
        </p:blipFill>
        <p:spPr>
          <a:xfrm>
            <a:off x="4392991" y="4501502"/>
            <a:ext cx="4486561" cy="441974"/>
          </a:xfrm>
          <a:prstGeom prst="rect">
            <a:avLst/>
          </a:prstGeom>
        </p:spPr>
      </p:pic>
      <p:cxnSp>
        <p:nvCxnSpPr>
          <p:cNvPr id="128" name="直線接點 127">
            <a:extLst>
              <a:ext uri="{FF2B5EF4-FFF2-40B4-BE49-F238E27FC236}">
                <a16:creationId xmlns:a16="http://schemas.microsoft.com/office/drawing/2014/main" id="{9EF170B9-9711-2ECC-242D-5BE15D99283D}"/>
              </a:ext>
            </a:extLst>
          </p:cNvPr>
          <p:cNvCxnSpPr>
            <a:cxnSpLocks/>
          </p:cNvCxnSpPr>
          <p:nvPr/>
        </p:nvCxnSpPr>
        <p:spPr bwMode="auto">
          <a:xfrm>
            <a:off x="4427984" y="5014903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直線接點 129">
            <a:extLst>
              <a:ext uri="{FF2B5EF4-FFF2-40B4-BE49-F238E27FC236}">
                <a16:creationId xmlns:a16="http://schemas.microsoft.com/office/drawing/2014/main" id="{6B5355E5-8A50-D3DE-5886-F0A233A71BB5}"/>
              </a:ext>
            </a:extLst>
          </p:cNvPr>
          <p:cNvCxnSpPr>
            <a:cxnSpLocks/>
          </p:cNvCxnSpPr>
          <p:nvPr/>
        </p:nvCxnSpPr>
        <p:spPr bwMode="auto">
          <a:xfrm>
            <a:off x="4712206" y="5170292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直線接點 130">
            <a:extLst>
              <a:ext uri="{FF2B5EF4-FFF2-40B4-BE49-F238E27FC236}">
                <a16:creationId xmlns:a16="http://schemas.microsoft.com/office/drawing/2014/main" id="{E40347DE-FDE2-050C-5653-659E93B477A6}"/>
              </a:ext>
            </a:extLst>
          </p:cNvPr>
          <p:cNvCxnSpPr>
            <a:cxnSpLocks/>
          </p:cNvCxnSpPr>
          <p:nvPr/>
        </p:nvCxnSpPr>
        <p:spPr bwMode="auto">
          <a:xfrm>
            <a:off x="4968044" y="5321336"/>
            <a:ext cx="1080120" cy="0"/>
          </a:xfrm>
          <a:prstGeom prst="line">
            <a:avLst/>
          </a:prstGeom>
          <a:ln w="28575">
            <a:solidFill>
              <a:srgbClr val="01990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9529F02A-0DE7-142F-4C0D-337728A0C6C7}"/>
              </a:ext>
            </a:extLst>
          </p:cNvPr>
          <p:cNvCxnSpPr>
            <a:cxnSpLocks/>
          </p:cNvCxnSpPr>
          <p:nvPr/>
        </p:nvCxnSpPr>
        <p:spPr bwMode="auto">
          <a:xfrm>
            <a:off x="5257413" y="5478731"/>
            <a:ext cx="1080120" cy="0"/>
          </a:xfrm>
          <a:prstGeom prst="line">
            <a:avLst/>
          </a:prstGeom>
          <a:ln w="28575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12BC94A6-E149-937E-B0FE-628550B57857}"/>
              </a:ext>
            </a:extLst>
          </p:cNvPr>
          <p:cNvCxnSpPr>
            <a:cxnSpLocks/>
          </p:cNvCxnSpPr>
          <p:nvPr/>
        </p:nvCxnSpPr>
        <p:spPr bwMode="auto">
          <a:xfrm>
            <a:off x="5556151" y="5629499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EFA3BBEB-0446-2263-DE4E-1A8D66DA42EB}"/>
              </a:ext>
            </a:extLst>
          </p:cNvPr>
          <p:cNvSpPr txBox="1"/>
          <p:nvPr/>
        </p:nvSpPr>
        <p:spPr>
          <a:xfrm>
            <a:off x="3431637" y="4682649"/>
            <a:ext cx="79112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Offset</a:t>
            </a:r>
          </a:p>
        </p:txBody>
      </p:sp>
      <p:sp>
        <p:nvSpPr>
          <p:cNvPr id="139" name="文字方塊 138">
            <a:extLst>
              <a:ext uri="{FF2B5EF4-FFF2-40B4-BE49-F238E27FC236}">
                <a16:creationId xmlns:a16="http://schemas.microsoft.com/office/drawing/2014/main" id="{31C7A4D2-6492-C8F1-A0DD-935C7C179A27}"/>
              </a:ext>
            </a:extLst>
          </p:cNvPr>
          <p:cNvSpPr txBox="1"/>
          <p:nvPr/>
        </p:nvSpPr>
        <p:spPr>
          <a:xfrm>
            <a:off x="4143969" y="4878428"/>
            <a:ext cx="294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0</a:t>
            </a:r>
          </a:p>
        </p:txBody>
      </p: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1EFEB166-C2B8-068B-95F3-6733E2E6403A}"/>
              </a:ext>
            </a:extLst>
          </p:cNvPr>
          <p:cNvSpPr txBox="1"/>
          <p:nvPr/>
        </p:nvSpPr>
        <p:spPr>
          <a:xfrm>
            <a:off x="4325778" y="5012625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1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5017E2A0-42D7-E082-5417-D5BC6B833E36}"/>
              </a:ext>
            </a:extLst>
          </p:cNvPr>
          <p:cNvSpPr txBox="1"/>
          <p:nvPr/>
        </p:nvSpPr>
        <p:spPr>
          <a:xfrm>
            <a:off x="4602342" y="5181490"/>
            <a:ext cx="415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2</a:t>
            </a:r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935CC82F-9AE2-E030-0F8B-43EB026E7920}"/>
              </a:ext>
            </a:extLst>
          </p:cNvPr>
          <p:cNvSpPr txBox="1"/>
          <p:nvPr/>
        </p:nvSpPr>
        <p:spPr>
          <a:xfrm>
            <a:off x="4792746" y="5341186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3</a:t>
            </a:r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9951AA05-2691-9658-C449-0DCC8869215D}"/>
              </a:ext>
            </a:extLst>
          </p:cNvPr>
          <p:cNvSpPr txBox="1"/>
          <p:nvPr/>
        </p:nvSpPr>
        <p:spPr>
          <a:xfrm>
            <a:off x="5076685" y="5486290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/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TW" sz="1600" dirty="0">
                    <a:solidFill>
                      <a:srgbClr val="FF0000"/>
                    </a:solidFill>
                  </a:rPr>
                  <a:t>[3,5] </a:t>
                </a:r>
                <a:r>
                  <a:rPr lang="en-US" altLang="zh-TW" sz="1600" dirty="0"/>
                  <a:t>= </a:t>
                </a:r>
                <a:r>
                  <a:rPr lang="en-US" altLang="zh-TW" sz="1600" dirty="0">
                    <a:solidFill>
                      <a:srgbClr val="00B050"/>
                    </a:solidFill>
                  </a:rPr>
                  <a:t>[2,5] </a:t>
                </a:r>
                <a14:m>
                  <m:oMath xmlns:m="http://schemas.openxmlformats.org/officeDocument/2006/math">
                    <m:r>
                      <a:rPr lang="en-US" altLang="zh-TW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zh-TW" altLang="en-US" sz="1600" dirty="0"/>
                  <a:t> </a:t>
                </a:r>
                <a:r>
                  <a:rPr lang="en-US" altLang="zh-TW" sz="1600" dirty="0">
                    <a:solidFill>
                      <a:srgbClr val="0070C0"/>
                    </a:solidFill>
                  </a:rPr>
                  <a:t>[3:6]</a:t>
                </a:r>
                <a:endParaRPr lang="zh-TW" alt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7" name="文字方塊 146">
                <a:extLst>
                  <a:ext uri="{FF2B5EF4-FFF2-40B4-BE49-F238E27FC236}">
                    <a16:creationId xmlns:a16="http://schemas.microsoft.com/office/drawing/2014/main" id="{63CB62C0-42DC-8AFE-B618-D6D8E860C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386" y="6194456"/>
                <a:ext cx="1929941" cy="338554"/>
              </a:xfrm>
              <a:prstGeom prst="rect">
                <a:avLst/>
              </a:prstGeom>
              <a:blipFill>
                <a:blip r:embed="rId5"/>
                <a:stretch>
                  <a:fillRect l="-1577" t="-5357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直線接點 147">
            <a:extLst>
              <a:ext uri="{FF2B5EF4-FFF2-40B4-BE49-F238E27FC236}">
                <a16:creationId xmlns:a16="http://schemas.microsoft.com/office/drawing/2014/main" id="{B6104306-D364-A340-3E19-A16522756B75}"/>
              </a:ext>
            </a:extLst>
          </p:cNvPr>
          <p:cNvCxnSpPr>
            <a:cxnSpLocks/>
          </p:cNvCxnSpPr>
          <p:nvPr/>
        </p:nvCxnSpPr>
        <p:spPr bwMode="auto">
          <a:xfrm>
            <a:off x="5843297" y="5794067"/>
            <a:ext cx="1080120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文字方塊 148">
            <a:extLst>
              <a:ext uri="{FF2B5EF4-FFF2-40B4-BE49-F238E27FC236}">
                <a16:creationId xmlns:a16="http://schemas.microsoft.com/office/drawing/2014/main" id="{7A4719AC-48D2-6433-6178-9C29D1086936}"/>
              </a:ext>
            </a:extLst>
          </p:cNvPr>
          <p:cNvSpPr txBox="1"/>
          <p:nvPr/>
        </p:nvSpPr>
        <p:spPr>
          <a:xfrm>
            <a:off x="5387239" y="5637057"/>
            <a:ext cx="502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sz="1400" dirty="0"/>
              <a:t>5</a:t>
            </a:r>
          </a:p>
        </p:txBody>
      </p:sp>
      <p:cxnSp>
        <p:nvCxnSpPr>
          <p:cNvPr id="152" name="直線接點 151">
            <a:extLst>
              <a:ext uri="{FF2B5EF4-FFF2-40B4-BE49-F238E27FC236}">
                <a16:creationId xmlns:a16="http://schemas.microsoft.com/office/drawing/2014/main" id="{6A20F98B-E31E-0986-1A07-6173081B8399}"/>
              </a:ext>
            </a:extLst>
          </p:cNvPr>
          <p:cNvCxnSpPr>
            <a:cxnSpLocks/>
          </p:cNvCxnSpPr>
          <p:nvPr/>
        </p:nvCxnSpPr>
        <p:spPr bwMode="auto">
          <a:xfrm>
            <a:off x="5252266" y="6060067"/>
            <a:ext cx="839241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直線接點 153">
            <a:extLst>
              <a:ext uri="{FF2B5EF4-FFF2-40B4-BE49-F238E27FC236}">
                <a16:creationId xmlns:a16="http://schemas.microsoft.com/office/drawing/2014/main" id="{FBBACB3E-D536-F613-CF13-6A0A899C3E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238067" y="4483264"/>
            <a:ext cx="0" cy="1723075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直線接點 157">
            <a:extLst>
              <a:ext uri="{FF2B5EF4-FFF2-40B4-BE49-F238E27FC236}">
                <a16:creationId xmlns:a16="http://schemas.microsoft.com/office/drawing/2014/main" id="{6F7B330A-2F7D-B15B-3F2B-92E7D327A2FB}"/>
              </a:ext>
            </a:extLst>
          </p:cNvPr>
          <p:cNvCxnSpPr>
            <a:cxnSpLocks/>
          </p:cNvCxnSpPr>
          <p:nvPr/>
        </p:nvCxnSpPr>
        <p:spPr bwMode="auto">
          <a:xfrm flipV="1">
            <a:off x="6091507" y="4464976"/>
            <a:ext cx="0" cy="1741363"/>
          </a:xfrm>
          <a:prstGeom prst="line">
            <a:avLst/>
          </a:prstGeom>
          <a:ln w="19050">
            <a:solidFill>
              <a:schemeClr val="tx2">
                <a:lumMod val="40000"/>
                <a:lumOff val="6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25D571A5-E1E3-8FB3-4B1B-CAE1918DEEFC}"/>
              </a:ext>
            </a:extLst>
          </p:cNvPr>
          <p:cNvSpPr txBox="1"/>
          <p:nvPr/>
        </p:nvSpPr>
        <p:spPr>
          <a:xfrm>
            <a:off x="0" y="6653194"/>
            <a:ext cx="913978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000" dirty="0"/>
              <a:t> Ref: Encoding Short Ranges in TCAM Without Expansion: Efficient Algorithm and Applications</a:t>
            </a:r>
            <a:endParaRPr lang="zh-TW" altLang="en-US" sz="1000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2769861-1883-0FDE-701D-86633E101306}"/>
              </a:ext>
            </a:extLst>
          </p:cNvPr>
          <p:cNvSpPr txBox="1"/>
          <p:nvPr/>
        </p:nvSpPr>
        <p:spPr>
          <a:xfrm>
            <a:off x="1101353" y="6076515"/>
            <a:ext cx="15444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/>
              <a:t>Range = 2 OK </a:t>
            </a:r>
          </a:p>
          <a:p>
            <a:r>
              <a:rPr lang="en-US" altLang="zh-TW" sz="1600" dirty="0"/>
              <a:t>Range = 3 Fail</a:t>
            </a:r>
            <a:endParaRPr lang="zh-TW" altLang="en-US" sz="1600" dirty="0"/>
          </a:p>
        </p:txBody>
      </p:sp>
      <p:sp>
        <p:nvSpPr>
          <p:cNvPr id="27" name="右中括弧 26">
            <a:extLst>
              <a:ext uri="{FF2B5EF4-FFF2-40B4-BE49-F238E27FC236}">
                <a16:creationId xmlns:a16="http://schemas.microsoft.com/office/drawing/2014/main" id="{15E95DD2-7A2C-B752-AE61-49340AEE7987}"/>
              </a:ext>
            </a:extLst>
          </p:cNvPr>
          <p:cNvSpPr/>
          <p:nvPr/>
        </p:nvSpPr>
        <p:spPr bwMode="auto">
          <a:xfrm rot="5400000">
            <a:off x="1473028" y="4730725"/>
            <a:ext cx="56490" cy="1937744"/>
          </a:xfrm>
          <a:prstGeom prst="rightBracke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C957608-C6BD-9453-6036-86669892DA98}"/>
              </a:ext>
            </a:extLst>
          </p:cNvPr>
          <p:cNvSpPr txBox="1"/>
          <p:nvPr/>
        </p:nvSpPr>
        <p:spPr>
          <a:xfrm>
            <a:off x="1374928" y="5725532"/>
            <a:ext cx="439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新細明體" charset="-120"/>
              </a:rPr>
              <a:t>**</a:t>
            </a:r>
            <a:endParaRPr lang="zh-TW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834698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165226</TotalTime>
  <Words>938</Words>
  <Application>Microsoft Office PowerPoint</Application>
  <PresentationFormat>如螢幕大小 (4:3)</PresentationFormat>
  <Paragraphs>258</Paragraphs>
  <Slides>14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14</vt:i4>
      </vt:variant>
    </vt:vector>
  </HeadingPairs>
  <TitlesOfParts>
    <vt:vector size="31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Survey on In-Memory Search Architecutre &amp; Algorithm for Few-Shot Learning</vt:lpstr>
      <vt:lpstr>Outline</vt:lpstr>
      <vt:lpstr>Few Shot Learning</vt:lpstr>
      <vt:lpstr>Von Neumann Architecture</vt:lpstr>
      <vt:lpstr>Types of Memory (TCAM)</vt:lpstr>
      <vt:lpstr>Types of Searching</vt:lpstr>
      <vt:lpstr>From Angular to Distance Metric</vt:lpstr>
      <vt:lpstr>Exact-Match Search with L_∞ Norm</vt:lpstr>
      <vt:lpstr>Range Encoding</vt:lpstr>
      <vt:lpstr>Best-Match Search with L_1 Norm</vt:lpstr>
      <vt:lpstr>Problems of Best-Match TCAM</vt:lpstr>
      <vt:lpstr>Problems of Best-Match TCAM</vt:lpstr>
      <vt:lpstr>Overcome Analog Non-Ideal Effects</vt:lpstr>
      <vt:lpstr>Conclusions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1789</cp:revision>
  <cp:lastPrinted>2025-05-02T08:25:41Z</cp:lastPrinted>
  <dcterms:created xsi:type="dcterms:W3CDTF">2014-07-23T04:37:50Z</dcterms:created>
  <dcterms:modified xsi:type="dcterms:W3CDTF">2025-05-02T10:19:12Z</dcterms:modified>
</cp:coreProperties>
</file>