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4128" autoAdjust="0"/>
  </p:normalViewPr>
  <p:slideViewPr>
    <p:cSldViewPr>
      <p:cViewPr varScale="1">
        <p:scale>
          <a:sx n="114" d="100"/>
          <a:sy n="114" d="100"/>
        </p:scale>
        <p:origin x="2136" y="91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2025/3/19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</p:cNvCxnSpPr>
          <p:nvPr/>
        </p:nvCxnSpPr>
        <p:spPr bwMode="auto">
          <a:xfrm>
            <a:off x="3199723" y="4003400"/>
            <a:ext cx="99291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0231" y="3474211"/>
            <a:ext cx="0" cy="108012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654782" y="3163832"/>
            <a:ext cx="720080" cy="62075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192637" y="3474211"/>
            <a:ext cx="511806" cy="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661641" y="4227002"/>
            <a:ext cx="720080" cy="620759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9496" y="4537381"/>
            <a:ext cx="511806" cy="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103066" y="3674718"/>
            <a:ext cx="55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8167" y="4910045"/>
            <a:ext cx="217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Low Vt </a:t>
            </a:r>
            <a:r>
              <a:rPr lang="en-US" altLang="zh-TW" dirty="0"/>
              <a:t>Sence Amp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696180" y="2755565"/>
            <a:ext cx="227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High Vt </a:t>
            </a:r>
            <a:r>
              <a:rPr lang="en-US" altLang="zh-TW" dirty="0"/>
              <a:t>Sence Amp</a:t>
            </a:r>
            <a:endParaRPr lang="zh-TW" altLang="en-US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5325202" y="3468297"/>
            <a:ext cx="301432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332061" y="4537382"/>
            <a:ext cx="29457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641665" y="3277297"/>
            <a:ext cx="35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B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655383" y="4352715"/>
            <a:ext cx="35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0     1     2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5087810" y="1963390"/>
            <a:ext cx="2502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Avoids the use of ADC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832002" y="2332722"/>
            <a:ext cx="1507132" cy="42284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65">
            <a:extLst>
              <a:ext uri="{FF2B5EF4-FFF2-40B4-BE49-F238E27FC236}">
                <a16:creationId xmlns:a16="http://schemas.microsoft.com/office/drawing/2014/main" id="{F89E699E-31EE-F32F-1BCC-BCD2166406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835" y="2760387"/>
            <a:ext cx="2909854" cy="2644605"/>
          </a:xfrm>
          <a:prstGeom prst="rect">
            <a:avLst/>
          </a:prstGeom>
        </p:spPr>
      </p:pic>
      <p:grpSp>
        <p:nvGrpSpPr>
          <p:cNvPr id="68" name="群組 67">
            <a:extLst>
              <a:ext uri="{FF2B5EF4-FFF2-40B4-BE49-F238E27FC236}">
                <a16:creationId xmlns:a16="http://schemas.microsoft.com/office/drawing/2014/main" id="{012421D6-ACA9-E920-DCC6-EDB5BC5D3D4C}"/>
              </a:ext>
            </a:extLst>
          </p:cNvPr>
          <p:cNvGrpSpPr/>
          <p:nvPr/>
        </p:nvGrpSpPr>
        <p:grpSpPr>
          <a:xfrm>
            <a:off x="4610" y="2842246"/>
            <a:ext cx="5929032" cy="1978840"/>
            <a:chOff x="2640257" y="2841067"/>
            <a:chExt cx="5929032" cy="1978840"/>
          </a:xfrm>
        </p:grpSpPr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BFB39345-4C84-4372-8721-441CE6A0E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951" y="3736621"/>
              <a:ext cx="3649760" cy="1083286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9E4F46B5-8405-1923-7871-1EC2B5F31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1176"/>
            <a:stretch/>
          </p:blipFill>
          <p:spPr>
            <a:xfrm>
              <a:off x="4139952" y="2966133"/>
              <a:ext cx="3649761" cy="786531"/>
            </a:xfrm>
            <a:prstGeom prst="rect">
              <a:avLst/>
            </a:prstGeom>
          </p:spPr>
        </p:pic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0EB4818D-86CC-2B14-EBAB-C4147C536E9A}"/>
                </a:ext>
              </a:extLst>
            </p:cNvPr>
            <p:cNvSpPr txBox="1"/>
            <p:nvPr/>
          </p:nvSpPr>
          <p:spPr>
            <a:xfrm>
              <a:off x="2899470" y="3253655"/>
              <a:ext cx="12349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RAM</a:t>
              </a:r>
              <a:r>
                <a:rPr lang="zh-TW" altLang="en-US" sz="1600" dirty="0"/>
                <a:t> </a:t>
              </a:r>
              <a:r>
                <a:rPr lang="en-US" altLang="zh-TW" sz="1600" dirty="0"/>
                <a:t>array</a:t>
              </a:r>
              <a:endParaRPr lang="zh-TW" altLang="en-US" sz="1600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560F4C1-3719-398E-BF5C-40C167339015}"/>
                </a:ext>
              </a:extLst>
            </p:cNvPr>
            <p:cNvSpPr txBox="1"/>
            <p:nvPr/>
          </p:nvSpPr>
          <p:spPr>
            <a:xfrm>
              <a:off x="2640257" y="4097178"/>
              <a:ext cx="14941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Eq. </a:t>
              </a:r>
              <a:r>
                <a:rPr lang="en-US" altLang="zh-TW" sz="1600" dirty="0" err="1"/>
                <a:t>ckt</a:t>
              </a:r>
              <a:r>
                <a:rPr lang="en-US" altLang="zh-TW" sz="1600" dirty="0"/>
                <a:t> model</a:t>
              </a:r>
              <a:endParaRPr lang="zh-TW" altLang="en-US" sz="16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467F149-5A80-F8C5-DEFD-FE502F498F84}"/>
                </a:ext>
              </a:extLst>
            </p:cNvPr>
            <p:cNvSpPr txBox="1"/>
            <p:nvPr/>
          </p:nvSpPr>
          <p:spPr>
            <a:xfrm>
              <a:off x="7571732" y="2841067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88BE1FC9-FC16-F899-ADD5-5C87BCC378D0}"/>
                </a:ext>
              </a:extLst>
            </p:cNvPr>
            <p:cNvSpPr txBox="1"/>
            <p:nvPr/>
          </p:nvSpPr>
          <p:spPr>
            <a:xfrm>
              <a:off x="3688932" y="2874982"/>
              <a:ext cx="445451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ML</a:t>
              </a:r>
              <a:endParaRPr lang="zh-TW" altLang="en-US" sz="1400" dirty="0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5389788" y="5577471"/>
            <a:ext cx="489873" cy="27702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4462974" y="4990231"/>
            <a:ext cx="1943778" cy="1449041"/>
            <a:chOff x="4890286" y="4797690"/>
            <a:chExt cx="2127702" cy="144904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052103" y="566195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341392"/>
            <a:ext cx="249937" cy="129767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small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23193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large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276049" y="4380088"/>
            <a:ext cx="189154" cy="125898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(CIM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Introduction to few-shot learning</a:t>
            </a:r>
          </a:p>
          <a:p>
            <a:r>
              <a:rPr lang="en-US" altLang="zh-TW" sz="2200" dirty="0"/>
              <a:t>Traditional computer architecture vs In-memory searching</a:t>
            </a:r>
          </a:p>
          <a:p>
            <a:r>
              <a:rPr lang="en-US" altLang="zh-TW" sz="22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2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2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200" dirty="0"/>
              <a:t>Difficulties of Best-Match searching method</a:t>
            </a:r>
          </a:p>
          <a:p>
            <a:pPr lvl="1"/>
            <a:r>
              <a:rPr lang="en-US" altLang="zh-TW" sz="2200" dirty="0"/>
              <a:t>Sources of analog non-idealities</a:t>
            </a:r>
          </a:p>
          <a:p>
            <a:pPr lvl="1"/>
            <a:r>
              <a:rPr lang="en-US" altLang="zh-TW" sz="2200" dirty="0"/>
              <a:t>Methods in CIM to tackle analog noises</a:t>
            </a:r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69250" y="2542339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</p:cNvCxnSpPr>
          <p:nvPr/>
        </p:nvCxnSpPr>
        <p:spPr bwMode="auto">
          <a:xfrm flipH="1" flipV="1">
            <a:off x="5710449" y="2825147"/>
            <a:ext cx="529578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40027" y="2501982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Not friendly for direct hardware implementation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5488130-5569-D381-3499-25443267D5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88" t="33200" r="5900" b="44400"/>
          <a:stretch/>
        </p:blipFill>
        <p:spPr>
          <a:xfrm>
            <a:off x="1578191" y="3536089"/>
            <a:ext cx="2293958" cy="330661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B13F11-4BA3-5B6B-7754-08DBBB001769}"/>
              </a:ext>
            </a:extLst>
          </p:cNvPr>
          <p:cNvSpPr txBox="1"/>
          <p:nvPr/>
        </p:nvSpPr>
        <p:spPr>
          <a:xfrm>
            <a:off x="4318734" y="3233219"/>
            <a:ext cx="3997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Binary data possess spatial info</a:t>
            </a:r>
          </a:p>
          <a:p>
            <a:pPr algn="ctr"/>
            <a:r>
              <a:rPr lang="en-US" altLang="zh-TW" dirty="0"/>
              <a:t>Not angular info</a:t>
            </a:r>
          </a:p>
          <a:p>
            <a:pPr algn="ctr"/>
            <a:r>
              <a:rPr lang="en-US" altLang="zh-TW" dirty="0"/>
              <a:t>Spatial metric may be binary-friendly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 bwMode="auto">
          <a:xfrm flipH="1">
            <a:off x="3872149" y="3694884"/>
            <a:ext cx="446585" cy="653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9E9D72-75B8-CC47-4EEF-43C07E5E79D0}"/>
              </a:ext>
            </a:extLst>
          </p:cNvPr>
          <p:cNvSpPr txBox="1"/>
          <p:nvPr/>
        </p:nvSpPr>
        <p:spPr>
          <a:xfrm>
            <a:off x="5255675" y="4812794"/>
            <a:ext cx="25212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Hamming Distance ?</a:t>
            </a:r>
          </a:p>
          <a:p>
            <a:pPr algn="ctr"/>
            <a:r>
              <a:rPr lang="en-US" altLang="zh-TW" dirty="0"/>
              <a:t>d1 + d2 ?</a:t>
            </a:r>
          </a:p>
          <a:p>
            <a:pPr algn="ctr"/>
            <a:r>
              <a:rPr lang="en-US" altLang="zh-TW" dirty="0"/>
              <a:t>Max( d1 , d2 ) ?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F43CBC-6919-592B-669A-E37C34F1F9BA}"/>
              </a:ext>
            </a:extLst>
          </p:cNvPr>
          <p:cNvSpPr txBox="1"/>
          <p:nvPr/>
        </p:nvSpPr>
        <p:spPr>
          <a:xfrm>
            <a:off x="1994250" y="4988969"/>
            <a:ext cx="21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515905" y="5274459"/>
            <a:ext cx="173977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44008" y="4942944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6042382" y="3149849"/>
            <a:ext cx="2289552" cy="307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809992" y="5490010"/>
            <a:ext cx="2410059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1963522" y="4169355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1942934" y="3130721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2071737" y="5432284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27017" y="332925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593525" y="3476836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42304" y="444090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413087" y="4113697"/>
                <a:ext cx="46873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7" y="4113697"/>
                <a:ext cx="4687305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2"/>
          </p:cNvCxnSpPr>
          <p:nvPr/>
        </p:nvCxnSpPr>
        <p:spPr bwMode="auto">
          <a:xfrm flipV="1">
            <a:off x="6619298" y="3457437"/>
            <a:ext cx="567860" cy="28656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684318" y="4760015"/>
            <a:ext cx="273920" cy="18292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ECD2E304-28E5-B654-C161-2316EDD3AFF9}"/>
              </a:ext>
            </a:extLst>
          </p:cNvPr>
          <p:cNvSpPr txBox="1">
            <a:spLocks/>
          </p:cNvSpPr>
          <p:nvPr/>
        </p:nvSpPr>
        <p:spPr bwMode="auto">
          <a:xfrm>
            <a:off x="32943" y="5606475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Using both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/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/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/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E3766A1-67E1-FBF1-227B-483B88728DB1}"/>
              </a:ext>
            </a:extLst>
          </p:cNvPr>
          <p:cNvCxnSpPr>
            <a:cxnSpLocks/>
            <a:stCxn id="97" idx="3"/>
          </p:cNvCxnSpPr>
          <p:nvPr/>
        </p:nvCxnSpPr>
        <p:spPr bwMode="auto">
          <a:xfrm>
            <a:off x="6667732" y="5958621"/>
            <a:ext cx="33264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107504" y="4149080"/>
            <a:ext cx="3283647" cy="2236185"/>
            <a:chOff x="76311" y="2850312"/>
            <a:chExt cx="3283647" cy="223618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1818974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3" name="內容版面配置區 2">
              <a:extLst>
                <a:ext uri="{FF2B5EF4-FFF2-40B4-BE49-F238E27FC236}">
                  <a16:creationId xmlns:a16="http://schemas.microsoft.com/office/drawing/2014/main" id="{2CABCEA0-2587-B77C-92F2-F302A1BD0D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11" y="4744802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A58B138-E37E-EA35-F337-11C45618FA7B}"/>
                </a:ext>
              </a:extLst>
            </p:cNvPr>
            <p:cNvCxnSpPr>
              <a:cxnSpLocks/>
              <a:stCxn id="83" idx="0"/>
              <a:endCxn id="4" idx="2"/>
            </p:cNvCxnSpPr>
            <p:nvPr/>
          </p:nvCxnSpPr>
          <p:spPr bwMode="auto">
            <a:xfrm flipV="1">
              <a:off x="489003" y="3881049"/>
              <a:ext cx="235357" cy="86375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9AA8D216-436B-5918-4E23-E2001524B98F}"/>
                </a:ext>
              </a:extLst>
            </p:cNvPr>
            <p:cNvCxnSpPr>
              <a:cxnSpLocks/>
              <a:stCxn id="11" idx="2"/>
              <a:endCxn id="86" idx="0"/>
            </p:cNvCxnSpPr>
            <p:nvPr/>
          </p:nvCxnSpPr>
          <p:spPr bwMode="auto">
            <a:xfrm>
              <a:off x="1096008" y="4307931"/>
              <a:ext cx="47122" cy="4433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內容版面配置區 2">
              <a:extLst>
                <a:ext uri="{FF2B5EF4-FFF2-40B4-BE49-F238E27FC236}">
                  <a16:creationId xmlns:a16="http://schemas.microsoft.com/office/drawing/2014/main" id="{7590DAD5-7AD3-7FE9-8F9F-CDE5DB8E0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0438" y="4751277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dirty="0">
                  <a:solidFill>
                    <a:srgbClr val="FF0000"/>
                  </a:solidFill>
                </a:rPr>
                <a:t>Hit!</a:t>
              </a:r>
              <a:endParaRPr lang="en-US" altLang="zh-TW" sz="1600" b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15AF8075-C7F0-E165-5CA6-E5E7C7AEBA67}"/>
              </a:ext>
            </a:extLst>
          </p:cNvPr>
          <p:cNvSpPr txBox="1"/>
          <p:nvPr/>
        </p:nvSpPr>
        <p:spPr>
          <a:xfrm>
            <a:off x="3506326" y="62644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Postfix grows with maximum range linearly 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164802</TotalTime>
  <Words>690</Words>
  <Application>Microsoft Office PowerPoint</Application>
  <PresentationFormat>如螢幕大小 (4:3)</PresentationFormat>
  <Paragraphs>217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Distance metric</vt:lpstr>
      <vt:lpstr>Problems of Best-Match TCAM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1764</cp:revision>
  <cp:lastPrinted>2014-07-17T05:39:02Z</cp:lastPrinted>
  <dcterms:created xsi:type="dcterms:W3CDTF">2014-07-23T04:37:50Z</dcterms:created>
  <dcterms:modified xsi:type="dcterms:W3CDTF">2025-03-19T12:55:00Z</dcterms:modified>
</cp:coreProperties>
</file>