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31"/>
  </p:notesMasterIdLst>
  <p:handoutMasterIdLst>
    <p:handoutMasterId r:id="rId32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E"/>
    <a:srgbClr val="2CA02C"/>
    <a:srgbClr val="0000FF"/>
    <a:srgbClr val="1F77B4"/>
    <a:srgbClr val="FF7F0E"/>
    <a:srgbClr val="4F81BD"/>
    <a:srgbClr val="FF0000"/>
    <a:srgbClr val="019901"/>
    <a:srgbClr val="E7D4E6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 varScale="1">
        <p:scale>
          <a:sx n="117" d="100"/>
          <a:sy n="117" d="100"/>
        </p:scale>
        <p:origin x="2040" y="8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1214438"/>
          </a:xfrm>
        </p:spPr>
        <p:txBody>
          <a:bodyPr/>
          <a:lstStyle/>
          <a:p>
            <a:r>
              <a:rPr lang="en-US" altLang="zh-TW" sz="3200" dirty="0"/>
              <a:t>Handling Noise and Metric Issue in Few-Shot Learning Tasks with In-Memory Search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2025/06/??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431100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US" altLang="zh-TW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431100" cy="1104598"/>
              </a:xfrm>
              <a:prstGeom prst="rect">
                <a:avLst/>
              </a:prstGeom>
              <a:blipFill>
                <a:blip r:embed="rId7"/>
                <a:stretch>
                  <a:fillRect l="-888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3DF21-3579-F425-187E-2004CCB8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General Way to Resolve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697A3-462D-3262-DC7C-A6511A1E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train a general model that has acceptable accuracy on each distance metric? </a:t>
            </a:r>
          </a:p>
          <a:p>
            <a:pPr lvl="1"/>
            <a:r>
              <a:rPr lang="en-US" altLang="zh-TW" dirty="0"/>
              <a:t>View different metric as a noisy version of cosine similarity</a:t>
            </a:r>
          </a:p>
          <a:p>
            <a:pPr lvl="1"/>
            <a:r>
              <a:rPr lang="en-US" altLang="zh-TW" dirty="0"/>
              <a:t>Train a noise-resilient model using cosine similarity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691CE3-83F7-34FF-953B-B94436EE7F68}"/>
              </a:ext>
            </a:extLst>
          </p:cNvPr>
          <p:cNvSpPr txBox="1"/>
          <p:nvPr/>
        </p:nvSpPr>
        <p:spPr>
          <a:xfrm>
            <a:off x="6948264" y="3738146"/>
            <a:ext cx="149391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 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C078-BC94-6453-2599-BF019A4B3936}"/>
              </a:ext>
            </a:extLst>
          </p:cNvPr>
          <p:cNvSpPr txBox="1"/>
          <p:nvPr/>
        </p:nvSpPr>
        <p:spPr>
          <a:xfrm>
            <a:off x="3851920" y="3738146"/>
            <a:ext cx="21602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</a:t>
            </a:r>
            <a:endParaRPr lang="zh-TW" altLang="en-US" sz="1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335AAC-54D0-57F1-C2D2-4D360225F70E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076700"/>
            <a:ext cx="360040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9CFD7B0-FAFB-06F6-0902-96D9629ADD53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7268462" y="4076700"/>
            <a:ext cx="426758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03F2681-3213-DBE2-C891-667FF152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77221"/>
            <a:ext cx="7344816" cy="18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BA6BC60-41E9-4227-115F-7FA9171D5863}"/>
              </a:ext>
            </a:extLst>
          </p:cNvPr>
          <p:cNvSpPr/>
          <p:nvPr/>
        </p:nvSpPr>
        <p:spPr bwMode="auto">
          <a:xfrm>
            <a:off x="467544" y="1772816"/>
            <a:ext cx="3456384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Method to tackle analog non-idealities in IMS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architecture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Noise-aware training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Bayesian neural network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/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6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Comparison between metrics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Angular metric</a:t>
                </a:r>
                <a:r>
                  <a:rPr kumimoji="1" lang="zh-TW" altLang="en-US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 </a:t>
                </a: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(Cosine)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Spatial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圓角 5">
            <a:extLst>
              <a:ext uri="{FF2B5EF4-FFF2-40B4-BE49-F238E27FC236}">
                <a16:creationId xmlns:a16="http://schemas.microsoft.com/office/drawing/2014/main" id="{C23A02B5-8D4D-C007-642C-983C429EE58D}"/>
              </a:ext>
            </a:extLst>
          </p:cNvPr>
          <p:cNvSpPr/>
          <p:nvPr/>
        </p:nvSpPr>
        <p:spPr bwMode="auto">
          <a:xfrm>
            <a:off x="2717794" y="3429000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Locality sensitive hashing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DA9B04-A1FA-CAF2-54E5-71C75E9E0CFF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95736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7BEC07-B4E5-D659-9030-AC13EC96561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72202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F80B85C-B711-A568-6E39-0677EC1162E3}"/>
              </a:ext>
            </a:extLst>
          </p:cNvPr>
          <p:cNvSpPr/>
          <p:nvPr/>
        </p:nvSpPr>
        <p:spPr bwMode="auto">
          <a:xfrm>
            <a:off x="2714242" y="5085184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View metric difference as noise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3650E9B-7151-5A1A-3EC4-B8C64A951BC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 bwMode="auto">
          <a:xfrm rot="16200000" flipH="1">
            <a:off x="1104839" y="4087849"/>
            <a:ext cx="2700300" cy="518506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A180942A-CC19-98F7-F1B7-3D107392D871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 bwMode="auto">
          <a:xfrm rot="5400000">
            <a:off x="5335310" y="4084296"/>
            <a:ext cx="2700300" cy="525612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8DE80D7-C88E-A72E-E2D7-730679BC03EA}"/>
              </a:ext>
            </a:extLst>
          </p:cNvPr>
          <p:cNvCxnSpPr>
            <a:stCxn id="6" idx="2"/>
            <a:endCxn id="15" idx="0"/>
          </p:cNvCxnSpPr>
          <p:nvPr/>
        </p:nvCxnSpPr>
        <p:spPr bwMode="auto">
          <a:xfrm flipH="1">
            <a:off x="4568448" y="4653136"/>
            <a:ext cx="3552" cy="4320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AB7EA0-6046-E0B6-FBE3-243B66CC0804}"/>
              </a:ext>
            </a:extLst>
          </p:cNvPr>
          <p:cNvSpPr txBox="1"/>
          <p:nvPr/>
        </p:nvSpPr>
        <p:spPr>
          <a:xfrm>
            <a:off x="3242921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34A88B-6979-B1C0-16D2-07E4E002EB29}"/>
              </a:ext>
            </a:extLst>
          </p:cNvPr>
          <p:cNvSpPr txBox="1"/>
          <p:nvPr/>
        </p:nvSpPr>
        <p:spPr>
          <a:xfrm>
            <a:off x="8006830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A9CAD99-8295-06AF-69B3-9138193EC868}"/>
              </a:ext>
            </a:extLst>
          </p:cNvPr>
          <p:cNvSpPr txBox="1"/>
          <p:nvPr/>
        </p:nvSpPr>
        <p:spPr>
          <a:xfrm>
            <a:off x="5756578" y="4378542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3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C972C9-8F14-6B76-DE00-07CCC2545AA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9E7B-5902-F51D-D5FE-57BA41B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Noise Strength of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Observation of the magnitude of each distance metric if we regard them as the source of noise</a:t>
                </a:r>
              </a:p>
              <a:p>
                <a:pPr lvl="1"/>
                <a:r>
                  <a:rPr lang="en-US" altLang="zh-TW" dirty="0"/>
                  <a:t>Clean signal : cosine similarity</a:t>
                </a:r>
              </a:p>
              <a:p>
                <a:pPr lvl="1"/>
                <a:r>
                  <a:rPr lang="en-US" altLang="zh-TW" dirty="0"/>
                  <a:t>Relative noise : LSH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53D4425-84FB-0A31-CEA4-9BCE0FAD8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12977"/>
            <a:ext cx="5146258" cy="341642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1574361-D1EC-C22C-B1DE-1A2E5A6478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4" y="4798980"/>
            <a:ext cx="3429201" cy="204897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41F4C9-464B-DDDE-C7FC-EB8E86248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6" y="2750006"/>
            <a:ext cx="3430356" cy="204897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EB9715-70EC-CEE1-BF3C-B6D4714D9E0A}"/>
              </a:ext>
            </a:extLst>
          </p:cNvPr>
          <p:cNvSpPr txBox="1"/>
          <p:nvPr/>
        </p:nvSpPr>
        <p:spPr>
          <a:xfrm>
            <a:off x="755576" y="5012323"/>
            <a:ext cx="2963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Spatial metric has larger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0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5C14-29E9-DCCE-5362-0C7C384C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62000"/>
            <a:ext cx="9073008" cy="762000"/>
          </a:xfrm>
        </p:spPr>
        <p:txBody>
          <a:bodyPr/>
          <a:lstStyle/>
          <a:p>
            <a:r>
              <a:rPr lang="en-US" altLang="zh-TW" dirty="0"/>
              <a:t>Noise-Resilient Model Resolves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1FB8-D9EA-62B5-3EA4-D6B0F52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Noise-Resilient Model achieves higher accuracy when distance metric is not cosine distance</a:t>
            </a:r>
          </a:p>
          <a:p>
            <a:pPr lvl="1"/>
            <a:r>
              <a:rPr lang="en-US" altLang="zh-TW" dirty="0"/>
              <a:t>Original CNN model has highest accuracy on cosine similarity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E0855-3C25-58F9-F390-EA45B76AC6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>
          <a:xfrm>
            <a:off x="467544" y="2995617"/>
            <a:ext cx="4824536" cy="3862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EA6B1D-6490-958E-30F9-0BC232B3AFB0}"/>
              </a:ext>
            </a:extLst>
          </p:cNvPr>
          <p:cNvSpPr txBox="1"/>
          <p:nvPr/>
        </p:nvSpPr>
        <p:spPr>
          <a:xfrm>
            <a:off x="5724128" y="5301208"/>
            <a:ext cx="3312368" cy="584775"/>
          </a:xfrm>
          <a:prstGeom prst="rect">
            <a:avLst/>
          </a:prstGeom>
          <a:noFill/>
          <a:ln w="28575">
            <a:solidFill>
              <a:srgbClr val="2CA02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model has similar results, but has lower accuracy in general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1DFEAB-2A1E-53B2-4DFA-80A4D7BF364E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5277544" y="5593596"/>
            <a:ext cx="44658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705084-CF1D-658E-25BD-0998D77F8653}"/>
              </a:ext>
            </a:extLst>
          </p:cNvPr>
          <p:cNvSpPr txBox="1"/>
          <p:nvPr/>
        </p:nvSpPr>
        <p:spPr>
          <a:xfrm>
            <a:off x="5724128" y="3900681"/>
            <a:ext cx="3312368" cy="584775"/>
          </a:xfrm>
          <a:prstGeom prst="rect">
            <a:avLst/>
          </a:prstGeom>
          <a:noFill/>
          <a:ln w="28575">
            <a:solidFill>
              <a:srgbClr val="FF98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 has highest accuracy on other metric</a:t>
            </a:r>
            <a:endParaRPr lang="zh-TW" altLang="en-US" sz="1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CBD4C4-CFE9-9B10-7083-E8496526396E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 flipV="1">
            <a:off x="5148064" y="4125417"/>
            <a:ext cx="57606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31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0E383-458B-C2EE-61FE-E8A6FAD6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View different metrics as inaccurate versions of cosine similarity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norm : Non-normalized cosine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 norm :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 :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:endParaRPr lang="en-US" altLang="zh-TW" sz="16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Train a model that performs well on general distance metrics</a:t>
                </a:r>
              </a:p>
              <a:p>
                <a:pPr lvl="1"/>
                <a:r>
                  <a:rPr lang="en-US" altLang="zh-TW" dirty="0"/>
                  <a:t>Noise-aware model can achieve better performance in general cases</a:t>
                </a:r>
              </a:p>
              <a:p>
                <a:pPr lvl="1"/>
                <a:r>
                  <a:rPr lang="en-US" altLang="zh-TW" dirty="0"/>
                  <a:t>Bayesian model has similar behavior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/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3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7202D-E2EA-A6C2-4189-1C955955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All Experiments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F47D83-2CB0-FC3D-C146-F4D89D734872}"/>
              </a:ext>
            </a:extLst>
          </p:cNvPr>
          <p:cNvSpPr/>
          <p:nvPr/>
        </p:nvSpPr>
        <p:spPr bwMode="auto">
          <a:xfrm>
            <a:off x="424979" y="2044092"/>
            <a:ext cx="3456384" cy="664827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Let the model get used to noise in training phase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59CCB7F-0FD5-9B48-C587-22C5156DD256}"/>
              </a:ext>
            </a:extLst>
          </p:cNvPr>
          <p:cNvSpPr/>
          <p:nvPr/>
        </p:nvSpPr>
        <p:spPr bwMode="auto">
          <a:xfrm>
            <a:off x="5220074" y="2044093"/>
            <a:ext cx="3456384" cy="66482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Train a model that uses same metric as IMS device</a:t>
            </a:r>
            <a:endParaRPr kumimoji="1" lang="en-US" altLang="zh-TW" sz="1400" kern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6ED059-0A2E-6576-C37D-342C549F4D07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53171" y="2708919"/>
            <a:ext cx="648071" cy="7077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2F438C7-02AB-7F58-D433-6487844208D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42760" y="2708919"/>
            <a:ext cx="605506" cy="6818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6195486-07AB-2CBD-04D5-AF1FDCC450B7}"/>
              </a:ext>
            </a:extLst>
          </p:cNvPr>
          <p:cNvSpPr/>
          <p:nvPr/>
        </p:nvSpPr>
        <p:spPr bwMode="auto">
          <a:xfrm>
            <a:off x="2710690" y="5085184"/>
            <a:ext cx="3715516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ea typeface="標楷體" pitchFamily="65" charset="-120"/>
              </a:rPr>
              <a:t>We can regard different metric as a noisy version of cosine similarity, thus use the method in part 1 to resolve this problem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EC624153-B430-132B-960C-8751392C5846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 rot="16200000" flipH="1">
            <a:off x="937764" y="3924325"/>
            <a:ext cx="2988333" cy="557519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F973BFB3-3D09-DAB8-72E5-0CD00E2A7168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 bwMode="auto">
          <a:xfrm rot="5400000">
            <a:off x="5193070" y="3942055"/>
            <a:ext cx="2988333" cy="522060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53687-1C4F-D7CD-CEEF-A31B71D02B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4568448" y="4332917"/>
            <a:ext cx="5453" cy="7522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423AA8-C826-0BF0-30C5-B94D0C116223}"/>
              </a:ext>
            </a:extLst>
          </p:cNvPr>
          <p:cNvSpPr txBox="1"/>
          <p:nvPr/>
        </p:nvSpPr>
        <p:spPr>
          <a:xfrm>
            <a:off x="3200356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C4D3CA-B410-008C-84C3-44FCCE3498F9}"/>
              </a:ext>
            </a:extLst>
          </p:cNvPr>
          <p:cNvSpPr txBox="1"/>
          <p:nvPr/>
        </p:nvSpPr>
        <p:spPr>
          <a:xfrm>
            <a:off x="8028349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9281C19-0170-CCDA-3C57-75F2B8397BE9}"/>
              </a:ext>
            </a:extLst>
          </p:cNvPr>
          <p:cNvGrpSpPr/>
          <p:nvPr/>
        </p:nvGrpSpPr>
        <p:grpSpPr>
          <a:xfrm>
            <a:off x="2719695" y="3349474"/>
            <a:ext cx="3758864" cy="1016627"/>
            <a:chOff x="2717794" y="3669692"/>
            <a:chExt cx="3758864" cy="1016627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DD263B-B916-780D-B511-D69FD0B4FCB7}"/>
                </a:ext>
              </a:extLst>
            </p:cNvPr>
            <p:cNvSpPr/>
            <p:nvPr/>
          </p:nvSpPr>
          <p:spPr bwMode="auto">
            <a:xfrm>
              <a:off x="2717794" y="3669692"/>
              <a:ext cx="3708412" cy="983443"/>
            </a:xfrm>
            <a:prstGeom prst="roundRect">
              <a:avLst>
                <a:gd name="adj" fmla="val 20817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defRPr/>
              </a:pP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LSH</a:t>
              </a:r>
              <a:r>
                <a:rPr kumimoji="1" lang="zh-TW" altLang="en-US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 </a:t>
              </a: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can simulate the performance of cosine similarity with Hamming distance as metric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EAE89-0842-EAF5-48AC-F7E0588EC074}"/>
                </a:ext>
              </a:extLst>
            </p:cNvPr>
            <p:cNvSpPr txBox="1"/>
            <p:nvPr/>
          </p:nvSpPr>
          <p:spPr>
            <a:xfrm>
              <a:off x="5756578" y="4378542"/>
              <a:ext cx="72008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/>
                <a:t>Part 3</a:t>
              </a:r>
              <a:endParaRPr lang="zh-TW" altLang="en-US" sz="14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33C01-AD5E-22D2-D00F-23D94CF8FC1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7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rad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b="0" i="0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167016</TotalTime>
  <Words>1354</Words>
  <Application>Microsoft Office PowerPoint</Application>
  <PresentationFormat>如螢幕大小 (4:3)</PresentationFormat>
  <Paragraphs>298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Handling Noise and Metric Issue in Few-Shot Learning Tasks with In-Memory Search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  <vt:lpstr>A General Way to Resolve Metric Issue</vt:lpstr>
      <vt:lpstr>Noise Strength of Metrics</vt:lpstr>
      <vt:lpstr>Noise-Resilient Model Resolves Metric Issue</vt:lpstr>
      <vt:lpstr>Conclusion 4</vt:lpstr>
      <vt:lpstr>Conclusion of All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1863</cp:revision>
  <cp:lastPrinted>2025-05-02T08:25:41Z</cp:lastPrinted>
  <dcterms:created xsi:type="dcterms:W3CDTF">2014-07-23T04:37:50Z</dcterms:created>
  <dcterms:modified xsi:type="dcterms:W3CDTF">2025-06-13T05:31:03Z</dcterms:modified>
</cp:coreProperties>
</file>