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256" r:id="rId2"/>
    <p:sldId id="281" r:id="rId3"/>
    <p:sldId id="282" r:id="rId4"/>
    <p:sldId id="284" r:id="rId5"/>
    <p:sldId id="285" r:id="rId6"/>
    <p:sldId id="286" r:id="rId7"/>
    <p:sldId id="289" r:id="rId8"/>
    <p:sldId id="288" r:id="rId9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D4E6"/>
    <a:srgbClr val="292929"/>
    <a:srgbClr val="B11313"/>
    <a:srgbClr val="C44F00"/>
    <a:srgbClr val="FFCC00"/>
    <a:srgbClr val="5F5F5F"/>
    <a:srgbClr val="000099"/>
    <a:srgbClr val="6600CC"/>
    <a:srgbClr val="66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6" autoAdjust="0"/>
    <p:restoredTop sz="96619" autoAdjust="0"/>
  </p:normalViewPr>
  <p:slideViewPr>
    <p:cSldViewPr>
      <p:cViewPr>
        <p:scale>
          <a:sx n="93" d="100"/>
          <a:sy n="93" d="100"/>
        </p:scale>
        <p:origin x="1132" y="268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140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EE9A4-105B-C4C6-2CC0-1D5F39DA5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0E6DECF-245E-FD95-6735-BD5CADCD04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F34E877-E2FA-A1F8-ACA8-6B9D26522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27FF45-885A-6788-7CA5-883A6B82C5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882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F6653-FAB6-5A59-3369-ACECF175E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6025FFE-380E-C643-9157-EB3C06DFB1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7E84869-298B-7EF5-0D6A-28633CF12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88C8FA-B914-C2F2-C607-3835189A05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1255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F7048-4524-AB4F-7F2A-10EA7E76F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5383FF6-4864-A89C-DDAF-FD79DFFF3D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FC11F38-71A5-8EDD-8348-94D7FA02D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83315D-E416-18A9-5016-C149535E70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1443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47B5E-8C41-73C2-FC43-106D5106C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DC013E2-F645-B372-49BC-88F571E876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E9062D6-E9EC-6BE4-339D-1F1C7245C1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7D3F80-0122-7BEF-87BE-7B8DD928E4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170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EA121-D3E2-9471-4D21-3FBFB4785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ABC0027-554D-309C-885F-AD7B61A744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D3957ED-7471-7AB7-EF7F-8B6E362EE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D2DD18-AA44-F507-9259-1395E0EDF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7587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4FCB5-F06A-4C9B-56B2-E8FFC86B0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8418743-107F-4DD9-425F-FC162789FD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BE5F50C-23D7-E95A-6F9C-43100BDE4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C5BFA-B4CF-C55A-76F3-A4DF05BD0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053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Design Technology </a:t>
            </a:r>
            <a:br>
              <a:rPr lang="en-US" altLang="zh-TW" dirty="0"/>
            </a:br>
            <a:r>
              <a:rPr lang="en-US" altLang="zh-TW" dirty="0"/>
              <a:t>Co-Optimization </a:t>
            </a:r>
            <a:br>
              <a:rPr lang="en-US" altLang="zh-TW" dirty="0"/>
            </a:br>
            <a:r>
              <a:rPr lang="en-US" altLang="zh-TW" dirty="0"/>
              <a:t>for In-Memory Search 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0" y="6552265"/>
            <a:ext cx="3635896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Template</a:t>
            </a:r>
            <a:r>
              <a:rPr kumimoji="0" lang="zh-TW" altLang="en-US" b="0" dirty="0"/>
              <a:t> </a:t>
            </a:r>
            <a:r>
              <a:rPr kumimoji="0" lang="en-US" altLang="zh-TW" b="0" dirty="0"/>
              <a:t>Credit : Jie-Hong Roland Jiang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E3D91-FD87-2BC4-A354-D569B7389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0155BB57-7014-071A-5B5C-C10461FCC39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0" dirty="0"/>
              <a:t>Traditional classification models suffers from catastrophic forgetting when learning new domains</a:t>
            </a:r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  <a:p>
            <a:pPr lvl="1"/>
            <a:r>
              <a:rPr lang="en-US" altLang="zh-TW" b="0" dirty="0"/>
              <a:t>Search all data stored in the memory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F5E9A5A-25A7-433A-3620-FCAE8FB6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686800" cy="1139825"/>
          </a:xfrm>
        </p:spPr>
        <p:txBody>
          <a:bodyPr/>
          <a:lstStyle/>
          <a:p>
            <a:r>
              <a:rPr lang="en-US" altLang="zh-TW" dirty="0"/>
              <a:t>Few/One Shot Learning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B15E44-8CC5-4C54-B5E2-3BF9957A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1026" name="Picture 2" descr="Few-Shot Learning (1/3): Basic Concepts">
            <a:extLst>
              <a:ext uri="{FF2B5EF4-FFF2-40B4-BE49-F238E27FC236}">
                <a16:creationId xmlns:a16="http://schemas.microsoft.com/office/drawing/2014/main" id="{54BDAD32-9AE9-D97A-1296-4C5AF1F62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24082" r="881" b="7524"/>
          <a:stretch/>
        </p:blipFill>
        <p:spPr bwMode="auto">
          <a:xfrm>
            <a:off x="296914" y="4315739"/>
            <a:ext cx="449702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felong Learning of Few-shot Learners across NLP Tasks | Semantic Scholar">
            <a:extLst>
              <a:ext uri="{FF2B5EF4-FFF2-40B4-BE49-F238E27FC236}">
                <a16:creationId xmlns:a16="http://schemas.microsoft.com/office/drawing/2014/main" id="{8845B0D8-A315-54BF-DADB-697134A0C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6" t="-1" r="37000" b="79436"/>
          <a:stretch/>
        </p:blipFill>
        <p:spPr bwMode="auto">
          <a:xfrm>
            <a:off x="3024318" y="2387549"/>
            <a:ext cx="3560873" cy="71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圖形 23" descr="核取方塊 (打勾) 以實心填滿">
            <a:extLst>
              <a:ext uri="{FF2B5EF4-FFF2-40B4-BE49-F238E27FC236}">
                <a16:creationId xmlns:a16="http://schemas.microsoft.com/office/drawing/2014/main" id="{24F3AF0D-00E0-A272-0B61-7FC030ED61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4926" y="3375378"/>
            <a:ext cx="432048" cy="432048"/>
          </a:xfrm>
          <a:prstGeom prst="rect">
            <a:avLst/>
          </a:prstGeom>
        </p:spPr>
      </p:pic>
      <p:pic>
        <p:nvPicPr>
          <p:cNvPr id="25" name="圖形 24" descr="核取方塊 (打勾) 以實心填滿">
            <a:extLst>
              <a:ext uri="{FF2B5EF4-FFF2-40B4-BE49-F238E27FC236}">
                <a16:creationId xmlns:a16="http://schemas.microsoft.com/office/drawing/2014/main" id="{2AD06B28-2D64-E8E0-3780-E44551BAC7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66336" y="3378910"/>
            <a:ext cx="432048" cy="432048"/>
          </a:xfrm>
          <a:prstGeom prst="rect">
            <a:avLst/>
          </a:prstGeom>
        </p:spPr>
      </p:pic>
      <p:pic>
        <p:nvPicPr>
          <p:cNvPr id="26" name="圖形 25" descr="核取方塊 (打勾) 以實心填滿">
            <a:extLst>
              <a:ext uri="{FF2B5EF4-FFF2-40B4-BE49-F238E27FC236}">
                <a16:creationId xmlns:a16="http://schemas.microsoft.com/office/drawing/2014/main" id="{CF70EBA5-12FD-C67D-4F7C-70EB69623C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36272" y="3375378"/>
            <a:ext cx="432048" cy="432048"/>
          </a:xfrm>
          <a:prstGeom prst="rect">
            <a:avLst/>
          </a:prstGeom>
        </p:spPr>
      </p:pic>
      <p:pic>
        <p:nvPicPr>
          <p:cNvPr id="28" name="圖形 27" descr="魚 以實心填滿">
            <a:extLst>
              <a:ext uri="{FF2B5EF4-FFF2-40B4-BE49-F238E27FC236}">
                <a16:creationId xmlns:a16="http://schemas.microsoft.com/office/drawing/2014/main" id="{B41E965D-BE9F-354F-3645-11C93E8DB3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69210" y="3090135"/>
            <a:ext cx="366173" cy="366173"/>
          </a:xfrm>
          <a:prstGeom prst="rect">
            <a:avLst/>
          </a:prstGeom>
        </p:spPr>
      </p:pic>
      <p:pic>
        <p:nvPicPr>
          <p:cNvPr id="30" name="圖形 29" descr="小狗 以實心填滿">
            <a:extLst>
              <a:ext uri="{FF2B5EF4-FFF2-40B4-BE49-F238E27FC236}">
                <a16:creationId xmlns:a16="http://schemas.microsoft.com/office/drawing/2014/main" id="{C4D7B82D-A55E-4FF3-C9C5-2E25AFEF72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70676" y="3036258"/>
            <a:ext cx="432048" cy="432048"/>
          </a:xfrm>
          <a:prstGeom prst="rect">
            <a:avLst/>
          </a:prstGeom>
        </p:spPr>
      </p:pic>
      <p:pic>
        <p:nvPicPr>
          <p:cNvPr id="33" name="圖形 32" descr="小貓 以實心填滿">
            <a:extLst>
              <a:ext uri="{FF2B5EF4-FFF2-40B4-BE49-F238E27FC236}">
                <a16:creationId xmlns:a16="http://schemas.microsoft.com/office/drawing/2014/main" id="{4F72737E-C760-5074-CAE3-C99B4BACC2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19872" y="3024260"/>
            <a:ext cx="432048" cy="432048"/>
          </a:xfrm>
          <a:prstGeom prst="rect">
            <a:avLst/>
          </a:prstGeom>
        </p:spPr>
      </p:pic>
      <p:pic>
        <p:nvPicPr>
          <p:cNvPr id="34" name="圖形 33" descr="小貓 以實心填滿">
            <a:extLst>
              <a:ext uri="{FF2B5EF4-FFF2-40B4-BE49-F238E27FC236}">
                <a16:creationId xmlns:a16="http://schemas.microsoft.com/office/drawing/2014/main" id="{C1E935C0-1D50-36A2-6908-E935012392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11018" y="3024260"/>
            <a:ext cx="432048" cy="432048"/>
          </a:xfrm>
          <a:prstGeom prst="rect">
            <a:avLst/>
          </a:prstGeom>
        </p:spPr>
      </p:pic>
      <p:pic>
        <p:nvPicPr>
          <p:cNvPr id="35" name="圖形 34" descr="核取方塊 (打勾) 以實心填滿">
            <a:extLst>
              <a:ext uri="{FF2B5EF4-FFF2-40B4-BE49-F238E27FC236}">
                <a16:creationId xmlns:a16="http://schemas.microsoft.com/office/drawing/2014/main" id="{479A0262-1146-712D-2B9A-C51D8C06A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21356" y="3378910"/>
            <a:ext cx="432048" cy="432048"/>
          </a:xfrm>
          <a:prstGeom prst="rect">
            <a:avLst/>
          </a:prstGeom>
        </p:spPr>
      </p:pic>
      <p:pic>
        <p:nvPicPr>
          <p:cNvPr id="36" name="圖形 35" descr="小狗 以實心填滿">
            <a:extLst>
              <a:ext uri="{FF2B5EF4-FFF2-40B4-BE49-F238E27FC236}">
                <a16:creationId xmlns:a16="http://schemas.microsoft.com/office/drawing/2014/main" id="{EBE069C7-5D45-EEAC-E83D-9C544742D7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66756" y="3036258"/>
            <a:ext cx="432048" cy="432048"/>
          </a:xfrm>
          <a:prstGeom prst="rect">
            <a:avLst/>
          </a:prstGeom>
        </p:spPr>
      </p:pic>
      <p:pic>
        <p:nvPicPr>
          <p:cNvPr id="37" name="圖形 36" descr="小貓 以實心填滿">
            <a:extLst>
              <a:ext uri="{FF2B5EF4-FFF2-40B4-BE49-F238E27FC236}">
                <a16:creationId xmlns:a16="http://schemas.microsoft.com/office/drawing/2014/main" id="{DB5843AB-53A8-AB42-6977-1220642BBA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07098" y="3024260"/>
            <a:ext cx="432048" cy="432048"/>
          </a:xfrm>
          <a:prstGeom prst="rect">
            <a:avLst/>
          </a:prstGeom>
        </p:spPr>
      </p:pic>
      <p:pic>
        <p:nvPicPr>
          <p:cNvPr id="41" name="圖形 40" descr="核取方塊 (打勾) 以實心填滿">
            <a:extLst>
              <a:ext uri="{FF2B5EF4-FFF2-40B4-BE49-F238E27FC236}">
                <a16:creationId xmlns:a16="http://schemas.microsoft.com/office/drawing/2014/main" id="{53FCB02E-7C71-C5B7-2B66-9ADAE6FF5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2389" y="3384475"/>
            <a:ext cx="432048" cy="432048"/>
          </a:xfrm>
          <a:prstGeom prst="rect">
            <a:avLst/>
          </a:prstGeom>
        </p:spPr>
      </p:pic>
      <p:pic>
        <p:nvPicPr>
          <p:cNvPr id="42" name="圖形 41" descr="核取方塊 (打勾) 以實心填滿">
            <a:extLst>
              <a:ext uri="{FF2B5EF4-FFF2-40B4-BE49-F238E27FC236}">
                <a16:creationId xmlns:a16="http://schemas.microsoft.com/office/drawing/2014/main" id="{B5700EE6-B7E3-FA1F-EEA8-13BA1DA61E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62051" y="3379607"/>
            <a:ext cx="432048" cy="432048"/>
          </a:xfrm>
          <a:prstGeom prst="rect">
            <a:avLst/>
          </a:prstGeom>
        </p:spPr>
      </p:pic>
      <p:sp>
        <p:nvSpPr>
          <p:cNvPr id="43" name="乘號 42">
            <a:extLst>
              <a:ext uri="{FF2B5EF4-FFF2-40B4-BE49-F238E27FC236}">
                <a16:creationId xmlns:a16="http://schemas.microsoft.com/office/drawing/2014/main" id="{E41E4B8C-45FE-316E-378B-A8ADBE391911}"/>
              </a:ext>
            </a:extLst>
          </p:cNvPr>
          <p:cNvSpPr/>
          <p:nvPr/>
        </p:nvSpPr>
        <p:spPr bwMode="auto">
          <a:xfrm>
            <a:off x="5416687" y="2906039"/>
            <a:ext cx="325027" cy="982703"/>
          </a:xfrm>
          <a:prstGeom prst="mathMultiply">
            <a:avLst>
              <a:gd name="adj1" fmla="val 15424"/>
            </a:avLst>
          </a:prstGeom>
          <a:solidFill>
            <a:srgbClr val="FF0000"/>
          </a:solidFill>
          <a:ln w="9525" cap="flat" cmpd="sng" algn="ctr">
            <a:solidFill>
              <a:srgbClr val="C44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AC1492E9-F6A0-30C7-A150-15A0425586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400" b="96000" l="0" r="99727">
                        <a14:foregroundMark x1="66393" y1="76800" x2="42350" y2="91600"/>
                        <a14:foregroundMark x1="42350" y1="91600" x2="27322" y2="43200"/>
                        <a14:foregroundMark x1="27322" y1="43200" x2="75956" y2="46400"/>
                        <a14:foregroundMark x1="75956" y1="46400" x2="59290" y2="74000"/>
                        <a14:foregroundMark x1="59290" y1="74000" x2="57923" y2="74800"/>
                        <a14:foregroundMark x1="56557" y1="90800" x2="37158" y2="88800"/>
                        <a14:foregroundMark x1="37158" y1="88800" x2="3005" y2="54000"/>
                        <a14:foregroundMark x1="3005" y1="54000" x2="22404" y2="18400"/>
                        <a14:foregroundMark x1="22404" y1="18400" x2="23224" y2="65600"/>
                        <a14:foregroundMark x1="23224" y1="65600" x2="20492" y2="69600"/>
                        <a14:foregroundMark x1="39071" y1="93200" x2="20219" y2="89200"/>
                        <a14:foregroundMark x1="20219" y1="89200" x2="36339" y2="93600"/>
                        <a14:foregroundMark x1="15301" y1="89600" x2="22951" y2="90800"/>
                        <a14:foregroundMark x1="9563" y1="90400" x2="42077" y2="96000"/>
                        <a14:foregroundMark x1="66940" y1="31200" x2="9836" y2="20000"/>
                        <a14:foregroundMark x1="9836" y1="20000" x2="3552" y2="40000"/>
                        <a14:foregroundMark x1="49454" y1="12400" x2="2186" y2="7600"/>
                        <a14:foregroundMark x1="60929" y1="14400" x2="18306" y2="400"/>
                        <a14:foregroundMark x1="18306" y1="400" x2="546" y2="2800"/>
                        <a14:foregroundMark x1="546" y1="2800" x2="546" y2="2800"/>
                        <a14:foregroundMark x1="60109" y1="8000" x2="37705" y2="8800"/>
                        <a14:foregroundMark x1="50000" y1="44800" x2="50820" y2="76400"/>
                        <a14:foregroundMark x1="69209" y1="83134" x2="83060" y2="63200"/>
                        <a14:foregroundMark x1="66940" y1="86400" x2="67562" y2="85504"/>
                        <a14:foregroundMark x1="83060" y1="63200" x2="91803" y2="22800"/>
                        <a14:foregroundMark x1="91803" y1="22800" x2="91530" y2="21600"/>
                        <a14:foregroundMark x1="81421" y1="76400" x2="99727" y2="55200"/>
                        <a14:foregroundMark x1="99727" y1="55200" x2="99727" y2="55200"/>
                        <a14:foregroundMark x1="33333" y1="76800" x2="34973" y2="78400"/>
                        <a14:foregroundMark x1="32514" y1="71200" x2="38525" y2="76400"/>
                        <a14:foregroundMark x1="31148" y1="72000" x2="26230" y2="84800"/>
                        <a14:backgroundMark x1="88525" y1="92400" x2="82787" y2="94400"/>
                        <a14:backgroundMark x1="92350" y1="88400" x2="81421" y2="90000"/>
                        <a14:backgroundMark x1="85792" y1="86400" x2="81967" y2="91600"/>
                        <a14:backgroundMark x1="78415" y1="89600" x2="72131" y2="90400"/>
                        <a14:backgroundMark x1="72131" y1="87200" x2="70219" y2="892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65925" y="4266319"/>
            <a:ext cx="3402134" cy="2323862"/>
          </a:xfrm>
          <a:prstGeom prst="rect">
            <a:avLst/>
          </a:prstGeom>
        </p:spPr>
      </p:pic>
      <p:sp>
        <p:nvSpPr>
          <p:cNvPr id="50" name="文字方塊 49">
            <a:extLst>
              <a:ext uri="{FF2B5EF4-FFF2-40B4-BE49-F238E27FC236}">
                <a16:creationId xmlns:a16="http://schemas.microsoft.com/office/drawing/2014/main" id="{26950A32-F8DB-2C22-0C8C-F4F54CF30966}"/>
              </a:ext>
            </a:extLst>
          </p:cNvPr>
          <p:cNvSpPr txBox="1"/>
          <p:nvPr/>
        </p:nvSpPr>
        <p:spPr>
          <a:xfrm>
            <a:off x="2389072" y="4888468"/>
            <a:ext cx="269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TW" b="0" dirty="0"/>
              <a:t>Cosine similarity!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89A57EF-8970-9A86-8C54-B999720B4EF3}"/>
              </a:ext>
            </a:extLst>
          </p:cNvPr>
          <p:cNvCxnSpPr/>
          <p:nvPr/>
        </p:nvCxnSpPr>
        <p:spPr bwMode="auto">
          <a:xfrm>
            <a:off x="4139952" y="2989494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6810D15B-5112-B907-E4F3-22A069F8A025}"/>
              </a:ext>
            </a:extLst>
          </p:cNvPr>
          <p:cNvCxnSpPr/>
          <p:nvPr/>
        </p:nvCxnSpPr>
        <p:spPr bwMode="auto">
          <a:xfrm>
            <a:off x="5302724" y="2989494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3477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10D40-ECB3-A54B-98DA-028128A8F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FFE75F1D-EAF9-7B54-0FAD-B9BB4715BA03}"/>
              </a:ext>
            </a:extLst>
          </p:cNvPr>
          <p:cNvSpPr txBox="1">
            <a:spLocks/>
          </p:cNvSpPr>
          <p:nvPr/>
        </p:nvSpPr>
        <p:spPr bwMode="auto">
          <a:xfrm>
            <a:off x="457200" y="1630766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0" dirty="0"/>
              <a:t>Traditional computer requires frequent data transfer between CPU and RAM for ML</a:t>
            </a:r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  <a:p>
            <a:pPr lvl="1"/>
            <a:endParaRPr lang="en-US" altLang="zh-TW" sz="1100" b="0" dirty="0"/>
          </a:p>
          <a:p>
            <a:pPr lvl="1"/>
            <a:r>
              <a:rPr lang="en-US" altLang="zh-TW" b="0" dirty="0"/>
              <a:t>In memory search structure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9009EA2-F6A9-4028-AAF0-33E88B9B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computer architecture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304656-DC58-2A9C-B215-29D28712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2E5D1B1-6C36-E75B-EE85-CF8AFBF03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93" y="2434174"/>
            <a:ext cx="4573488" cy="1368405"/>
          </a:xfrm>
          <a:prstGeom prst="rect">
            <a:avLst/>
          </a:prstGeom>
        </p:spPr>
      </p:pic>
      <p:pic>
        <p:nvPicPr>
          <p:cNvPr id="6" name="圖形 5" descr="火 以實心填滿">
            <a:extLst>
              <a:ext uri="{FF2B5EF4-FFF2-40B4-BE49-F238E27FC236}">
                <a16:creationId xmlns:a16="http://schemas.microsoft.com/office/drawing/2014/main" id="{8176DD0B-E22B-01E2-40C9-E5711BE0C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7784" y="2684403"/>
            <a:ext cx="608218" cy="608218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E60E8B3-8739-EF54-7E80-EE22800AF6BB}"/>
              </a:ext>
            </a:extLst>
          </p:cNvPr>
          <p:cNvSpPr txBox="1">
            <a:spLocks/>
          </p:cNvSpPr>
          <p:nvPr/>
        </p:nvSpPr>
        <p:spPr bwMode="auto">
          <a:xfrm>
            <a:off x="21495" y="2529343"/>
            <a:ext cx="248944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/>
              <a:t>60%</a:t>
            </a:r>
            <a:r>
              <a:rPr lang="zh-TW" altLang="en-US" sz="1600" b="0" dirty="0"/>
              <a:t>↑</a:t>
            </a:r>
            <a:r>
              <a:rPr lang="en-US" altLang="zh-TW" sz="1600" b="0" dirty="0"/>
              <a:t>power</a:t>
            </a:r>
          </a:p>
        </p:txBody>
      </p: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7FA6371C-211B-E806-339B-C13557A043C5}"/>
              </a:ext>
            </a:extLst>
          </p:cNvPr>
          <p:cNvCxnSpPr/>
          <p:nvPr/>
        </p:nvCxnSpPr>
        <p:spPr bwMode="auto">
          <a:xfrm>
            <a:off x="1878962" y="2708920"/>
            <a:ext cx="864096" cy="229671"/>
          </a:xfrm>
          <a:prstGeom prst="curvedConnector3">
            <a:avLst>
              <a:gd name="adj1" fmla="val 9034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5376A08-0C20-C9B4-A899-6BC347ADCE19}"/>
              </a:ext>
            </a:extLst>
          </p:cNvPr>
          <p:cNvSpPr txBox="1">
            <a:spLocks/>
          </p:cNvSpPr>
          <p:nvPr/>
        </p:nvSpPr>
        <p:spPr bwMode="auto">
          <a:xfrm>
            <a:off x="1475656" y="3695104"/>
            <a:ext cx="3560984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400" b="0" dirty="0"/>
              <a:t>von Neumann bottleneck</a:t>
            </a:r>
          </a:p>
        </p:txBody>
      </p:sp>
      <p:pic>
        <p:nvPicPr>
          <p:cNvPr id="2050" name="Picture 2" descr="Architecture of the classical TCAM.">
            <a:extLst>
              <a:ext uri="{FF2B5EF4-FFF2-40B4-BE49-F238E27FC236}">
                <a16:creationId xmlns:a16="http://schemas.microsoft.com/office/drawing/2014/main" id="{0C359040-8FF7-E915-B2C6-6B71C8229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010" y="4369347"/>
            <a:ext cx="3911179" cy="246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6DC43F8-F8FE-827D-E24B-DD398426CB98}"/>
              </a:ext>
            </a:extLst>
          </p:cNvPr>
          <p:cNvSpPr txBox="1">
            <a:spLocks/>
          </p:cNvSpPr>
          <p:nvPr/>
        </p:nvSpPr>
        <p:spPr bwMode="auto">
          <a:xfrm>
            <a:off x="251668" y="4860865"/>
            <a:ext cx="2173156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dirty="0"/>
              <a:t>Parallel !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E102A4B-0555-3A61-9AFE-0E02441FFF5F}"/>
              </a:ext>
            </a:extLst>
          </p:cNvPr>
          <p:cNvSpPr txBox="1">
            <a:spLocks/>
          </p:cNvSpPr>
          <p:nvPr/>
        </p:nvSpPr>
        <p:spPr bwMode="auto">
          <a:xfrm>
            <a:off x="223749" y="5344966"/>
            <a:ext cx="2362005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dirty="0"/>
              <a:t>Scalable !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F5E526F-95A6-D418-9646-F201130F810A}"/>
              </a:ext>
            </a:extLst>
          </p:cNvPr>
          <p:cNvSpPr txBox="1">
            <a:spLocks/>
          </p:cNvSpPr>
          <p:nvPr/>
        </p:nvSpPr>
        <p:spPr bwMode="auto">
          <a:xfrm>
            <a:off x="3805184" y="5709618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8717F4F9-8803-8D98-52F2-B6083AB36C65}"/>
              </a:ext>
            </a:extLst>
          </p:cNvPr>
          <p:cNvSpPr txBox="1">
            <a:spLocks/>
          </p:cNvSpPr>
          <p:nvPr/>
        </p:nvSpPr>
        <p:spPr bwMode="auto">
          <a:xfrm>
            <a:off x="3796387" y="5365633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052D13EC-70DD-1048-96CB-CC7A6BD20AF8}"/>
              </a:ext>
            </a:extLst>
          </p:cNvPr>
          <p:cNvSpPr txBox="1">
            <a:spLocks/>
          </p:cNvSpPr>
          <p:nvPr/>
        </p:nvSpPr>
        <p:spPr bwMode="auto">
          <a:xfrm>
            <a:off x="3796386" y="5007514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0F6CC59-6D42-F561-CD06-93959EEA6E9C}"/>
              </a:ext>
            </a:extLst>
          </p:cNvPr>
          <p:cNvSpPr txBox="1">
            <a:spLocks/>
          </p:cNvSpPr>
          <p:nvPr/>
        </p:nvSpPr>
        <p:spPr bwMode="auto">
          <a:xfrm>
            <a:off x="3796385" y="4651761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F8A6EA27-CA32-62A4-DB37-9FB2AECAFCC1}"/>
              </a:ext>
            </a:extLst>
          </p:cNvPr>
          <p:cNvSpPr txBox="1">
            <a:spLocks/>
          </p:cNvSpPr>
          <p:nvPr/>
        </p:nvSpPr>
        <p:spPr bwMode="auto">
          <a:xfrm>
            <a:off x="5348869" y="5864678"/>
            <a:ext cx="3773636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The array structure of memory allows us to lower the complexity of computing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AF33DC1-DF4A-A5D9-9BDB-B61C93D6AB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1679" y="3589468"/>
            <a:ext cx="2301820" cy="227521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FED59AA8-8E83-288A-4D17-C0EC9A091C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82771"/>
            <a:ext cx="1391390" cy="10051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52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ABEB0-04D8-55F7-AE74-92DC86FAD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B5E9887C-4E4A-4986-E134-51EDB9BF586A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0" dirty="0"/>
              <a:t>Volatile vs Non-Volatile</a:t>
            </a:r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36D5AD-A10C-7A9A-C40B-9173B455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Memory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B05D95-AD5F-1A03-D7F4-ED6E687E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980C18D-369C-457C-CD48-CF8B6B85A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900036"/>
            <a:ext cx="3593082" cy="2357764"/>
          </a:xfrm>
          <a:prstGeom prst="rect">
            <a:avLst/>
          </a:prstGeom>
        </p:spPr>
      </p:pic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8D897F44-CE98-A25F-D479-6779A1D47B08}"/>
              </a:ext>
            </a:extLst>
          </p:cNvPr>
          <p:cNvSpPr txBox="1">
            <a:spLocks/>
          </p:cNvSpPr>
          <p:nvPr/>
        </p:nvSpPr>
        <p:spPr bwMode="auto">
          <a:xfrm>
            <a:off x="1183965" y="2525244"/>
            <a:ext cx="144016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16T CMOS</a:t>
            </a:r>
          </a:p>
          <a:p>
            <a:pPr lvl="1"/>
            <a:endParaRPr lang="en-US" altLang="zh-TW" sz="1600" b="0" dirty="0"/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447094C7-373C-196E-6BF1-4A3611673864}"/>
              </a:ext>
            </a:extLst>
          </p:cNvPr>
          <p:cNvSpPr txBox="1">
            <a:spLocks/>
          </p:cNvSpPr>
          <p:nvPr/>
        </p:nvSpPr>
        <p:spPr bwMode="auto">
          <a:xfrm>
            <a:off x="388218" y="5292520"/>
            <a:ext cx="3031654" cy="1160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Cannot cut off power</a:t>
            </a:r>
          </a:p>
          <a:p>
            <a:pPr marL="0" indent="0" algn="ctr">
              <a:buNone/>
            </a:pPr>
            <a:r>
              <a:rPr lang="en-US" altLang="zh-TW" sz="1800" dirty="0"/>
              <a:t>LEAKAGE</a:t>
            </a:r>
            <a:r>
              <a:rPr lang="zh-TW" altLang="en-US" sz="1800" dirty="0"/>
              <a:t> </a:t>
            </a:r>
            <a:r>
              <a:rPr lang="en-US" altLang="zh-TW" sz="1800" dirty="0"/>
              <a:t>!</a:t>
            </a:r>
          </a:p>
          <a:p>
            <a:pPr marL="0" indent="0" algn="ctr">
              <a:buNone/>
            </a:pPr>
            <a:r>
              <a:rPr lang="en-US" altLang="zh-TW" sz="1800" b="0" dirty="0"/>
              <a:t>Large area</a:t>
            </a:r>
            <a:endParaRPr lang="en-US" altLang="zh-TW" sz="1600" b="0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0DFF0226-08BB-393A-0277-D7F2FA038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900036"/>
            <a:ext cx="1502750" cy="2357764"/>
          </a:xfrm>
          <a:prstGeom prst="rect">
            <a:avLst/>
          </a:prstGeom>
        </p:spPr>
      </p:pic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E767A05D-15B3-3D54-B823-03586AF956D8}"/>
              </a:ext>
            </a:extLst>
          </p:cNvPr>
          <p:cNvSpPr txBox="1">
            <a:spLocks/>
          </p:cNvSpPr>
          <p:nvPr/>
        </p:nvSpPr>
        <p:spPr bwMode="auto">
          <a:xfrm>
            <a:off x="4351267" y="2514909"/>
            <a:ext cx="1944216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2T Flash/</a:t>
            </a:r>
            <a:r>
              <a:rPr lang="en-US" altLang="zh-TW" sz="1800" b="0" dirty="0" err="1"/>
              <a:t>FeFET</a:t>
            </a:r>
            <a:endParaRPr lang="en-US" altLang="zh-TW" sz="1800" b="0" dirty="0"/>
          </a:p>
          <a:p>
            <a:pPr lvl="1"/>
            <a:endParaRPr lang="en-US" altLang="zh-TW" sz="1600" b="0" dirty="0"/>
          </a:p>
        </p:txBody>
      </p: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5E6BFB1C-C2FD-9182-9A74-C12A258F7473}"/>
              </a:ext>
            </a:extLst>
          </p:cNvPr>
          <p:cNvSpPr txBox="1">
            <a:spLocks/>
          </p:cNvSpPr>
          <p:nvPr/>
        </p:nvSpPr>
        <p:spPr bwMode="auto">
          <a:xfrm>
            <a:off x="4171247" y="5257799"/>
            <a:ext cx="2304256" cy="122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Low leakage</a:t>
            </a:r>
          </a:p>
          <a:p>
            <a:pPr marL="0" indent="0" algn="ctr">
              <a:buNone/>
            </a:pPr>
            <a:r>
              <a:rPr lang="en-US" altLang="zh-TW" sz="1800" b="0" dirty="0"/>
              <a:t>Compact area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3D7486C-9D72-B7EE-A91A-305E4DAE6719}"/>
              </a:ext>
            </a:extLst>
          </p:cNvPr>
          <p:cNvCxnSpPr/>
          <p:nvPr/>
        </p:nvCxnSpPr>
        <p:spPr bwMode="auto">
          <a:xfrm>
            <a:off x="1904045" y="2132856"/>
            <a:ext cx="0" cy="3493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CCB0B16-CAC4-18DE-AD9B-D790068EDA81}"/>
              </a:ext>
            </a:extLst>
          </p:cNvPr>
          <p:cNvCxnSpPr/>
          <p:nvPr/>
        </p:nvCxnSpPr>
        <p:spPr bwMode="auto">
          <a:xfrm>
            <a:off x="3923928" y="2132856"/>
            <a:ext cx="2288369" cy="3923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" name="圖片 33">
            <a:extLst>
              <a:ext uri="{FF2B5EF4-FFF2-40B4-BE49-F238E27FC236}">
                <a16:creationId xmlns:a16="http://schemas.microsoft.com/office/drawing/2014/main" id="{B371ED62-711E-87DB-B4D6-C8E8B75CA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844" y="3326133"/>
            <a:ext cx="2808312" cy="1665394"/>
          </a:xfrm>
          <a:prstGeom prst="rect">
            <a:avLst/>
          </a:prstGeom>
        </p:spPr>
      </p:pic>
      <p:sp>
        <p:nvSpPr>
          <p:cNvPr id="35" name="內容版面配置區 2">
            <a:extLst>
              <a:ext uri="{FF2B5EF4-FFF2-40B4-BE49-F238E27FC236}">
                <a16:creationId xmlns:a16="http://schemas.microsoft.com/office/drawing/2014/main" id="{AE6128A3-3FB2-5053-7B06-BE121359C108}"/>
              </a:ext>
            </a:extLst>
          </p:cNvPr>
          <p:cNvSpPr txBox="1">
            <a:spLocks/>
          </p:cNvSpPr>
          <p:nvPr/>
        </p:nvSpPr>
        <p:spPr bwMode="auto">
          <a:xfrm>
            <a:off x="6549653" y="2514909"/>
            <a:ext cx="2386708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2T RRAM Crossbar</a:t>
            </a:r>
          </a:p>
          <a:p>
            <a:pPr lvl="1"/>
            <a:endParaRPr lang="en-US" altLang="zh-TW" sz="1600" b="0" dirty="0"/>
          </a:p>
        </p:txBody>
      </p:sp>
      <p:sp>
        <p:nvSpPr>
          <p:cNvPr id="36" name="內容版面配置區 2">
            <a:extLst>
              <a:ext uri="{FF2B5EF4-FFF2-40B4-BE49-F238E27FC236}">
                <a16:creationId xmlns:a16="http://schemas.microsoft.com/office/drawing/2014/main" id="{EE09ECE7-505F-BD47-7F06-F0B1AAFDC515}"/>
              </a:ext>
            </a:extLst>
          </p:cNvPr>
          <p:cNvSpPr txBox="1">
            <a:spLocks/>
          </p:cNvSpPr>
          <p:nvPr/>
        </p:nvSpPr>
        <p:spPr bwMode="auto">
          <a:xfrm>
            <a:off x="6475502" y="5257800"/>
            <a:ext cx="2560993" cy="122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Acceptable leakage</a:t>
            </a:r>
          </a:p>
          <a:p>
            <a:pPr marL="0" indent="0" algn="ctr">
              <a:buNone/>
            </a:pPr>
            <a:r>
              <a:rPr lang="en-US" altLang="zh-TW" sz="1800" b="0" dirty="0"/>
              <a:t>Compact area</a:t>
            </a:r>
          </a:p>
        </p:txBody>
      </p:sp>
    </p:spTree>
    <p:extLst>
      <p:ext uri="{BB962C8B-B14F-4D97-AF65-F5344CB8AC3E}">
        <p14:creationId xmlns:p14="http://schemas.microsoft.com/office/powerpoint/2010/main" val="146633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F64D7-B4A9-176D-FD6F-106C3258E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A54EEC13-B3E1-0BCA-F979-643A4837DF3C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0" dirty="0"/>
              <a:t>Exact-match vs Best-match TCAM</a:t>
            </a:r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89216C1-B81A-30AA-A60B-16AEE73F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Searching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D2865D-5BD3-8A6B-DB37-050F723A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3074" name="Picture 2" descr="EE-TCAM: An Energy-Efficient SRAM-Based TCAM on FPGA">
            <a:extLst>
              <a:ext uri="{FF2B5EF4-FFF2-40B4-BE49-F238E27FC236}">
                <a16:creationId xmlns:a16="http://schemas.microsoft.com/office/drawing/2014/main" id="{38AD8CCB-E0BA-0721-0BF0-7E86AB017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1259632" y="1988840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9BCC36C-5899-25C3-2AF1-3AD4F2E3138E}"/>
              </a:ext>
            </a:extLst>
          </p:cNvPr>
          <p:cNvSpPr txBox="1">
            <a:spLocks/>
          </p:cNvSpPr>
          <p:nvPr/>
        </p:nvSpPr>
        <p:spPr bwMode="auto">
          <a:xfrm>
            <a:off x="3207119" y="2688921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9C7B849-2DEC-E403-9825-4F5FEA306560}"/>
              </a:ext>
            </a:extLst>
          </p:cNvPr>
          <p:cNvSpPr txBox="1">
            <a:spLocks/>
          </p:cNvSpPr>
          <p:nvPr/>
        </p:nvSpPr>
        <p:spPr bwMode="auto">
          <a:xfrm>
            <a:off x="3207119" y="3094501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1BECC0A-D25D-837B-F17D-5E6AC0EE0217}"/>
              </a:ext>
            </a:extLst>
          </p:cNvPr>
          <p:cNvSpPr txBox="1">
            <a:spLocks/>
          </p:cNvSpPr>
          <p:nvPr/>
        </p:nvSpPr>
        <p:spPr bwMode="auto">
          <a:xfrm>
            <a:off x="3207119" y="358231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58B6B5FD-5388-856A-E452-13126F832CB0}"/>
              </a:ext>
            </a:extLst>
          </p:cNvPr>
          <p:cNvSpPr txBox="1">
            <a:spLocks/>
          </p:cNvSpPr>
          <p:nvPr/>
        </p:nvSpPr>
        <p:spPr bwMode="auto">
          <a:xfrm>
            <a:off x="3207119" y="4039997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5110453-DD8C-D447-4554-D8D8DAE7FBF6}"/>
              </a:ext>
            </a:extLst>
          </p:cNvPr>
          <p:cNvSpPr txBox="1">
            <a:spLocks/>
          </p:cNvSpPr>
          <p:nvPr/>
        </p:nvSpPr>
        <p:spPr bwMode="auto">
          <a:xfrm>
            <a:off x="5868144" y="4064984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0159BEC1-AE5A-E3B5-475C-4FA576ECAE11}"/>
              </a:ext>
            </a:extLst>
          </p:cNvPr>
          <p:cNvSpPr txBox="1">
            <a:spLocks/>
          </p:cNvSpPr>
          <p:nvPr/>
        </p:nvSpPr>
        <p:spPr bwMode="auto">
          <a:xfrm>
            <a:off x="5354712" y="4089468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pic>
        <p:nvPicPr>
          <p:cNvPr id="16" name="Picture 2" descr="EE-TCAM: An Energy-Efficient SRAM-Based TCAM on FPGA">
            <a:extLst>
              <a:ext uri="{FF2B5EF4-FFF2-40B4-BE49-F238E27FC236}">
                <a16:creationId xmlns:a16="http://schemas.microsoft.com/office/drawing/2014/main" id="{9F74840F-5B6C-E8C1-5556-80D5E119C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5023718" y="2001308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F0E63526-B448-8C1C-9DD6-A845B447A2FF}"/>
              </a:ext>
            </a:extLst>
          </p:cNvPr>
          <p:cNvSpPr txBox="1">
            <a:spLocks/>
          </p:cNvSpPr>
          <p:nvPr/>
        </p:nvSpPr>
        <p:spPr bwMode="auto">
          <a:xfrm>
            <a:off x="6971205" y="2701389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C1A2A92B-1570-1E91-DDE1-CDC8A5FEFA35}"/>
              </a:ext>
            </a:extLst>
          </p:cNvPr>
          <p:cNvSpPr txBox="1">
            <a:spLocks/>
          </p:cNvSpPr>
          <p:nvPr/>
        </p:nvSpPr>
        <p:spPr bwMode="auto">
          <a:xfrm>
            <a:off x="6971205" y="3106969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D381903E-88D4-9546-9CAB-5D20BA5DF4E4}"/>
              </a:ext>
            </a:extLst>
          </p:cNvPr>
          <p:cNvSpPr txBox="1">
            <a:spLocks/>
          </p:cNvSpPr>
          <p:nvPr/>
        </p:nvSpPr>
        <p:spPr bwMode="auto">
          <a:xfrm>
            <a:off x="6971205" y="359478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CDF23CC-FC64-5921-2BBB-02963E949C72}"/>
              </a:ext>
            </a:extLst>
          </p:cNvPr>
          <p:cNvSpPr txBox="1">
            <a:spLocks/>
          </p:cNvSpPr>
          <p:nvPr/>
        </p:nvSpPr>
        <p:spPr bwMode="auto">
          <a:xfrm>
            <a:off x="6971205" y="405246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E454D2F-AD72-6DF3-0297-CD4C92643C5A}"/>
              </a:ext>
            </a:extLst>
          </p:cNvPr>
          <p:cNvSpPr txBox="1">
            <a:spLocks/>
          </p:cNvSpPr>
          <p:nvPr/>
        </p:nvSpPr>
        <p:spPr bwMode="auto">
          <a:xfrm>
            <a:off x="3585434" y="3106968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B00DD129-2ADE-4D40-4BD7-C19818A74839}"/>
              </a:ext>
            </a:extLst>
          </p:cNvPr>
          <p:cNvSpPr txBox="1">
            <a:spLocks/>
          </p:cNvSpPr>
          <p:nvPr/>
        </p:nvSpPr>
        <p:spPr bwMode="auto">
          <a:xfrm>
            <a:off x="7381360" y="3106968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434ED75A-C3EE-0DC9-D3C2-EFBB9BDB1BF3}"/>
              </a:ext>
            </a:extLst>
          </p:cNvPr>
          <p:cNvSpPr txBox="1">
            <a:spLocks/>
          </p:cNvSpPr>
          <p:nvPr/>
        </p:nvSpPr>
        <p:spPr bwMode="auto">
          <a:xfrm>
            <a:off x="6883877" y="2064173"/>
            <a:ext cx="145656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Difference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C6999A9-8860-FCF6-E3E4-614D65548821}"/>
              </a:ext>
            </a:extLst>
          </p:cNvPr>
          <p:cNvCxnSpPr>
            <a:stCxn id="17" idx="0"/>
            <a:endCxn id="26" idx="2"/>
          </p:cNvCxnSpPr>
          <p:nvPr/>
        </p:nvCxnSpPr>
        <p:spPr bwMode="auto">
          <a:xfrm flipV="1">
            <a:off x="7151225" y="2395961"/>
            <a:ext cx="460932" cy="305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圖形 31" descr="笑臉 (實心填滿) 以實心填滿">
            <a:extLst>
              <a:ext uri="{FF2B5EF4-FFF2-40B4-BE49-F238E27FC236}">
                <a16:creationId xmlns:a16="http://schemas.microsoft.com/office/drawing/2014/main" id="{A8CDFD5E-B8FA-4153-54D6-6D394F3D1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528" y="4715982"/>
            <a:ext cx="495964" cy="495964"/>
          </a:xfrm>
          <a:prstGeom prst="rect">
            <a:avLst/>
          </a:prstGeom>
        </p:spPr>
      </p:pic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2A6088C5-56EF-EA83-B076-BE310AF60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34068"/>
              </p:ext>
            </p:extLst>
          </p:nvPr>
        </p:nvGraphicFramePr>
        <p:xfrm>
          <a:off x="902835" y="4698842"/>
          <a:ext cx="7338330" cy="192024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243502">
                  <a:extLst>
                    <a:ext uri="{9D8B030D-6E8A-4147-A177-3AD203B41FA5}">
                      <a16:colId xmlns:a16="http://schemas.microsoft.com/office/drawing/2014/main" val="2693536673"/>
                    </a:ext>
                  </a:extLst>
                </a:gridCol>
                <a:gridCol w="4094828">
                  <a:extLst>
                    <a:ext uri="{9D8B030D-6E8A-4147-A177-3AD203B41FA5}">
                      <a16:colId xmlns:a16="http://schemas.microsoft.com/office/drawing/2014/main" val="106047021"/>
                    </a:ext>
                  </a:extLst>
                </a:gridCol>
              </a:tblGrid>
              <a:tr h="5729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Don’t require complex circuit for post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Require other 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analog circuit</a:t>
                      </a:r>
                    </a:p>
                    <a:p>
                      <a:pPr algn="ctr"/>
                      <a:r>
                        <a:rPr lang="en-US" altLang="zh-TW" dirty="0"/>
                        <a:t>(Winner Take All </a:t>
                      </a:r>
                      <a:r>
                        <a:rPr lang="en-US" altLang="zh-TW" dirty="0" err="1"/>
                        <a:t>ckt</a:t>
                      </a:r>
                      <a:r>
                        <a:rPr lang="en-US" altLang="zh-TW" dirty="0"/>
                        <a:t>, ADC…)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582649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Can </a:t>
                      </a:r>
                      <a:r>
                        <a:rPr lang="en-US" altLang="zh-TW" sz="1800" dirty="0"/>
                        <a:t>scale </a:t>
                      </a:r>
                      <a:r>
                        <a:rPr lang="en-US" altLang="zh-TW" sz="1800" b="1" dirty="0"/>
                        <a:t>up to MB/GB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Scale is limited </a:t>
                      </a:r>
                      <a:r>
                        <a:rPr lang="en-US" altLang="zh-TW" sz="1800" b="0" dirty="0"/>
                        <a:t>to </a:t>
                      </a:r>
                      <a:r>
                        <a:rPr lang="en-US" altLang="zh-TW" sz="1800" b="1" dirty="0"/>
                        <a:t>kB</a:t>
                      </a:r>
                      <a:r>
                        <a:rPr lang="en-US" altLang="zh-TW" sz="1800" b="0" dirty="0"/>
                        <a:t> due to </a:t>
                      </a:r>
                      <a:r>
                        <a:rPr lang="en-US" altLang="zh-TW" sz="1800" b="1" dirty="0"/>
                        <a:t>analog non-idealities </a:t>
                      </a:r>
                      <a:r>
                        <a:rPr lang="en-US" altLang="zh-TW" sz="1800" b="0" dirty="0"/>
                        <a:t>and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782968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Functionality is restricted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(need </a:t>
                      </a:r>
                      <a:r>
                        <a:rPr lang="en-US" altLang="zh-TW" sz="1800" b="1" dirty="0"/>
                        <a:t>special encoding</a:t>
                      </a:r>
                      <a:r>
                        <a:rPr lang="en-US" altLang="zh-TW" sz="18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/>
                        <a:t>Finds the most similar entry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(hamming distance)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068389"/>
                  </a:ext>
                </a:extLst>
              </a:tr>
            </a:tbl>
          </a:graphicData>
        </a:graphic>
      </p:graphicFrame>
      <p:pic>
        <p:nvPicPr>
          <p:cNvPr id="34" name="圖形 33" descr="笑臉 (實心填滿) 以實心填滿">
            <a:extLst>
              <a:ext uri="{FF2B5EF4-FFF2-40B4-BE49-F238E27FC236}">
                <a16:creationId xmlns:a16="http://schemas.microsoft.com/office/drawing/2014/main" id="{3220F752-F5FE-3C8A-3834-F9BD1DFA0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528" y="5410980"/>
            <a:ext cx="495964" cy="495964"/>
          </a:xfrm>
          <a:prstGeom prst="rect">
            <a:avLst/>
          </a:prstGeom>
        </p:spPr>
      </p:pic>
      <p:pic>
        <p:nvPicPr>
          <p:cNvPr id="35" name="圖形 34" descr="笑臉 (實心填滿) 以實心填滿">
            <a:extLst>
              <a:ext uri="{FF2B5EF4-FFF2-40B4-BE49-F238E27FC236}">
                <a16:creationId xmlns:a16="http://schemas.microsoft.com/office/drawing/2014/main" id="{C89D3833-DA5E-05E0-A7F7-F627B326D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508" y="6083430"/>
            <a:ext cx="495964" cy="4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5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90662-04C8-CDF2-0244-719BB0904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3334556E-DBEB-3D44-30EF-7DB93497AAD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0" dirty="0"/>
              <a:t>Simulating cosine similarity by hardware</a:t>
            </a:r>
          </a:p>
          <a:p>
            <a:pPr lvl="2"/>
            <a:r>
              <a:rPr lang="en-US" altLang="zh-TW" b="0" dirty="0"/>
              <a:t>Locality sensitive hashing</a:t>
            </a:r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F7C69D-BF61-B94D-AE47-74A3A781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579296" cy="1139825"/>
          </a:xfrm>
        </p:spPr>
        <p:txBody>
          <a:bodyPr/>
          <a:lstStyle/>
          <a:p>
            <a:r>
              <a:rPr lang="en-US" altLang="zh-TW" dirty="0"/>
              <a:t>Pre-Processing for Best-Match TCAM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918C2A-D7C2-CBCC-98FB-9D93909F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99CAC6EC-3CB4-F6D2-C75F-D335FED21875}"/>
              </a:ext>
            </a:extLst>
          </p:cNvPr>
          <p:cNvSpPr txBox="1">
            <a:spLocks/>
          </p:cNvSpPr>
          <p:nvPr/>
        </p:nvSpPr>
        <p:spPr bwMode="auto">
          <a:xfrm>
            <a:off x="5868144" y="4064984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573EB9ED-93E2-1B68-CEC7-55119EA727F5}"/>
              </a:ext>
            </a:extLst>
          </p:cNvPr>
          <p:cNvSpPr txBox="1">
            <a:spLocks/>
          </p:cNvSpPr>
          <p:nvPr/>
        </p:nvSpPr>
        <p:spPr bwMode="auto">
          <a:xfrm>
            <a:off x="5354712" y="4089468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F8D051-112B-B187-758E-39A6F5F9EA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24"/>
          <a:stretch/>
        </p:blipFill>
        <p:spPr>
          <a:xfrm>
            <a:off x="611560" y="2533109"/>
            <a:ext cx="8172400" cy="171418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A97C862-CF18-4667-E0CB-E92AACE8A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699" y="4338256"/>
            <a:ext cx="2792749" cy="2483160"/>
          </a:xfrm>
          <a:prstGeom prst="rect">
            <a:avLst/>
          </a:prstGeom>
        </p:spPr>
      </p:pic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6BF9CE97-C0AD-9BE7-913A-779F2FA3F495}"/>
              </a:ext>
            </a:extLst>
          </p:cNvPr>
          <p:cNvSpPr txBox="1">
            <a:spLocks/>
          </p:cNvSpPr>
          <p:nvPr/>
        </p:nvSpPr>
        <p:spPr bwMode="auto">
          <a:xfrm>
            <a:off x="6310885" y="5399708"/>
            <a:ext cx="2725611" cy="583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Performance </a:t>
            </a:r>
            <a:r>
              <a:rPr lang="zh-TW" altLang="en-US" sz="1600" b="0" dirty="0"/>
              <a:t>→</a:t>
            </a:r>
            <a:r>
              <a:rPr lang="en-US" altLang="zh-TW" sz="1600" b="0" dirty="0"/>
              <a:t> </a:t>
            </a:r>
            <a:r>
              <a:rPr lang="en-US" altLang="zh-TW" sz="1600" b="0" dirty="0" err="1"/>
              <a:t>cos_sim</a:t>
            </a:r>
            <a:endParaRPr lang="en-US" altLang="zh-TW" sz="1600" b="0" dirty="0"/>
          </a:p>
          <a:p>
            <a:pPr marL="0" indent="0" algn="ctr">
              <a:buNone/>
            </a:pPr>
            <a:r>
              <a:rPr lang="en-US" altLang="zh-TW" sz="1600" b="0" dirty="0"/>
              <a:t>As hashing bits </a:t>
            </a:r>
            <a:r>
              <a:rPr lang="zh-TW" altLang="en-US" sz="1600" b="0" dirty="0"/>
              <a:t>↑↑</a:t>
            </a:r>
            <a:endParaRPr lang="en-US" altLang="zh-TW" sz="1600" b="0" dirty="0"/>
          </a:p>
          <a:p>
            <a:pPr marL="0" indent="0" algn="ctr">
              <a:buNone/>
            </a:pPr>
            <a:endParaRPr lang="en-US" altLang="zh-TW" sz="1600" b="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535277AE-79FE-76AF-4119-A9299D517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703" y="4421422"/>
            <a:ext cx="2792749" cy="2307990"/>
          </a:xfrm>
          <a:prstGeom prst="rect">
            <a:avLst/>
          </a:prstGeom>
        </p:spPr>
      </p:pic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1727B5B2-8349-DA1B-E6B8-F4695A972EC0}"/>
              </a:ext>
            </a:extLst>
          </p:cNvPr>
          <p:cNvSpPr txBox="1">
            <a:spLocks/>
          </p:cNvSpPr>
          <p:nvPr/>
        </p:nvSpPr>
        <p:spPr bwMode="auto">
          <a:xfrm>
            <a:off x="3148303" y="4694908"/>
            <a:ext cx="2358414" cy="583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Use device variations</a:t>
            </a:r>
          </a:p>
          <a:p>
            <a:pPr marL="0" indent="0" algn="ctr">
              <a:buNone/>
            </a:pPr>
            <a:r>
              <a:rPr lang="en-US" altLang="zh-TW" sz="1600" b="0" dirty="0"/>
              <a:t>As natural hashing</a:t>
            </a: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05FCEB6B-2F3C-9246-45EC-C722DF720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1963" y="5373489"/>
            <a:ext cx="819349" cy="338053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50D99CB0-FEE2-3FC8-0C7B-1EDE7AAD9C1D}"/>
              </a:ext>
            </a:extLst>
          </p:cNvPr>
          <p:cNvCxnSpPr>
            <a:cxnSpLocks/>
            <a:stCxn id="34" idx="3"/>
            <a:endCxn id="30" idx="1"/>
          </p:cNvCxnSpPr>
          <p:nvPr/>
        </p:nvCxnSpPr>
        <p:spPr bwMode="auto">
          <a:xfrm>
            <a:off x="1619672" y="4869160"/>
            <a:ext cx="1742291" cy="6733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3489C2D1-5518-C944-9D92-5550C6E0CEE6}"/>
              </a:ext>
            </a:extLst>
          </p:cNvPr>
          <p:cNvSpPr/>
          <p:nvPr/>
        </p:nvSpPr>
        <p:spPr bwMode="auto">
          <a:xfrm>
            <a:off x="899592" y="4718609"/>
            <a:ext cx="720080" cy="301102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8" name="內容版面配置區 2">
            <a:extLst>
              <a:ext uri="{FF2B5EF4-FFF2-40B4-BE49-F238E27FC236}">
                <a16:creationId xmlns:a16="http://schemas.microsoft.com/office/drawing/2014/main" id="{39DE26FC-E424-ECCF-1AB5-BA4C85D50F59}"/>
              </a:ext>
            </a:extLst>
          </p:cNvPr>
          <p:cNvSpPr txBox="1">
            <a:spLocks/>
          </p:cNvSpPr>
          <p:nvPr/>
        </p:nvSpPr>
        <p:spPr bwMode="auto">
          <a:xfrm>
            <a:off x="3275856" y="5966061"/>
            <a:ext cx="1115776" cy="583258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&gt; : 50%</a:t>
            </a:r>
          </a:p>
          <a:p>
            <a:pPr marL="0" indent="0" algn="ctr">
              <a:buNone/>
            </a:pPr>
            <a:r>
              <a:rPr lang="en-US" altLang="zh-TW" sz="1600" b="0" dirty="0"/>
              <a:t>&lt; : 50%</a:t>
            </a: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01F273C5-C7D1-318A-2584-177A9114CB77}"/>
              </a:ext>
            </a:extLst>
          </p:cNvPr>
          <p:cNvCxnSpPr>
            <a:cxnSpLocks/>
            <a:stCxn id="6" idx="3"/>
            <a:endCxn id="38" idx="1"/>
          </p:cNvCxnSpPr>
          <p:nvPr/>
        </p:nvCxnSpPr>
        <p:spPr bwMode="auto">
          <a:xfrm flipV="1">
            <a:off x="2850057" y="6257690"/>
            <a:ext cx="425799" cy="944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549699F4-09A3-A343-C274-A79FA535CDAF}"/>
              </a:ext>
            </a:extLst>
          </p:cNvPr>
          <p:cNvSpPr/>
          <p:nvPr/>
        </p:nvSpPr>
        <p:spPr bwMode="auto">
          <a:xfrm>
            <a:off x="1107766" y="6201616"/>
            <a:ext cx="1742291" cy="301102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322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663F9-D4CA-6CAC-D404-4DEF36BFA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AAA098F2-9180-6153-AEA2-355D1B5A0839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0" dirty="0"/>
              <a:t>Noise-aware training</a:t>
            </a:r>
          </a:p>
          <a:p>
            <a:pPr lvl="2"/>
            <a:r>
              <a:rPr lang="en-US" altLang="zh-TW" b="0" dirty="0"/>
              <a:t>Noise of analog circuits could hazard our performance</a:t>
            </a:r>
          </a:p>
          <a:p>
            <a:pPr lvl="2"/>
            <a:r>
              <a:rPr lang="en-US" altLang="zh-TW" b="0" dirty="0"/>
              <a:t>Inject noise into model to make it noise-resistant</a:t>
            </a:r>
          </a:p>
          <a:p>
            <a:pPr lvl="2"/>
            <a:endParaRPr lang="en-US" altLang="zh-TW" b="0" dirty="0"/>
          </a:p>
          <a:p>
            <a:pPr lvl="2"/>
            <a:endParaRPr lang="en-US" altLang="zh-TW" b="0" dirty="0"/>
          </a:p>
          <a:p>
            <a:pPr lvl="1"/>
            <a:endParaRPr lang="en-US" altLang="zh-TW" b="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EAB1D05-E8EA-22F6-C1A8-21C31A870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860" y="3310618"/>
            <a:ext cx="3779140" cy="2220828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41FD8FB0-5606-B36A-A791-C90B4F3F8851}"/>
              </a:ext>
            </a:extLst>
          </p:cNvPr>
          <p:cNvSpPr txBox="1"/>
          <p:nvPr/>
        </p:nvSpPr>
        <p:spPr>
          <a:xfrm>
            <a:off x="6002852" y="4365104"/>
            <a:ext cx="1233444" cy="584775"/>
          </a:xfrm>
          <a:prstGeom prst="rect">
            <a:avLst/>
          </a:prstGeom>
          <a:solidFill>
            <a:srgbClr val="E7D4E6"/>
          </a:solidFill>
        </p:spPr>
        <p:txBody>
          <a:bodyPr wrap="square">
            <a:spAutoFit/>
          </a:bodyPr>
          <a:lstStyle/>
          <a:p>
            <a:r>
              <a:rPr lang="en-US" altLang="zh-TW" sz="1600" b="0" dirty="0"/>
              <a:t>w/o noise injection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9DFA045-4136-BDFF-755D-2C1AFD3814CE}"/>
              </a:ext>
            </a:extLst>
          </p:cNvPr>
          <p:cNvCxnSpPr>
            <a:cxnSpLocks/>
            <a:stCxn id="20" idx="3"/>
          </p:cNvCxnSpPr>
          <p:nvPr/>
        </p:nvCxnSpPr>
        <p:spPr bwMode="auto">
          <a:xfrm flipV="1">
            <a:off x="7236296" y="4261090"/>
            <a:ext cx="528864" cy="3964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9132583-A41F-6795-AEB7-F331BE9C4AFD}"/>
              </a:ext>
            </a:extLst>
          </p:cNvPr>
          <p:cNvSpPr txBox="1"/>
          <p:nvPr/>
        </p:nvSpPr>
        <p:spPr>
          <a:xfrm>
            <a:off x="8186362" y="3871039"/>
            <a:ext cx="10801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/>
              <a:t>w/ noise </a:t>
            </a:r>
          </a:p>
          <a:p>
            <a:r>
              <a:rPr lang="en-US" altLang="zh-TW" sz="1600" b="0" dirty="0"/>
              <a:t>injection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E3C0DDF-C92E-D25A-7576-144D232B1A66}"/>
              </a:ext>
            </a:extLst>
          </p:cNvPr>
          <p:cNvCxnSpPr>
            <a:cxnSpLocks/>
            <a:stCxn id="25" idx="0"/>
          </p:cNvCxnSpPr>
          <p:nvPr/>
        </p:nvCxnSpPr>
        <p:spPr bwMode="auto">
          <a:xfrm flipH="1" flipV="1">
            <a:off x="8460432" y="3745634"/>
            <a:ext cx="265990" cy="12540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D9B869BB-92EB-6FA4-337D-977EB383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579296" cy="1139825"/>
          </a:xfrm>
        </p:spPr>
        <p:txBody>
          <a:bodyPr/>
          <a:lstStyle/>
          <a:p>
            <a:r>
              <a:rPr lang="en-US" altLang="zh-TW" dirty="0"/>
              <a:t>Pre-Processing for Best-Match TCAM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5E1F71-BF5D-A442-51E2-61A44B20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pic>
        <p:nvPicPr>
          <p:cNvPr id="6146" name="Picture 2" descr="何謂Artificial Neural Network?. 介紹ANN 基本元素名詞，激勵 ...">
            <a:extLst>
              <a:ext uri="{FF2B5EF4-FFF2-40B4-BE49-F238E27FC236}">
                <a16:creationId xmlns:a16="http://schemas.microsoft.com/office/drawing/2014/main" id="{2571AD64-E307-8B29-C541-9E69E5884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7"/>
          <a:stretch/>
        </p:blipFill>
        <p:spPr bwMode="auto">
          <a:xfrm>
            <a:off x="2738668" y="3453002"/>
            <a:ext cx="2534598" cy="14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57F31C8-2122-4D42-C04E-39708009B5B0}"/>
              </a:ext>
            </a:extLst>
          </p:cNvPr>
          <p:cNvCxnSpPr/>
          <p:nvPr/>
        </p:nvCxnSpPr>
        <p:spPr bwMode="auto">
          <a:xfrm flipV="1">
            <a:off x="3999925" y="4891827"/>
            <a:ext cx="0" cy="4891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C2CA949-4CC9-FE10-B1DD-E61F5BBE34A1}"/>
                  </a:ext>
                </a:extLst>
              </p:cNvPr>
              <p:cNvSpPr txBox="1"/>
              <p:nvPr/>
            </p:nvSpPr>
            <p:spPr>
              <a:xfrm>
                <a:off x="2944355" y="5509998"/>
                <a:ext cx="2428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𝑮𝒂𝒖𝒔𝒔𝒊𝒂𝒏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C2CA949-4CC9-FE10-B1DD-E61F5BBE3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355" y="5509998"/>
                <a:ext cx="2428614" cy="276999"/>
              </a:xfrm>
              <a:prstGeom prst="rect">
                <a:avLst/>
              </a:prstGeom>
              <a:blipFill>
                <a:blip r:embed="rId5"/>
                <a:stretch>
                  <a:fillRect l="-2513" b="-4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>
            <a:extLst>
              <a:ext uri="{FF2B5EF4-FFF2-40B4-BE49-F238E27FC236}">
                <a16:creationId xmlns:a16="http://schemas.microsoft.com/office/drawing/2014/main" id="{F1D2AEB6-2053-2F1A-E0A3-A3511C21D2A4}"/>
              </a:ext>
            </a:extLst>
          </p:cNvPr>
          <p:cNvSpPr txBox="1"/>
          <p:nvPr/>
        </p:nvSpPr>
        <p:spPr>
          <a:xfrm>
            <a:off x="2810301" y="5758837"/>
            <a:ext cx="26589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/>
              <a:t>or more complicated</a:t>
            </a:r>
          </a:p>
          <a:p>
            <a:r>
              <a:rPr lang="en-US" altLang="zh-TW" b="0" dirty="0"/>
              <a:t>device noise model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0F0B21-7C30-0FEF-9818-BA95DD0BB5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3" y="3278998"/>
            <a:ext cx="2674421" cy="243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6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5689-A310-6539-3819-7581E9919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內容版面配置區 2">
                <a:extLst>
                  <a:ext uri="{FF2B5EF4-FFF2-40B4-BE49-F238E27FC236}">
                    <a16:creationId xmlns:a16="http://schemas.microsoft.com/office/drawing/2014/main" id="{367A6286-3941-D04A-2944-4A47F9B45AA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1600200"/>
                <a:ext cx="8229600" cy="4852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p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p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§"/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§"/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altLang="zh-TW" b="0" dirty="0"/>
                  <a:t>Find the smallest square containing the query</a:t>
                </a:r>
              </a:p>
              <a:p>
                <a:pPr lvl="2"/>
                <a:r>
                  <a:rPr lang="en-US" altLang="zh-TW" b="0" dirty="0"/>
                  <a:t>Encode ranges into ternary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0, 1, 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pPr lvl="2"/>
                <a:r>
                  <a:rPr lang="en-US" altLang="zh-TW" b="0" dirty="0"/>
                  <a:t>If query is in the range: HIT !</a:t>
                </a:r>
              </a:p>
              <a:p>
                <a:pPr lvl="1"/>
                <a:endParaRPr lang="en-US" altLang="zh-TW" b="0" dirty="0"/>
              </a:p>
              <a:p>
                <a:pPr lvl="1"/>
                <a:endParaRPr lang="en-US" altLang="zh-TW" b="0" dirty="0"/>
              </a:p>
            </p:txBody>
          </p:sp>
        </mc:Choice>
        <mc:Fallback xmlns="">
          <p:sp>
            <p:nvSpPr>
              <p:cNvPr id="31" name="內容版面配置區 2">
                <a:extLst>
                  <a:ext uri="{FF2B5EF4-FFF2-40B4-BE49-F238E27FC236}">
                    <a16:creationId xmlns:a16="http://schemas.microsoft.com/office/drawing/2014/main" id="{367A6286-3941-D04A-2944-4A47F9B4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0200"/>
                <a:ext cx="8229600" cy="4852988"/>
              </a:xfrm>
              <a:prstGeom prst="rect">
                <a:avLst/>
              </a:prstGeom>
              <a:blipFill>
                <a:blip r:embed="rId3"/>
                <a:stretch>
                  <a:fillRect t="-10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E9927AEA-42F3-55E6-51D3-7E069AF7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Encoding for Exact-Match TCAM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6941B7-CF20-61B1-DC6C-CE05B82C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CA6376B-E02B-5007-7E35-BAF410F714A1}"/>
              </a:ext>
            </a:extLst>
          </p:cNvPr>
          <p:cNvSpPr txBox="1">
            <a:spLocks/>
          </p:cNvSpPr>
          <p:nvPr/>
        </p:nvSpPr>
        <p:spPr bwMode="auto">
          <a:xfrm>
            <a:off x="5868144" y="4064984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4B086FF4-582C-15B1-89A1-F97B83E89ED4}"/>
              </a:ext>
            </a:extLst>
          </p:cNvPr>
          <p:cNvSpPr txBox="1">
            <a:spLocks/>
          </p:cNvSpPr>
          <p:nvPr/>
        </p:nvSpPr>
        <p:spPr bwMode="auto">
          <a:xfrm>
            <a:off x="5354712" y="4089468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CC9C6138-925B-EC51-1DF3-4F28B05567EA}"/>
              </a:ext>
            </a:extLst>
          </p:cNvPr>
          <p:cNvSpPr txBox="1">
            <a:spLocks/>
          </p:cNvSpPr>
          <p:nvPr/>
        </p:nvSpPr>
        <p:spPr bwMode="auto">
          <a:xfrm>
            <a:off x="5243" y="5257799"/>
            <a:ext cx="5301251" cy="14716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dirty="0"/>
              <a:t>Gray code</a:t>
            </a:r>
            <a:r>
              <a:rPr lang="en-US" altLang="zh-TW" sz="1600" b="0" dirty="0"/>
              <a:t> can represent ranges of power of 2</a:t>
            </a:r>
          </a:p>
          <a:p>
            <a:pPr marL="0" indent="0" algn="ctr">
              <a:buNone/>
            </a:pPr>
            <a:r>
              <a:rPr lang="en-US" altLang="zh-TW" sz="1600" b="0" dirty="0"/>
              <a:t>Other ranges requires more bits to </a:t>
            </a:r>
            <a:r>
              <a:rPr lang="en-US" altLang="zh-TW" sz="1600" b="0" dirty="0" err="1"/>
              <a:t>disquinsh</a:t>
            </a:r>
            <a:endParaRPr lang="en-US" altLang="zh-TW" sz="1600" b="0" dirty="0"/>
          </a:p>
          <a:p>
            <a:pPr marL="0" indent="0" algn="ctr">
              <a:buNone/>
            </a:pPr>
            <a:endParaRPr lang="en-US" altLang="zh-TW" sz="1600" b="0" dirty="0"/>
          </a:p>
          <a:p>
            <a:pPr marL="0" indent="0" algn="ctr">
              <a:buNone/>
            </a:pPr>
            <a:r>
              <a:rPr lang="en-US" altLang="zh-TW" sz="1600" b="0" dirty="0"/>
              <a:t>While Gray code </a:t>
            </a:r>
            <a:r>
              <a:rPr lang="en-US" altLang="zh-TW" sz="1600" dirty="0"/>
              <a:t>does not maintain difference information</a:t>
            </a:r>
            <a:r>
              <a:rPr lang="en-US" altLang="zh-TW" sz="1600" b="0" dirty="0"/>
              <a:t> </a:t>
            </a:r>
            <a:r>
              <a:rPr lang="zh-TW" altLang="en-US" sz="1600" b="0" dirty="0"/>
              <a:t>→ </a:t>
            </a:r>
            <a:r>
              <a:rPr lang="en-US" altLang="zh-TW" sz="1600" b="0" dirty="0"/>
              <a:t>Only suitable for Exact-Match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CE1602B8-58A7-F594-7086-1BFA673D15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05"/>
          <a:stretch/>
        </p:blipFill>
        <p:spPr>
          <a:xfrm>
            <a:off x="0" y="2762531"/>
            <a:ext cx="4736893" cy="2495269"/>
          </a:xfrm>
          <a:prstGeom prst="rect">
            <a:avLst/>
          </a:prstGeom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5532289-BAC6-48FF-B53D-8F85B76AA3E1}"/>
              </a:ext>
            </a:extLst>
          </p:cNvPr>
          <p:cNvSpPr txBox="1">
            <a:spLocks/>
          </p:cNvSpPr>
          <p:nvPr/>
        </p:nvSpPr>
        <p:spPr bwMode="auto">
          <a:xfrm>
            <a:off x="5368128" y="4222662"/>
            <a:ext cx="1343718" cy="6608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More space</a:t>
            </a:r>
          </a:p>
          <a:p>
            <a:pPr marL="0" indent="0" algn="ctr">
              <a:buNone/>
            </a:pPr>
            <a:r>
              <a:rPr lang="en-US" altLang="zh-TW" sz="1600" b="0" dirty="0"/>
              <a:t>Short time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E280E075-5B0F-1C92-9376-A63CFB7E1704}"/>
              </a:ext>
            </a:extLst>
          </p:cNvPr>
          <p:cNvSpPr txBox="1">
            <a:spLocks/>
          </p:cNvSpPr>
          <p:nvPr/>
        </p:nvSpPr>
        <p:spPr bwMode="auto">
          <a:xfrm>
            <a:off x="7445887" y="4182341"/>
            <a:ext cx="1343718" cy="6608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Less space</a:t>
            </a:r>
          </a:p>
          <a:p>
            <a:pPr marL="0" indent="0" algn="ctr">
              <a:buNone/>
            </a:pPr>
            <a:r>
              <a:rPr lang="en-US" altLang="zh-TW" sz="1600" b="0" dirty="0"/>
              <a:t>Long time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8DBB00C-6C29-2735-0F80-8FC9F630D189}"/>
              </a:ext>
            </a:extLst>
          </p:cNvPr>
          <p:cNvSpPr txBox="1">
            <a:spLocks/>
          </p:cNvSpPr>
          <p:nvPr/>
        </p:nvSpPr>
        <p:spPr bwMode="auto">
          <a:xfrm>
            <a:off x="6651953" y="5085140"/>
            <a:ext cx="2510756" cy="9902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Less space Short time</a:t>
            </a:r>
          </a:p>
          <a:p>
            <a:pPr marL="0" indent="0" algn="ctr">
              <a:buNone/>
            </a:pPr>
            <a:r>
              <a:rPr lang="en-US" altLang="zh-TW" sz="1600" b="0" dirty="0"/>
              <a:t>But require range-to-range encoding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5CFBA5-5F22-DBC7-578C-869A7F8BEA69}"/>
              </a:ext>
            </a:extLst>
          </p:cNvPr>
          <p:cNvSpPr/>
          <p:nvPr/>
        </p:nvSpPr>
        <p:spPr bwMode="auto">
          <a:xfrm>
            <a:off x="5522573" y="3088342"/>
            <a:ext cx="384357" cy="384357"/>
          </a:xfrm>
          <a:prstGeom prst="rect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27F2E0-9E96-1E8A-BCFE-BD814588E9DF}"/>
              </a:ext>
            </a:extLst>
          </p:cNvPr>
          <p:cNvSpPr/>
          <p:nvPr/>
        </p:nvSpPr>
        <p:spPr bwMode="auto">
          <a:xfrm>
            <a:off x="5386557" y="2952326"/>
            <a:ext cx="656390" cy="656390"/>
          </a:xfrm>
          <a:prstGeom prst="rect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D68674-34AA-CB39-8F25-2C8CB8869950}"/>
              </a:ext>
            </a:extLst>
          </p:cNvPr>
          <p:cNvSpPr/>
          <p:nvPr/>
        </p:nvSpPr>
        <p:spPr bwMode="auto">
          <a:xfrm>
            <a:off x="5691891" y="3257660"/>
            <a:ext cx="45720" cy="4572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B6435E9-CA07-282B-E976-892220E1C812}"/>
              </a:ext>
            </a:extLst>
          </p:cNvPr>
          <p:cNvSpPr/>
          <p:nvPr/>
        </p:nvSpPr>
        <p:spPr bwMode="auto">
          <a:xfrm>
            <a:off x="6229903" y="3578417"/>
            <a:ext cx="384357" cy="384357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419D5AA-6FEE-C120-D0B6-CF48D06D2D5E}"/>
              </a:ext>
            </a:extLst>
          </p:cNvPr>
          <p:cNvSpPr/>
          <p:nvPr/>
        </p:nvSpPr>
        <p:spPr bwMode="auto">
          <a:xfrm>
            <a:off x="6093887" y="3442401"/>
            <a:ext cx="656390" cy="656390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9B8ACD9-F205-41FE-FBFA-10F175EB4C02}"/>
              </a:ext>
            </a:extLst>
          </p:cNvPr>
          <p:cNvSpPr/>
          <p:nvPr/>
        </p:nvSpPr>
        <p:spPr bwMode="auto">
          <a:xfrm>
            <a:off x="6399221" y="3747735"/>
            <a:ext cx="45720" cy="4572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783D463-D822-5D6D-9652-26F381CA6C54}"/>
              </a:ext>
            </a:extLst>
          </p:cNvPr>
          <p:cNvSpPr/>
          <p:nvPr/>
        </p:nvSpPr>
        <p:spPr bwMode="auto">
          <a:xfrm>
            <a:off x="5906930" y="3522022"/>
            <a:ext cx="45720" cy="4572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B351E13-E17B-A053-F630-15181714F10C}"/>
              </a:ext>
            </a:extLst>
          </p:cNvPr>
          <p:cNvSpPr/>
          <p:nvPr/>
        </p:nvSpPr>
        <p:spPr bwMode="auto">
          <a:xfrm>
            <a:off x="7605511" y="3248178"/>
            <a:ext cx="45720" cy="4572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7D9DBD4-9563-DD74-5763-821B753C246C}"/>
              </a:ext>
            </a:extLst>
          </p:cNvPr>
          <p:cNvSpPr/>
          <p:nvPr/>
        </p:nvSpPr>
        <p:spPr bwMode="auto">
          <a:xfrm>
            <a:off x="8312841" y="3738253"/>
            <a:ext cx="45720" cy="4572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1A81492-BEA2-F835-B004-3EAE4EF890E7}"/>
              </a:ext>
            </a:extLst>
          </p:cNvPr>
          <p:cNvSpPr/>
          <p:nvPr/>
        </p:nvSpPr>
        <p:spPr bwMode="auto">
          <a:xfrm>
            <a:off x="7820550" y="3512540"/>
            <a:ext cx="45720" cy="4572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D2C07BC-ADDF-7B60-4C83-E5CE9957A003}"/>
              </a:ext>
            </a:extLst>
          </p:cNvPr>
          <p:cNvSpPr/>
          <p:nvPr/>
        </p:nvSpPr>
        <p:spPr bwMode="auto">
          <a:xfrm>
            <a:off x="7685608" y="3378534"/>
            <a:ext cx="313732" cy="3137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91CAA0C-7288-6EC9-BE0E-048B0FB70CED}"/>
              </a:ext>
            </a:extLst>
          </p:cNvPr>
          <p:cNvSpPr/>
          <p:nvPr/>
        </p:nvSpPr>
        <p:spPr bwMode="auto">
          <a:xfrm>
            <a:off x="7496359" y="3189285"/>
            <a:ext cx="692230" cy="69223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05A2BD-5412-1F14-5521-8B324D01738C}"/>
              </a:ext>
            </a:extLst>
          </p:cNvPr>
          <p:cNvSpPr/>
          <p:nvPr/>
        </p:nvSpPr>
        <p:spPr bwMode="auto">
          <a:xfrm>
            <a:off x="5592862" y="5281845"/>
            <a:ext cx="45720" cy="4572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C43C9E1-F0B2-2717-7329-B19F1C1F533F}"/>
              </a:ext>
            </a:extLst>
          </p:cNvPr>
          <p:cNvSpPr/>
          <p:nvPr/>
        </p:nvSpPr>
        <p:spPr bwMode="auto">
          <a:xfrm>
            <a:off x="6300192" y="5771920"/>
            <a:ext cx="45720" cy="4572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8556205-21C6-FB06-C97C-01FE17FBDB22}"/>
              </a:ext>
            </a:extLst>
          </p:cNvPr>
          <p:cNvSpPr/>
          <p:nvPr/>
        </p:nvSpPr>
        <p:spPr bwMode="auto">
          <a:xfrm>
            <a:off x="5807901" y="5546207"/>
            <a:ext cx="45720" cy="4572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4140AC1-2314-F416-8126-2DE85E7CC48B}"/>
              </a:ext>
            </a:extLst>
          </p:cNvPr>
          <p:cNvSpPr/>
          <p:nvPr/>
        </p:nvSpPr>
        <p:spPr bwMode="auto">
          <a:xfrm>
            <a:off x="5672959" y="5412201"/>
            <a:ext cx="313732" cy="3137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38D58FD-561C-F9B0-9A84-5E88862EEB5C}"/>
              </a:ext>
            </a:extLst>
          </p:cNvPr>
          <p:cNvSpPr/>
          <p:nvPr/>
        </p:nvSpPr>
        <p:spPr bwMode="auto">
          <a:xfrm>
            <a:off x="5429940" y="5121607"/>
            <a:ext cx="366196" cy="366196"/>
          </a:xfrm>
          <a:prstGeom prst="rect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5FB4079-7A8E-5D0A-D92B-16A7713381D9}"/>
              </a:ext>
            </a:extLst>
          </p:cNvPr>
          <p:cNvSpPr/>
          <p:nvPr/>
        </p:nvSpPr>
        <p:spPr bwMode="auto">
          <a:xfrm>
            <a:off x="6129888" y="5601616"/>
            <a:ext cx="386328" cy="386328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" name="內容版面配置區 2">
            <a:extLst>
              <a:ext uri="{FF2B5EF4-FFF2-40B4-BE49-F238E27FC236}">
                <a16:creationId xmlns:a16="http://schemas.microsoft.com/office/drawing/2014/main" id="{ED9B464E-CB80-0D73-D051-E8645E8FB022}"/>
              </a:ext>
            </a:extLst>
          </p:cNvPr>
          <p:cNvSpPr txBox="1">
            <a:spLocks/>
          </p:cNvSpPr>
          <p:nvPr/>
        </p:nvSpPr>
        <p:spPr bwMode="auto">
          <a:xfrm>
            <a:off x="5319000" y="3537818"/>
            <a:ext cx="825384" cy="335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52" name="內容版面配置區 2">
            <a:extLst>
              <a:ext uri="{FF2B5EF4-FFF2-40B4-BE49-F238E27FC236}">
                <a16:creationId xmlns:a16="http://schemas.microsoft.com/office/drawing/2014/main" id="{BCAC226A-3833-0123-3073-2CEF222FF48E}"/>
              </a:ext>
            </a:extLst>
          </p:cNvPr>
          <p:cNvSpPr txBox="1">
            <a:spLocks/>
          </p:cNvSpPr>
          <p:nvPr/>
        </p:nvSpPr>
        <p:spPr bwMode="auto">
          <a:xfrm>
            <a:off x="7215679" y="3826520"/>
            <a:ext cx="825384" cy="335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53" name="內容版面配置區 2">
            <a:extLst>
              <a:ext uri="{FF2B5EF4-FFF2-40B4-BE49-F238E27FC236}">
                <a16:creationId xmlns:a16="http://schemas.microsoft.com/office/drawing/2014/main" id="{5FCF20D8-9BEE-F35C-2E47-AAEEDD34CB2A}"/>
              </a:ext>
            </a:extLst>
          </p:cNvPr>
          <p:cNvSpPr txBox="1">
            <a:spLocks/>
          </p:cNvSpPr>
          <p:nvPr/>
        </p:nvSpPr>
        <p:spPr bwMode="auto">
          <a:xfrm>
            <a:off x="5284753" y="5696723"/>
            <a:ext cx="825384" cy="335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54" name="內容版面配置區 2">
            <a:extLst>
              <a:ext uri="{FF2B5EF4-FFF2-40B4-BE49-F238E27FC236}">
                <a16:creationId xmlns:a16="http://schemas.microsoft.com/office/drawing/2014/main" id="{BF03095F-A247-4B42-281F-CA039E9911D6}"/>
              </a:ext>
            </a:extLst>
          </p:cNvPr>
          <p:cNvSpPr txBox="1">
            <a:spLocks/>
          </p:cNvSpPr>
          <p:nvPr/>
        </p:nvSpPr>
        <p:spPr bwMode="auto">
          <a:xfrm>
            <a:off x="6345912" y="2498858"/>
            <a:ext cx="1911175" cy="4078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L-infinity norm</a:t>
            </a:r>
          </a:p>
          <a:p>
            <a:pPr marL="0" indent="0" algn="ctr">
              <a:buNone/>
            </a:pPr>
            <a:r>
              <a:rPr lang="en-US" altLang="zh-TW" sz="1600" b="0" dirty="0"/>
              <a:t>Not </a:t>
            </a:r>
            <a:r>
              <a:rPr lang="en-US" altLang="zh-TW" sz="1600" b="0" dirty="0" err="1"/>
              <a:t>cos_sim</a:t>
            </a:r>
            <a:endParaRPr lang="en-US" altLang="zh-TW" sz="1600" b="0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2ED1DB6D-36DC-D13C-AC99-F720C48482F6}"/>
              </a:ext>
            </a:extLst>
          </p:cNvPr>
          <p:cNvCxnSpPr>
            <a:cxnSpLocks/>
          </p:cNvCxnSpPr>
          <p:nvPr/>
        </p:nvCxnSpPr>
        <p:spPr bwMode="auto">
          <a:xfrm flipH="1">
            <a:off x="6959001" y="3196529"/>
            <a:ext cx="192498" cy="27617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44721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10746</TotalTime>
  <Words>377</Words>
  <Application>Microsoft Office PowerPoint</Application>
  <PresentationFormat>如螢幕大小 (4:3)</PresentationFormat>
  <Paragraphs>118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思源宋體 Light</vt:lpstr>
      <vt:lpstr>Arial</vt:lpstr>
      <vt:lpstr>Cambria Math</vt:lpstr>
      <vt:lpstr>Garamond</vt:lpstr>
      <vt:lpstr>Verdana</vt:lpstr>
      <vt:lpstr>Wingdings</vt:lpstr>
      <vt:lpstr>Level</vt:lpstr>
      <vt:lpstr>Design Technology  Co-Optimization  for In-Memory Search </vt:lpstr>
      <vt:lpstr>Few/One Shot Learning</vt:lpstr>
      <vt:lpstr>Traditional computer architecture</vt:lpstr>
      <vt:lpstr>Types of Memory</vt:lpstr>
      <vt:lpstr>Types of Searching</vt:lpstr>
      <vt:lpstr>Pre-Processing for Best-Match TCAM</vt:lpstr>
      <vt:lpstr>Pre-Processing for Best-Match TCAM</vt:lpstr>
      <vt:lpstr>Encoding for Exact-Match TCAM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222</cp:revision>
  <cp:lastPrinted>2024-12-25T04:33:11Z</cp:lastPrinted>
  <dcterms:created xsi:type="dcterms:W3CDTF">2009-04-10T16:54:46Z</dcterms:created>
  <dcterms:modified xsi:type="dcterms:W3CDTF">2025-03-05T07:17:45Z</dcterms:modified>
</cp:coreProperties>
</file>