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26"/>
  </p:notesMasterIdLst>
  <p:handoutMasterIdLst>
    <p:handoutMasterId r:id="rId27"/>
  </p:handoutMasterIdLst>
  <p:sldIdLst>
    <p:sldId id="256" r:id="rId8"/>
    <p:sldId id="257" r:id="rId9"/>
    <p:sldId id="258" r:id="rId10"/>
    <p:sldId id="272" r:id="rId11"/>
    <p:sldId id="274" r:id="rId12"/>
    <p:sldId id="273" r:id="rId13"/>
    <p:sldId id="275" r:id="rId14"/>
    <p:sldId id="276" r:id="rId15"/>
    <p:sldId id="279" r:id="rId16"/>
    <p:sldId id="280" r:id="rId17"/>
    <p:sldId id="281" r:id="rId18"/>
    <p:sldId id="283" r:id="rId19"/>
    <p:sldId id="284" r:id="rId20"/>
    <p:sldId id="285" r:id="rId21"/>
    <p:sldId id="282" r:id="rId22"/>
    <p:sldId id="277" r:id="rId23"/>
    <p:sldId id="278" r:id="rId24"/>
    <p:sldId id="286" r:id="rId25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A02C"/>
    <a:srgbClr val="0000FF"/>
    <a:srgbClr val="1F77B4"/>
    <a:srgbClr val="FF7F0E"/>
    <a:srgbClr val="4F81BD"/>
    <a:srgbClr val="FF0000"/>
    <a:srgbClr val="019901"/>
    <a:srgbClr val="E7D4E6"/>
    <a:srgbClr val="8EB4E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2" autoAdjust="0"/>
    <p:restoredTop sz="96501" autoAdjust="0"/>
  </p:normalViewPr>
  <p:slideViewPr>
    <p:cSldViewPr>
      <p:cViewPr varScale="1">
        <p:scale>
          <a:sx n="113" d="100"/>
          <a:sy n="113" d="100"/>
        </p:scale>
        <p:origin x="2160" y="77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>
                <a:solidFill>
                  <a:schemeClr val="tx1"/>
                </a:solidFill>
              </a:rPr>
              <a:t>Noise</a:t>
            </a:r>
            <a:r>
              <a:rPr lang="en-US" altLang="zh-TW" baseline="0">
                <a:solidFill>
                  <a:schemeClr val="tx1"/>
                </a:solidFill>
              </a:rPr>
              <a:t>-Aware Training (MNIST)</a:t>
            </a:r>
            <a:endParaRPr lang="zh-TW" alt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7717974564967265"/>
          <c:y val="4.716147890398717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8381452318461"/>
          <c:y val="0.17171296296296296"/>
          <c:w val="0.81665376202974627"/>
          <c:h val="0.586780454150043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Sheet1!$A$69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Sheet1!$B$69:$L$69</c:f>
              <c:numCache>
                <c:formatCode>General</c:formatCode>
                <c:ptCount val="11"/>
                <c:pt idx="0">
                  <c:v>94.37</c:v>
                </c:pt>
                <c:pt idx="1">
                  <c:v>93.51</c:v>
                </c:pt>
                <c:pt idx="2">
                  <c:v>92.54</c:v>
                </c:pt>
                <c:pt idx="3">
                  <c:v>91.3</c:v>
                </c:pt>
                <c:pt idx="4">
                  <c:v>89.92</c:v>
                </c:pt>
                <c:pt idx="5">
                  <c:v>88.44</c:v>
                </c:pt>
                <c:pt idx="6">
                  <c:v>86.86</c:v>
                </c:pt>
                <c:pt idx="7">
                  <c:v>85.09</c:v>
                </c:pt>
                <c:pt idx="8">
                  <c:v>83.26</c:v>
                </c:pt>
                <c:pt idx="9">
                  <c:v>81.42</c:v>
                </c:pt>
                <c:pt idx="10">
                  <c:v>79.569999999999993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E2-49C2-B001-B9B6CE2EEAB7}"/>
            </c:ext>
          </c:extLst>
        </c:ser>
        <c:ser>
          <c:idx val="1"/>
          <c:order val="1"/>
          <c:tx>
            <c:strRef>
              <c:f>Sheet1!$A$70</c:f>
              <c:strCache>
                <c:ptCount val="1"/>
                <c:pt idx="0">
                  <c:v>Noise Aware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Sheet1!$B$70:$L$70</c:f>
              <c:numCache>
                <c:formatCode>General</c:formatCode>
                <c:ptCount val="11"/>
                <c:pt idx="0">
                  <c:v>89.04</c:v>
                </c:pt>
                <c:pt idx="1">
                  <c:v>89.18</c:v>
                </c:pt>
                <c:pt idx="2">
                  <c:v>89.09</c:v>
                </c:pt>
                <c:pt idx="3">
                  <c:v>89.17</c:v>
                </c:pt>
                <c:pt idx="4">
                  <c:v>89.16</c:v>
                </c:pt>
                <c:pt idx="5">
                  <c:v>89.14</c:v>
                </c:pt>
                <c:pt idx="6">
                  <c:v>89.09</c:v>
                </c:pt>
                <c:pt idx="7">
                  <c:v>89.1</c:v>
                </c:pt>
                <c:pt idx="8">
                  <c:v>89.09</c:v>
                </c:pt>
                <c:pt idx="9">
                  <c:v>89.11</c:v>
                </c:pt>
                <c:pt idx="10">
                  <c:v>89.13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CE2-49C2-B001-B9B6CE2EEAB7}"/>
            </c:ext>
          </c:extLst>
        </c:ser>
        <c:ser>
          <c:idx val="2"/>
          <c:order val="2"/>
          <c:tx>
            <c:strRef>
              <c:f>Sheet1!$A$71</c:f>
              <c:strCache>
                <c:ptCount val="1"/>
                <c:pt idx="0">
                  <c:v>Bayesian NN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Sheet1!$B$71:$L$71</c:f>
              <c:numCache>
                <c:formatCode>General</c:formatCode>
                <c:ptCount val="11"/>
                <c:pt idx="0">
                  <c:v>90.7</c:v>
                </c:pt>
                <c:pt idx="1">
                  <c:v>90.92</c:v>
                </c:pt>
                <c:pt idx="2">
                  <c:v>91.02</c:v>
                </c:pt>
                <c:pt idx="3">
                  <c:v>90.97</c:v>
                </c:pt>
                <c:pt idx="4">
                  <c:v>90.99</c:v>
                </c:pt>
                <c:pt idx="5">
                  <c:v>90.98</c:v>
                </c:pt>
                <c:pt idx="6">
                  <c:v>90.93</c:v>
                </c:pt>
                <c:pt idx="7">
                  <c:v>90.88</c:v>
                </c:pt>
                <c:pt idx="8">
                  <c:v>90.83</c:v>
                </c:pt>
                <c:pt idx="9">
                  <c:v>90.79</c:v>
                </c:pt>
                <c:pt idx="10">
                  <c:v>90.76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CE2-49C2-B001-B9B6CE2EE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947296"/>
        <c:axId val="561947776"/>
      </c:scatterChart>
      <c:valAx>
        <c:axId val="561947296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STDEV</a:t>
                </a:r>
                <a:r>
                  <a:rPr lang="zh-TW" altLang="en-US" b="1"/>
                  <a:t> </a:t>
                </a:r>
                <a:r>
                  <a:rPr lang="en-US" altLang="zh-TW" b="1"/>
                  <a:t>of Noise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776"/>
        <c:crosses val="autoZero"/>
        <c:crossBetween val="midCat"/>
      </c:valAx>
      <c:valAx>
        <c:axId val="561947776"/>
        <c:scaling>
          <c:orientation val="minMax"/>
          <c:min val="7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040602698057726"/>
          <c:y val="0.50533496870899752"/>
          <c:w val="0.34179803804995479"/>
          <c:h val="0.2343766404199475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>
                <a:solidFill>
                  <a:schemeClr val="tx1"/>
                </a:solidFill>
              </a:rPr>
              <a:t>Noise</a:t>
            </a:r>
            <a:r>
              <a:rPr lang="en-US" altLang="zh-TW" baseline="0">
                <a:solidFill>
                  <a:schemeClr val="tx1"/>
                </a:solidFill>
              </a:rPr>
              <a:t>-Aware Training (Omniglot)</a:t>
            </a:r>
            <a:endParaRPr lang="zh-TW" alt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5584758701592544"/>
          <c:y val="5.403847019135109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8381452318461"/>
          <c:y val="0.17171296296296296"/>
          <c:w val="0.81665376202974627"/>
          <c:h val="0.5867801281969383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Sheet1!$A$64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Sheet1!$B$64:$L$64</c:f>
              <c:numCache>
                <c:formatCode>General</c:formatCode>
                <c:ptCount val="11"/>
                <c:pt idx="0">
                  <c:v>89.24</c:v>
                </c:pt>
                <c:pt idx="1">
                  <c:v>87.55</c:v>
                </c:pt>
                <c:pt idx="2">
                  <c:v>85.72</c:v>
                </c:pt>
                <c:pt idx="3">
                  <c:v>84.05</c:v>
                </c:pt>
                <c:pt idx="4">
                  <c:v>82.36</c:v>
                </c:pt>
                <c:pt idx="5">
                  <c:v>80.75</c:v>
                </c:pt>
                <c:pt idx="6">
                  <c:v>79.23</c:v>
                </c:pt>
                <c:pt idx="7">
                  <c:v>77.69</c:v>
                </c:pt>
                <c:pt idx="8">
                  <c:v>76.16</c:v>
                </c:pt>
                <c:pt idx="9">
                  <c:v>74.69</c:v>
                </c:pt>
                <c:pt idx="10">
                  <c:v>73.319999999999993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AF-4A43-A71F-27CE3F7892B2}"/>
            </c:ext>
          </c:extLst>
        </c:ser>
        <c:ser>
          <c:idx val="1"/>
          <c:order val="1"/>
          <c:tx>
            <c:strRef>
              <c:f>Sheet1!$A$65</c:f>
              <c:strCache>
                <c:ptCount val="1"/>
                <c:pt idx="0">
                  <c:v>Noise Aware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Sheet1!$B$65:$L$65</c:f>
              <c:numCache>
                <c:formatCode>General</c:formatCode>
                <c:ptCount val="11"/>
                <c:pt idx="0">
                  <c:v>86.74</c:v>
                </c:pt>
                <c:pt idx="1">
                  <c:v>86.69</c:v>
                </c:pt>
                <c:pt idx="2">
                  <c:v>86.76</c:v>
                </c:pt>
                <c:pt idx="3">
                  <c:v>86.75</c:v>
                </c:pt>
                <c:pt idx="4">
                  <c:v>86.72</c:v>
                </c:pt>
                <c:pt idx="5">
                  <c:v>86.69</c:v>
                </c:pt>
                <c:pt idx="6">
                  <c:v>86.69</c:v>
                </c:pt>
                <c:pt idx="7">
                  <c:v>86.69</c:v>
                </c:pt>
                <c:pt idx="8">
                  <c:v>86.7</c:v>
                </c:pt>
                <c:pt idx="9">
                  <c:v>86.73</c:v>
                </c:pt>
                <c:pt idx="10">
                  <c:v>86.72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AF-4A43-A71F-27CE3F7892B2}"/>
            </c:ext>
          </c:extLst>
        </c:ser>
        <c:ser>
          <c:idx val="2"/>
          <c:order val="2"/>
          <c:tx>
            <c:strRef>
              <c:f>Sheet1!$A$66</c:f>
              <c:strCache>
                <c:ptCount val="1"/>
                <c:pt idx="0">
                  <c:v>Bayesian NN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Sheet1!$B$66:$L$66</c:f>
              <c:numCache>
                <c:formatCode>General</c:formatCode>
                <c:ptCount val="11"/>
                <c:pt idx="0">
                  <c:v>84.29</c:v>
                </c:pt>
                <c:pt idx="1">
                  <c:v>84.3</c:v>
                </c:pt>
                <c:pt idx="2">
                  <c:v>84.22</c:v>
                </c:pt>
                <c:pt idx="3">
                  <c:v>84.23</c:v>
                </c:pt>
                <c:pt idx="4">
                  <c:v>84.23</c:v>
                </c:pt>
                <c:pt idx="5">
                  <c:v>84.21</c:v>
                </c:pt>
                <c:pt idx="6">
                  <c:v>84.16</c:v>
                </c:pt>
                <c:pt idx="7">
                  <c:v>84.06</c:v>
                </c:pt>
                <c:pt idx="8">
                  <c:v>84.07</c:v>
                </c:pt>
                <c:pt idx="9">
                  <c:v>84.03</c:v>
                </c:pt>
                <c:pt idx="10">
                  <c:v>84.04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2AF-4A43-A71F-27CE3F7892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947296"/>
        <c:axId val="561947776"/>
      </c:scatterChart>
      <c:valAx>
        <c:axId val="561947296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STDEV</a:t>
                </a:r>
                <a:r>
                  <a:rPr lang="zh-TW" altLang="en-US"/>
                  <a:t> </a:t>
                </a:r>
                <a:r>
                  <a:rPr lang="en-US" altLang="zh-TW"/>
                  <a:t>of Noise</a:t>
                </a:r>
                <a:endParaRPr lang="zh-TW" altLang="en-US"/>
              </a:p>
            </c:rich>
          </c:tx>
          <c:layout>
            <c:manualLayout>
              <c:xMode val="edge"/>
              <c:yMode val="edge"/>
              <c:x val="0.40313605132665492"/>
              <c:y val="0.893443552568233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776"/>
        <c:crosses val="autoZero"/>
        <c:crossBetween val="midCat"/>
      </c:valAx>
      <c:valAx>
        <c:axId val="561947776"/>
        <c:scaling>
          <c:orientation val="minMax"/>
          <c:max val="90"/>
          <c:min val="7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412636273458489"/>
          <c:y val="0.48654065467206675"/>
          <c:w val="0.28093197725284341"/>
          <c:h val="0.2343766404199475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>
                <a:solidFill>
                  <a:schemeClr val="tx1"/>
                </a:solidFill>
              </a:rPr>
              <a:t>Effect</a:t>
            </a:r>
            <a:r>
              <a:rPr lang="en-US" altLang="zh-TW" baseline="0" dirty="0">
                <a:solidFill>
                  <a:schemeClr val="tx1"/>
                </a:solidFill>
              </a:rPr>
              <a:t> of Different </a:t>
            </a:r>
            <a:r>
              <a:rPr lang="en-US" altLang="zh-TW" dirty="0">
                <a:solidFill>
                  <a:schemeClr val="tx1"/>
                </a:solidFill>
              </a:rPr>
              <a:t>Noise STDEV</a:t>
            </a:r>
            <a:endParaRPr lang="zh-TW" alt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9344622843560014"/>
          <c:y val="6.38563182558677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75840845120604"/>
          <c:y val="0.16688272049979469"/>
          <c:w val="0.83581964584743651"/>
          <c:h val="0.654639600610636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σ 0.00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Sheet1!$P$2:$P$12</c:f>
              <c:numCache>
                <c:formatCode>General</c:formatCode>
                <c:ptCount val="11"/>
                <c:pt idx="0">
                  <c:v>82.78</c:v>
                </c:pt>
                <c:pt idx="1">
                  <c:v>79.92</c:v>
                </c:pt>
                <c:pt idx="2">
                  <c:v>76.599999999999994</c:v>
                </c:pt>
                <c:pt idx="3">
                  <c:v>73.489999999999995</c:v>
                </c:pt>
                <c:pt idx="4">
                  <c:v>70.650000000000006</c:v>
                </c:pt>
                <c:pt idx="5">
                  <c:v>68.11</c:v>
                </c:pt>
                <c:pt idx="6">
                  <c:v>65.88</c:v>
                </c:pt>
                <c:pt idx="7">
                  <c:v>63.91</c:v>
                </c:pt>
                <c:pt idx="8">
                  <c:v>62.1</c:v>
                </c:pt>
                <c:pt idx="9">
                  <c:v>60.5</c:v>
                </c:pt>
                <c:pt idx="10">
                  <c:v>59.05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51-4ABF-B9E7-1106A790500F}"/>
            </c:ext>
          </c:extLst>
        </c:ser>
        <c:ser>
          <c:idx val="2"/>
          <c:order val="1"/>
          <c:tx>
            <c:strRef>
              <c:f>Sheet1!$R$1</c:f>
              <c:strCache>
                <c:ptCount val="1"/>
                <c:pt idx="0">
                  <c:v>σ 0.02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Sheet1!$R$2:$R$12</c:f>
              <c:numCache>
                <c:formatCode>General</c:formatCode>
                <c:ptCount val="11"/>
                <c:pt idx="0">
                  <c:v>81.69</c:v>
                </c:pt>
                <c:pt idx="1">
                  <c:v>81.33</c:v>
                </c:pt>
                <c:pt idx="2">
                  <c:v>80.900000000000006</c:v>
                </c:pt>
                <c:pt idx="3">
                  <c:v>80.25</c:v>
                </c:pt>
                <c:pt idx="4">
                  <c:v>79.489999999999995</c:v>
                </c:pt>
                <c:pt idx="5">
                  <c:v>78.75</c:v>
                </c:pt>
                <c:pt idx="6">
                  <c:v>77.98</c:v>
                </c:pt>
                <c:pt idx="7">
                  <c:v>77.239999999999995</c:v>
                </c:pt>
                <c:pt idx="8">
                  <c:v>76.52</c:v>
                </c:pt>
                <c:pt idx="9">
                  <c:v>75.83</c:v>
                </c:pt>
                <c:pt idx="10">
                  <c:v>75.13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851-4ABF-B9E7-1106A790500F}"/>
            </c:ext>
          </c:extLst>
        </c:ser>
        <c:ser>
          <c:idx val="10"/>
          <c:order val="2"/>
          <c:tx>
            <c:strRef>
              <c:f>Sheet1!$Z$1</c:f>
              <c:strCache>
                <c:ptCount val="1"/>
                <c:pt idx="0">
                  <c:v>σ 0.10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Sheet1!$Z$2:$Z$12</c:f>
              <c:numCache>
                <c:formatCode>General</c:formatCode>
                <c:ptCount val="11"/>
                <c:pt idx="0">
                  <c:v>78.63</c:v>
                </c:pt>
                <c:pt idx="1">
                  <c:v>78.819999999999993</c:v>
                </c:pt>
                <c:pt idx="2">
                  <c:v>78.849999999999994</c:v>
                </c:pt>
                <c:pt idx="3">
                  <c:v>78.819999999999993</c:v>
                </c:pt>
                <c:pt idx="4">
                  <c:v>78.81</c:v>
                </c:pt>
                <c:pt idx="5">
                  <c:v>78.709999999999994</c:v>
                </c:pt>
                <c:pt idx="6">
                  <c:v>78.61</c:v>
                </c:pt>
                <c:pt idx="7">
                  <c:v>78.52</c:v>
                </c:pt>
                <c:pt idx="8">
                  <c:v>78.430000000000007</c:v>
                </c:pt>
                <c:pt idx="9">
                  <c:v>78.27</c:v>
                </c:pt>
                <c:pt idx="10">
                  <c:v>78.150000000000006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851-4ABF-B9E7-1106A7905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1056704"/>
        <c:axId val="1851053344"/>
      </c:scatterChart>
      <c:valAx>
        <c:axId val="1851056704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STDEV</a:t>
                </a:r>
                <a:r>
                  <a:rPr lang="en-US" altLang="zh-TW" b="1" baseline="0"/>
                  <a:t> of Noise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3344"/>
        <c:crosses val="autoZero"/>
        <c:crossBetween val="midCat"/>
      </c:valAx>
      <c:valAx>
        <c:axId val="1851053344"/>
        <c:scaling>
          <c:orientation val="minMax"/>
          <c:min val="56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6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264857440436398"/>
          <c:y val="0.57533989662315732"/>
          <c:w val="0.24904480054156197"/>
          <c:h val="0.23985539309346152"/>
        </c:manualLayout>
      </c:layout>
      <c:overlay val="0"/>
      <c:spPr>
        <a:noFill/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Effect</a:t>
            </a:r>
            <a:r>
              <a:rPr lang="en-US" altLang="zh-TW" baseline="0" dirty="0"/>
              <a:t> of Different </a:t>
            </a:r>
            <a:r>
              <a:rPr lang="en-US" altLang="zh-TW" dirty="0"/>
              <a:t>Noise STDEV</a:t>
            </a:r>
            <a:endParaRPr lang="zh-TW" altLang="en-US" dirty="0"/>
          </a:p>
        </c:rich>
      </c:tx>
      <c:layout>
        <c:manualLayout>
          <c:xMode val="edge"/>
          <c:yMode val="edge"/>
          <c:x val="0.19344622843560014"/>
          <c:y val="7.80392684996336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75840845120604"/>
          <c:y val="0.16688272049979469"/>
          <c:w val="0.83581964584743651"/>
          <c:h val="0.609116461318587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σ 0.00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Sheet1!$P$2:$P$12</c:f>
              <c:numCache>
                <c:formatCode>General</c:formatCode>
                <c:ptCount val="11"/>
                <c:pt idx="0">
                  <c:v>82.78</c:v>
                </c:pt>
                <c:pt idx="1">
                  <c:v>79.92</c:v>
                </c:pt>
                <c:pt idx="2">
                  <c:v>76.599999999999994</c:v>
                </c:pt>
                <c:pt idx="3">
                  <c:v>73.489999999999995</c:v>
                </c:pt>
                <c:pt idx="4">
                  <c:v>70.650000000000006</c:v>
                </c:pt>
                <c:pt idx="5">
                  <c:v>68.11</c:v>
                </c:pt>
                <c:pt idx="6">
                  <c:v>65.88</c:v>
                </c:pt>
                <c:pt idx="7">
                  <c:v>63.91</c:v>
                </c:pt>
                <c:pt idx="8">
                  <c:v>62.1</c:v>
                </c:pt>
                <c:pt idx="9">
                  <c:v>60.5</c:v>
                </c:pt>
                <c:pt idx="10">
                  <c:v>59.05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3A3-46D4-BFD3-3496FAEBC3E0}"/>
            </c:ext>
          </c:extLst>
        </c:ser>
        <c:ser>
          <c:idx val="2"/>
          <c:order val="1"/>
          <c:tx>
            <c:strRef>
              <c:f>Sheet1!$R$1</c:f>
              <c:strCache>
                <c:ptCount val="1"/>
                <c:pt idx="0">
                  <c:v>σ 0.02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Sheet1!$R$2:$R$12</c:f>
              <c:numCache>
                <c:formatCode>General</c:formatCode>
                <c:ptCount val="11"/>
                <c:pt idx="0">
                  <c:v>81.69</c:v>
                </c:pt>
                <c:pt idx="1">
                  <c:v>81.33</c:v>
                </c:pt>
                <c:pt idx="2">
                  <c:v>80.900000000000006</c:v>
                </c:pt>
                <c:pt idx="3">
                  <c:v>80.25</c:v>
                </c:pt>
                <c:pt idx="4">
                  <c:v>79.489999999999995</c:v>
                </c:pt>
                <c:pt idx="5">
                  <c:v>78.75</c:v>
                </c:pt>
                <c:pt idx="6">
                  <c:v>77.98</c:v>
                </c:pt>
                <c:pt idx="7">
                  <c:v>77.239999999999995</c:v>
                </c:pt>
                <c:pt idx="8">
                  <c:v>76.52</c:v>
                </c:pt>
                <c:pt idx="9">
                  <c:v>75.83</c:v>
                </c:pt>
                <c:pt idx="10">
                  <c:v>75.13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3A3-46D4-BFD3-3496FAEBC3E0}"/>
            </c:ext>
          </c:extLst>
        </c:ser>
        <c:ser>
          <c:idx val="10"/>
          <c:order val="2"/>
          <c:tx>
            <c:strRef>
              <c:f>Sheet1!$Z$1</c:f>
              <c:strCache>
                <c:ptCount val="1"/>
                <c:pt idx="0">
                  <c:v>σ 0.10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Sheet1!$Z$2:$Z$12</c:f>
              <c:numCache>
                <c:formatCode>General</c:formatCode>
                <c:ptCount val="11"/>
                <c:pt idx="0">
                  <c:v>78.63</c:v>
                </c:pt>
                <c:pt idx="1">
                  <c:v>78.819999999999993</c:v>
                </c:pt>
                <c:pt idx="2">
                  <c:v>78.849999999999994</c:v>
                </c:pt>
                <c:pt idx="3">
                  <c:v>78.819999999999993</c:v>
                </c:pt>
                <c:pt idx="4">
                  <c:v>78.81</c:v>
                </c:pt>
                <c:pt idx="5">
                  <c:v>78.709999999999994</c:v>
                </c:pt>
                <c:pt idx="6">
                  <c:v>78.61</c:v>
                </c:pt>
                <c:pt idx="7">
                  <c:v>78.52</c:v>
                </c:pt>
                <c:pt idx="8">
                  <c:v>78.430000000000007</c:v>
                </c:pt>
                <c:pt idx="9">
                  <c:v>78.27</c:v>
                </c:pt>
                <c:pt idx="10">
                  <c:v>78.150000000000006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3A3-46D4-BFD3-3496FAEBC3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1056704"/>
        <c:axId val="1851053344"/>
      </c:scatterChart>
      <c:valAx>
        <c:axId val="1851056704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STDEV</a:t>
                </a:r>
                <a:r>
                  <a:rPr lang="en-US" altLang="zh-TW" b="1" baseline="0"/>
                  <a:t> of Noise</a:t>
                </a:r>
                <a:endParaRPr lang="zh-TW" altLang="en-US" b="1"/>
              </a:p>
            </c:rich>
          </c:tx>
          <c:layout>
            <c:manualLayout>
              <c:xMode val="edge"/>
              <c:yMode val="edge"/>
              <c:x val="0.42248150397948137"/>
              <c:y val="0.89943124530497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3344"/>
        <c:crosses val="autoZero"/>
        <c:crossBetween val="midCat"/>
      </c:valAx>
      <c:valAx>
        <c:axId val="1851053344"/>
        <c:scaling>
          <c:orientation val="minMax"/>
          <c:min val="56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6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264857440436398"/>
          <c:y val="0.52905554562711266"/>
          <c:w val="0.24904480054156197"/>
          <c:h val="0.24712025369931223"/>
        </c:manualLayout>
      </c:layout>
      <c:overlay val="0"/>
      <c:spPr>
        <a:noFill/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73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58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7" Type="http://schemas.openxmlformats.org/officeDocument/2006/relationships/image" Target="../media/image2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4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2524" y="2133600"/>
            <a:ext cx="9649060" cy="1214438"/>
          </a:xfrm>
        </p:spPr>
        <p:txBody>
          <a:bodyPr/>
          <a:lstStyle/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 : B11901027 </a:t>
            </a:r>
            <a:r>
              <a:rPr lang="zh-TW" altLang="en-US" dirty="0"/>
              <a:t>王仁軒</a:t>
            </a:r>
            <a:endParaRPr lang="en-US" altLang="zh-TW" dirty="0"/>
          </a:p>
          <a:p>
            <a:r>
              <a:rPr lang="en-US" altLang="zh-TW" dirty="0"/>
              <a:t>Mentor : Rick Huang</a:t>
            </a:r>
          </a:p>
          <a:p>
            <a:r>
              <a:rPr lang="en-US" altLang="zh-TW" dirty="0"/>
              <a:t>Advisor: Prof. An-Yeu (Andy) Wu</a:t>
            </a:r>
          </a:p>
          <a:p>
            <a:r>
              <a:rPr lang="en-US" altLang="zh-TW" dirty="0"/>
              <a:t>Date : 2025/06/??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7B16B0-9D7F-CFE5-756B-0EC82191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Setup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30AC075-06EF-D2AD-EEC3-3209793480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Evaluate accuracy of a model trained with different distance metric</a:t>
                </a:r>
              </a:p>
              <a:p>
                <a:pPr lvl="1"/>
                <a:r>
                  <a:rPr lang="en-US" altLang="zh-TW" dirty="0"/>
                  <a:t>Training : Approximated metric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TW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has no gradient for back prop.)</a:t>
                </a:r>
              </a:p>
              <a:p>
                <a:pPr lvl="1"/>
                <a:r>
                  <a:rPr lang="en-US" altLang="zh-TW" dirty="0"/>
                  <a:t>Testing  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Regular metric on quantized embeddings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30AC075-06EF-D2AD-EEC3-320979348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>
            <a:extLst>
              <a:ext uri="{FF2B5EF4-FFF2-40B4-BE49-F238E27FC236}">
                <a16:creationId xmlns:a16="http://schemas.microsoft.com/office/drawing/2014/main" id="{F9A4E76A-675A-069C-8736-EBA9A0F58FCA}"/>
              </a:ext>
            </a:extLst>
          </p:cNvPr>
          <p:cNvGrpSpPr/>
          <p:nvPr/>
        </p:nvGrpSpPr>
        <p:grpSpPr>
          <a:xfrm>
            <a:off x="867759" y="2942256"/>
            <a:ext cx="4392487" cy="1649734"/>
            <a:chOff x="971600" y="2564904"/>
            <a:chExt cx="4392487" cy="16497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85E8D914-B9E9-477A-11A2-76DDD2CCAA75}"/>
                </a:ext>
              </a:extLst>
            </p:cNvPr>
            <p:cNvGrpSpPr/>
            <p:nvPr/>
          </p:nvGrpSpPr>
          <p:grpSpPr>
            <a:xfrm>
              <a:off x="971600" y="2564904"/>
              <a:ext cx="4392487" cy="1633500"/>
              <a:chOff x="1592498" y="2884043"/>
              <a:chExt cx="4392487" cy="1633500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A64627A6-5E95-5A9E-FF61-4D9FB83D6566}"/>
                  </a:ext>
                </a:extLst>
              </p:cNvPr>
              <p:cNvGrpSpPr/>
              <p:nvPr/>
            </p:nvGrpSpPr>
            <p:grpSpPr>
              <a:xfrm>
                <a:off x="1619670" y="2924943"/>
                <a:ext cx="4365315" cy="1592600"/>
                <a:chOff x="1043606" y="2708920"/>
                <a:chExt cx="5177466" cy="1805257"/>
              </a:xfrm>
            </p:grpSpPr>
            <p:sp>
              <p:nvSpPr>
                <p:cNvPr id="20" name="矩形: 圓角 19">
                  <a:extLst>
                    <a:ext uri="{FF2B5EF4-FFF2-40B4-BE49-F238E27FC236}">
                      <a16:creationId xmlns:a16="http://schemas.microsoft.com/office/drawing/2014/main" id="{0528453C-8B64-DC9F-7EB7-7B7941F6BA8A}"/>
                    </a:ext>
                  </a:extLst>
                </p:cNvPr>
                <p:cNvSpPr/>
                <p:nvPr/>
              </p:nvSpPr>
              <p:spPr bwMode="auto">
                <a:xfrm>
                  <a:off x="1043606" y="2708920"/>
                  <a:ext cx="5177466" cy="1781956"/>
                </a:xfrm>
                <a:prstGeom prst="round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grpSp>
              <p:nvGrpSpPr>
                <p:cNvPr id="21" name="群組 20">
                  <a:extLst>
                    <a:ext uri="{FF2B5EF4-FFF2-40B4-BE49-F238E27FC236}">
                      <a16:creationId xmlns:a16="http://schemas.microsoft.com/office/drawing/2014/main" id="{9D41F3DC-3787-4007-FC50-B2BBE41A0A14}"/>
                    </a:ext>
                  </a:extLst>
                </p:cNvPr>
                <p:cNvGrpSpPr/>
                <p:nvPr/>
              </p:nvGrpSpPr>
              <p:grpSpPr>
                <a:xfrm>
                  <a:off x="1187624" y="2708920"/>
                  <a:ext cx="3408585" cy="1805257"/>
                  <a:chOff x="1547664" y="2708920"/>
                  <a:chExt cx="3408585" cy="1805257"/>
                </a:xfrm>
              </p:grpSpPr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582B709B-93FD-4C55-1A1A-965669C5E740}"/>
                      </a:ext>
                    </a:extLst>
                  </p:cNvPr>
                  <p:cNvSpPr txBox="1"/>
                  <p:nvPr/>
                </p:nvSpPr>
                <p:spPr>
                  <a:xfrm>
                    <a:off x="3992378" y="4130417"/>
                    <a:ext cx="963871" cy="3837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Query</a:t>
                    </a:r>
                    <a:endParaRPr lang="zh-TW" altLang="en-US" sz="1600" dirty="0"/>
                  </a:p>
                </p:txBody>
              </p:sp>
              <p:grpSp>
                <p:nvGrpSpPr>
                  <p:cNvPr id="23" name="群組 22">
                    <a:extLst>
                      <a:ext uri="{FF2B5EF4-FFF2-40B4-BE49-F238E27FC236}">
                        <a16:creationId xmlns:a16="http://schemas.microsoft.com/office/drawing/2014/main" id="{4B8C78C2-E83B-6E3F-0A9B-CC323ADE8C9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708920"/>
                    <a:ext cx="2985376" cy="1512168"/>
                    <a:chOff x="1547664" y="2708920"/>
                    <a:chExt cx="2985376" cy="1512168"/>
                  </a:xfrm>
                </p:grpSpPr>
                <p:pic>
                  <p:nvPicPr>
                    <p:cNvPr id="24" name="圖片 23">
                      <a:extLst>
                        <a:ext uri="{FF2B5EF4-FFF2-40B4-BE49-F238E27FC236}">
                          <a16:creationId xmlns:a16="http://schemas.microsoft.com/office/drawing/2014/main" id="{C66CCFD9-A2DC-503A-49C9-4696C5E25C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2000" x2="29781" y2="38800"/>
                                  <a14:backgroundMark x1="30055" y1="32400" x2="29781" y2="42000"/>
                                  <a14:backgroundMark x1="29781" y1="31600" x2="29781" y2="31600"/>
                                  <a14:backgroundMark x1="29235" y1="31600" x2="29781" y2="320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5679" b="59718"/>
                    <a:stretch/>
                  </p:blipFill>
                  <p:spPr>
                    <a:xfrm>
                      <a:off x="1547664" y="2732222"/>
                      <a:ext cx="2985376" cy="148886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5" name="文字方塊 24">
                      <a:extLst>
                        <a:ext uri="{FF2B5EF4-FFF2-40B4-BE49-F238E27FC236}">
                          <a16:creationId xmlns:a16="http://schemas.microsoft.com/office/drawing/2014/main" id="{5CB376B4-233E-7F52-4643-EA1A3D9554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5109" y="2708920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</p:grp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183E7DF-DC0D-CEC9-2C19-264C1570B61F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Training</a:t>
                </a:r>
                <a:endParaRPr lang="zh-TW" altLang="en-US" dirty="0"/>
              </a:p>
            </p:txBody>
          </p:sp>
        </p:grp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0E1047A6-F2EC-7914-4328-95B06A5F8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400" b="96000" l="0" r="99727">
                          <a14:foregroundMark x1="66393" y1="76800" x2="42350" y2="91600"/>
                          <a14:foregroundMark x1="42350" y1="91600" x2="27322" y2="43200"/>
                          <a14:foregroundMark x1="27322" y1="43200" x2="75956" y2="46400"/>
                          <a14:foregroundMark x1="75956" y1="46400" x2="59290" y2="74000"/>
                          <a14:foregroundMark x1="59290" y1="74000" x2="57923" y2="74800"/>
                          <a14:foregroundMark x1="56557" y1="90800" x2="37158" y2="88800"/>
                          <a14:foregroundMark x1="37158" y1="88800" x2="3005" y2="54000"/>
                          <a14:foregroundMark x1="3005" y1="54000" x2="22404" y2="18400"/>
                          <a14:foregroundMark x1="22404" y1="18400" x2="23224" y2="65600"/>
                          <a14:foregroundMark x1="23224" y1="65600" x2="20492" y2="69600"/>
                          <a14:foregroundMark x1="39071" y1="93200" x2="20219" y2="89200"/>
                          <a14:foregroundMark x1="20219" y1="89200" x2="36339" y2="93600"/>
                          <a14:foregroundMark x1="15301" y1="89600" x2="22951" y2="90800"/>
                          <a14:foregroundMark x1="9563" y1="90400" x2="42077" y2="96000"/>
                          <a14:foregroundMark x1="66940" y1="31200" x2="9836" y2="20000"/>
                          <a14:foregroundMark x1="9836" y1="20000" x2="3552" y2="40000"/>
                          <a14:foregroundMark x1="49454" y1="12400" x2="2186" y2="7600"/>
                          <a14:foregroundMark x1="60929" y1="14400" x2="18306" y2="400"/>
                          <a14:foregroundMark x1="18306" y1="400" x2="546" y2="2800"/>
                          <a14:foregroundMark x1="546" y1="2800" x2="546" y2="2800"/>
                          <a14:foregroundMark x1="60109" y1="8000" x2="37705" y2="8800"/>
                          <a14:foregroundMark x1="50000" y1="44800" x2="50820" y2="76400"/>
                          <a14:foregroundMark x1="69209" y1="83134" x2="83060" y2="63200"/>
                          <a14:foregroundMark x1="66940" y1="86400" x2="67562" y2="85504"/>
                          <a14:foregroundMark x1="83060" y1="63200" x2="91803" y2="22800"/>
                          <a14:foregroundMark x1="91803" y1="22800" x2="91530" y2="21600"/>
                          <a14:foregroundMark x1="81421" y1="76400" x2="99727" y2="55200"/>
                          <a14:foregroundMark x1="99727" y1="55200" x2="99727" y2="55200"/>
                          <a14:foregroundMark x1="33333" y1="76800" x2="34973" y2="78400"/>
                          <a14:foregroundMark x1="32514" y1="71200" x2="38525" y2="76400"/>
                          <a14:foregroundMark x1="31148" y1="72000" x2="26230" y2="84800"/>
                          <a14:backgroundMark x1="88525" y1="92400" x2="82787" y2="94400"/>
                          <a14:backgroundMark x1="92350" y1="88400" x2="81421" y2="90000"/>
                          <a14:backgroundMark x1="85792" y1="86400" x2="81967" y2="91600"/>
                          <a14:backgroundMark x1="78415" y1="89600" x2="72131" y2="90400"/>
                          <a14:backgroundMark x1="72131" y1="87200" x2="70219" y2="89200"/>
                        </a14:backgroundRemoval>
                      </a14:imgEffect>
                    </a14:imgLayer>
                  </a14:imgProps>
                </a:ext>
              </a:extLst>
            </a:blip>
            <a:srcRect l="48910" r="45638" b="60176"/>
            <a:stretch/>
          </p:blipFill>
          <p:spPr>
            <a:xfrm>
              <a:off x="4860032" y="2631132"/>
              <a:ext cx="252572" cy="1318869"/>
            </a:xfrm>
            <a:prstGeom prst="rect">
              <a:avLst/>
            </a:prstGeom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6549DAF2-5002-EC80-8745-AD18B9F1959B}"/>
                </a:ext>
              </a:extLst>
            </p:cNvPr>
            <p:cNvSpPr txBox="1"/>
            <p:nvPr/>
          </p:nvSpPr>
          <p:spPr>
            <a:xfrm>
              <a:off x="3629288" y="2974058"/>
              <a:ext cx="127764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/>
                <a:t>Distance</a:t>
              </a:r>
            </a:p>
            <a:p>
              <a:pPr algn="ctr"/>
              <a:r>
                <a:rPr lang="en-US" altLang="zh-TW" sz="1600" dirty="0"/>
                <a:t>metric</a:t>
              </a:r>
              <a:endParaRPr lang="zh-TW" altLang="en-US" sz="1600" dirty="0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8A2D471A-1AF2-E70D-2025-AA5D4E28FE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85279" y="3285486"/>
              <a:ext cx="117475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D563A551-A2A7-5E5F-8685-269B9DCC8B4E}"/>
                </a:ext>
              </a:extLst>
            </p:cNvPr>
            <p:cNvSpPr txBox="1"/>
            <p:nvPr/>
          </p:nvSpPr>
          <p:spPr>
            <a:xfrm>
              <a:off x="4669074" y="3876084"/>
              <a:ext cx="6802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Data</a:t>
              </a:r>
              <a:endParaRPr lang="zh-TW" altLang="en-US" sz="1600" dirty="0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FAC01E0-415B-2296-2106-A80257FEAE3E}"/>
              </a:ext>
            </a:extLst>
          </p:cNvPr>
          <p:cNvGrpSpPr/>
          <p:nvPr/>
        </p:nvGrpSpPr>
        <p:grpSpPr>
          <a:xfrm>
            <a:off x="881343" y="4804153"/>
            <a:ext cx="4392487" cy="1649734"/>
            <a:chOff x="971600" y="2564904"/>
            <a:chExt cx="4392487" cy="1649734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297B9CB1-FAB5-F31C-C1BC-756F19E18900}"/>
                </a:ext>
              </a:extLst>
            </p:cNvPr>
            <p:cNvGrpSpPr/>
            <p:nvPr/>
          </p:nvGrpSpPr>
          <p:grpSpPr>
            <a:xfrm>
              <a:off x="971600" y="2564904"/>
              <a:ext cx="4392487" cy="1633500"/>
              <a:chOff x="1592498" y="2884043"/>
              <a:chExt cx="4392487" cy="1633500"/>
            </a:xfrm>
          </p:grpSpPr>
          <p:grpSp>
            <p:nvGrpSpPr>
              <p:cNvPr id="39" name="群組 38">
                <a:extLst>
                  <a:ext uri="{FF2B5EF4-FFF2-40B4-BE49-F238E27FC236}">
                    <a16:creationId xmlns:a16="http://schemas.microsoft.com/office/drawing/2014/main" id="{D2A8CE55-5EB2-E8B4-0D78-91C293D2498E}"/>
                  </a:ext>
                </a:extLst>
              </p:cNvPr>
              <p:cNvGrpSpPr/>
              <p:nvPr/>
            </p:nvGrpSpPr>
            <p:grpSpPr>
              <a:xfrm>
                <a:off x="1619670" y="2924943"/>
                <a:ext cx="4365315" cy="1592600"/>
                <a:chOff x="1043606" y="2708920"/>
                <a:chExt cx="5177466" cy="1805257"/>
              </a:xfrm>
            </p:grpSpPr>
            <p:sp>
              <p:nvSpPr>
                <p:cNvPr id="41" name="矩形: 圓角 40">
                  <a:extLst>
                    <a:ext uri="{FF2B5EF4-FFF2-40B4-BE49-F238E27FC236}">
                      <a16:creationId xmlns:a16="http://schemas.microsoft.com/office/drawing/2014/main" id="{842C0D23-B366-8ECC-6113-33A105DD1E8B}"/>
                    </a:ext>
                  </a:extLst>
                </p:cNvPr>
                <p:cNvSpPr/>
                <p:nvPr/>
              </p:nvSpPr>
              <p:spPr bwMode="auto">
                <a:xfrm>
                  <a:off x="1043606" y="2708920"/>
                  <a:ext cx="5177466" cy="1781956"/>
                </a:xfrm>
                <a:prstGeom prst="round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grpSp>
              <p:nvGrpSpPr>
                <p:cNvPr id="42" name="群組 41">
                  <a:extLst>
                    <a:ext uri="{FF2B5EF4-FFF2-40B4-BE49-F238E27FC236}">
                      <a16:creationId xmlns:a16="http://schemas.microsoft.com/office/drawing/2014/main" id="{9747F8B4-AF4F-2013-0D2A-C37D327668D8}"/>
                    </a:ext>
                  </a:extLst>
                </p:cNvPr>
                <p:cNvGrpSpPr/>
                <p:nvPr/>
              </p:nvGrpSpPr>
              <p:grpSpPr>
                <a:xfrm>
                  <a:off x="1187624" y="2708920"/>
                  <a:ext cx="3408585" cy="1805257"/>
                  <a:chOff x="1547664" y="2708920"/>
                  <a:chExt cx="3408585" cy="1805257"/>
                </a:xfrm>
              </p:grpSpPr>
              <p:sp>
                <p:nvSpPr>
                  <p:cNvPr id="43" name="文字方塊 42">
                    <a:extLst>
                      <a:ext uri="{FF2B5EF4-FFF2-40B4-BE49-F238E27FC236}">
                        <a16:creationId xmlns:a16="http://schemas.microsoft.com/office/drawing/2014/main" id="{F9B7C6E8-7F9E-1F17-4877-54964369C240}"/>
                      </a:ext>
                    </a:extLst>
                  </p:cNvPr>
                  <p:cNvSpPr txBox="1"/>
                  <p:nvPr/>
                </p:nvSpPr>
                <p:spPr>
                  <a:xfrm>
                    <a:off x="3992378" y="4130417"/>
                    <a:ext cx="963871" cy="3837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Query</a:t>
                    </a:r>
                    <a:endParaRPr lang="zh-TW" altLang="en-US" sz="1600" dirty="0"/>
                  </a:p>
                </p:txBody>
              </p:sp>
              <p:grpSp>
                <p:nvGrpSpPr>
                  <p:cNvPr id="44" name="群組 43">
                    <a:extLst>
                      <a:ext uri="{FF2B5EF4-FFF2-40B4-BE49-F238E27FC236}">
                        <a16:creationId xmlns:a16="http://schemas.microsoft.com/office/drawing/2014/main" id="{2743CE8F-E77A-73D9-9FE3-80E68D458A32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708920"/>
                    <a:ext cx="2985376" cy="1512168"/>
                    <a:chOff x="1547664" y="2708920"/>
                    <a:chExt cx="2985376" cy="1512168"/>
                  </a:xfrm>
                </p:grpSpPr>
                <p:pic>
                  <p:nvPicPr>
                    <p:cNvPr id="45" name="圖片 44">
                      <a:extLst>
                        <a:ext uri="{FF2B5EF4-FFF2-40B4-BE49-F238E27FC236}">
                          <a16:creationId xmlns:a16="http://schemas.microsoft.com/office/drawing/2014/main" id="{DEDAEF46-49D8-A2F0-A965-9A02711B49F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943" y2="45200"/>
                                  <a14:foregroundMark x1="35317" y1="43726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2000" x2="29508" y2="45200"/>
                                  <a14:backgroundMark x1="30328" y1="31200" x2="31148" y2="40800"/>
                                  <a14:backgroundMark x1="30055" y1="31600" x2="29781" y2="42000"/>
                                  <a14:backgroundMark x1="28962" y1="31600" x2="30601" y2="324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5679" b="59718"/>
                    <a:stretch/>
                  </p:blipFill>
                  <p:spPr>
                    <a:xfrm>
                      <a:off x="1547664" y="2732222"/>
                      <a:ext cx="2985376" cy="148886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6" name="文字方塊 45">
                      <a:extLst>
                        <a:ext uri="{FF2B5EF4-FFF2-40B4-BE49-F238E27FC236}">
                          <a16:creationId xmlns:a16="http://schemas.microsoft.com/office/drawing/2014/main" id="{0AE24068-D28A-D20F-43FE-A425DE8451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5109" y="2708920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</p:grpSp>
          </p:grp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8390FBF-7A2B-9D74-2C51-D83351D72B40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Testing</a:t>
                </a:r>
                <a:endParaRPr lang="zh-TW" altLang="en-US" dirty="0"/>
              </a:p>
            </p:txBody>
          </p:sp>
        </p:grpSp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5FB394B6-1C78-E4A2-8B33-7022B2B39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400" b="96000" l="0" r="99727">
                          <a14:foregroundMark x1="66393" y1="76800" x2="42350" y2="91600"/>
                          <a14:foregroundMark x1="42350" y1="91600" x2="27322" y2="43200"/>
                          <a14:foregroundMark x1="27322" y1="43200" x2="75956" y2="46400"/>
                          <a14:foregroundMark x1="75956" y1="46400" x2="59290" y2="74000"/>
                          <a14:foregroundMark x1="59290" y1="74000" x2="57923" y2="74800"/>
                          <a14:foregroundMark x1="56557" y1="90800" x2="37158" y2="88800"/>
                          <a14:foregroundMark x1="37158" y1="88800" x2="3005" y2="54000"/>
                          <a14:foregroundMark x1="3005" y1="54000" x2="22404" y2="18400"/>
                          <a14:foregroundMark x1="22404" y1="18400" x2="23224" y2="65600"/>
                          <a14:foregroundMark x1="23224" y1="65600" x2="20492" y2="69600"/>
                          <a14:foregroundMark x1="39071" y1="93200" x2="20219" y2="89200"/>
                          <a14:foregroundMark x1="20219" y1="89200" x2="36339" y2="93600"/>
                          <a14:foregroundMark x1="15301" y1="89600" x2="22951" y2="90800"/>
                          <a14:foregroundMark x1="9563" y1="90400" x2="42077" y2="96000"/>
                          <a14:foregroundMark x1="66940" y1="31200" x2="9836" y2="20000"/>
                          <a14:foregroundMark x1="9836" y1="20000" x2="3552" y2="40000"/>
                          <a14:foregroundMark x1="49454" y1="12400" x2="2186" y2="7600"/>
                          <a14:foregroundMark x1="60929" y1="14400" x2="18306" y2="400"/>
                          <a14:foregroundMark x1="18306" y1="400" x2="546" y2="2800"/>
                          <a14:foregroundMark x1="546" y1="2800" x2="546" y2="2800"/>
                          <a14:foregroundMark x1="60109" y1="8000" x2="37705" y2="8800"/>
                          <a14:foregroundMark x1="50000" y1="44800" x2="50820" y2="76400"/>
                          <a14:foregroundMark x1="69209" y1="83134" x2="83060" y2="63200"/>
                          <a14:foregroundMark x1="66940" y1="86400" x2="67562" y2="85504"/>
                          <a14:foregroundMark x1="83060" y1="63200" x2="91803" y2="22800"/>
                          <a14:foregroundMark x1="91803" y1="22800" x2="91530" y2="21600"/>
                          <a14:foregroundMark x1="81421" y1="76400" x2="99727" y2="55200"/>
                          <a14:foregroundMark x1="99727" y1="55200" x2="99727" y2="55200"/>
                          <a14:foregroundMark x1="33333" y1="76800" x2="34973" y2="78400"/>
                          <a14:foregroundMark x1="32514" y1="71200" x2="38525" y2="76400"/>
                          <a14:foregroundMark x1="31148" y1="72000" x2="26230" y2="84800"/>
                          <a14:backgroundMark x1="88525" y1="92400" x2="82787" y2="94400"/>
                          <a14:backgroundMark x1="92350" y1="88400" x2="81421" y2="90000"/>
                          <a14:backgroundMark x1="85792" y1="86400" x2="81967" y2="91600"/>
                          <a14:backgroundMark x1="78415" y1="89600" x2="72131" y2="90400"/>
                          <a14:backgroundMark x1="72131" y1="87200" x2="70219" y2="89200"/>
                        </a14:backgroundRemoval>
                      </a14:imgEffect>
                    </a14:imgLayer>
                  </a14:imgProps>
                </a:ext>
              </a:extLst>
            </a:blip>
            <a:srcRect l="48910" r="45638" b="60176"/>
            <a:stretch/>
          </p:blipFill>
          <p:spPr>
            <a:xfrm>
              <a:off x="4860032" y="2631132"/>
              <a:ext cx="252572" cy="1318869"/>
            </a:xfrm>
            <a:prstGeom prst="rect">
              <a:avLst/>
            </a:prstGeom>
          </p:spPr>
        </p:pic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0AED38E7-CFBA-4EBD-CD57-3F7C3610F1C5}"/>
                </a:ext>
              </a:extLst>
            </p:cNvPr>
            <p:cNvSpPr txBox="1"/>
            <p:nvPr/>
          </p:nvSpPr>
          <p:spPr>
            <a:xfrm>
              <a:off x="3639858" y="2992877"/>
              <a:ext cx="127764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1" dirty="0"/>
                <a:t>Quantized</a:t>
              </a:r>
              <a:r>
                <a:rPr lang="en-US" altLang="zh-TW" sz="1600" dirty="0"/>
                <a:t> distance</a:t>
              </a:r>
            </a:p>
            <a:p>
              <a:pPr algn="ctr"/>
              <a:r>
                <a:rPr lang="en-US" altLang="zh-TW" sz="1600" dirty="0"/>
                <a:t>metric</a:t>
              </a:r>
              <a:endParaRPr lang="zh-TW" altLang="en-US" sz="1600" dirty="0"/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46A994E2-A16C-426E-4D70-1062E8D642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85279" y="3285486"/>
              <a:ext cx="117475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683FB5ED-3797-EFE8-61EB-B5CAC5E787F2}"/>
                </a:ext>
              </a:extLst>
            </p:cNvPr>
            <p:cNvSpPr txBox="1"/>
            <p:nvPr/>
          </p:nvSpPr>
          <p:spPr>
            <a:xfrm>
              <a:off x="4669074" y="3876084"/>
              <a:ext cx="6802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Data</a:t>
              </a:r>
              <a:endParaRPr lang="zh-TW" altLang="en-US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F2AF814-4F43-F8F3-213C-3CAC07E17A1B}"/>
                  </a:ext>
                </a:extLst>
              </p:cNvPr>
              <p:cNvSpPr txBox="1"/>
              <p:nvPr/>
            </p:nvSpPr>
            <p:spPr>
              <a:xfrm>
                <a:off x="5712900" y="3163230"/>
                <a:ext cx="3324739" cy="1104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Metric </a:t>
                </a:r>
                <a:r>
                  <a:rPr lang="en-US" altLang="zh-TW" sz="1400" dirty="0"/>
                  <a:t>(FP32)</a:t>
                </a:r>
                <a:r>
                  <a:rPr lang="en-US" altLang="zh-TW" sz="1600" dirty="0"/>
                  <a:t> :</a:t>
                </a:r>
              </a:p>
              <a:p>
                <a:r>
                  <a:rPr lang="en-US" altLang="zh-TW" sz="1600" dirty="0"/>
                  <a:t>Cosine</a:t>
                </a:r>
                <a14:m>
                  <m:oMath xmlns:m="http://schemas.openxmlformats.org/officeDocument/2006/math">
                    <m:r>
                      <a:rPr lang="zh-TW" altLang="en-US" sz="1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dirty="0"/>
                  <a:t>: regular cosine distance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 </a:t>
                </a:r>
                <a:r>
                  <a:rPr lang="en-US" altLang="zh-TW" sz="1600" dirty="0"/>
                  <a:t>: regular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norm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</a:t>
                </a:r>
                <a:r>
                  <a:rPr lang="en-US" altLang="zh-TW" sz="1600" dirty="0"/>
                  <a:t>: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TW" sz="16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1600" b="0" i="0" dirty="0" smtClean="0">
                        <a:latin typeface="Cambria Math" panose="02040503050406030204" pitchFamily="18" charset="0"/>
                      </a:rPr>
                      <m:t>emb</m:t>
                    </m:r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⨀"/>
                            <m:subHide m:val="on"/>
                            <m:supHide m:val="on"/>
                            <m:ctrlPr>
                              <a:rPr lang="en-US" altLang="zh-TW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 sz="1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softmax</m:t>
                            </m:r>
                            <m:d>
                              <m:dPr>
                                <m:ctrlPr>
                                  <a:rPr lang="en-US" altLang="zh-TW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 dirty="0">
                                    <a:latin typeface="Cambria Math" panose="02040503050406030204" pitchFamily="18" charset="0"/>
                                  </a:rPr>
                                  <m:t>emb</m:t>
                                </m:r>
                              </m:e>
                            </m:d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F2AF814-4F43-F8F3-213C-3CAC07E17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900" y="3163230"/>
                <a:ext cx="3324739" cy="1104598"/>
              </a:xfrm>
              <a:prstGeom prst="rect">
                <a:avLst/>
              </a:prstGeom>
              <a:blipFill>
                <a:blip r:embed="rId7"/>
                <a:stretch>
                  <a:fillRect l="-916" t="-1657" b="-392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D7D8872-24C7-EE3F-203C-D47182F87B86}"/>
                  </a:ext>
                </a:extLst>
              </p:cNvPr>
              <p:cNvSpPr txBox="1"/>
              <p:nvPr/>
            </p:nvSpPr>
            <p:spPr>
              <a:xfrm>
                <a:off x="5712900" y="4981231"/>
                <a:ext cx="3324739" cy="1104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Metric </a:t>
                </a:r>
                <a:r>
                  <a:rPr lang="en-US" altLang="zh-TW" sz="1400" dirty="0"/>
                  <a:t>(INT8)</a:t>
                </a:r>
                <a:r>
                  <a:rPr lang="en-US" altLang="zh-TW" sz="1600" dirty="0"/>
                  <a:t> :</a:t>
                </a:r>
              </a:p>
              <a:p>
                <a:r>
                  <a:rPr lang="en-US" altLang="zh-TW" sz="1600" dirty="0"/>
                  <a:t>Cosine</a:t>
                </a:r>
                <a14:m>
                  <m:oMath xmlns:m="http://schemas.openxmlformats.org/officeDocument/2006/math">
                    <m:r>
                      <a:rPr lang="zh-TW" altLang="en-US" sz="100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dirty="0"/>
                  <a:t>: cosine distance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 </a:t>
                </a:r>
                <a:r>
                  <a:rPr lang="en-US" altLang="zh-TW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 </a:t>
                </a:r>
                <a:r>
                  <a:rPr lang="en-US" altLang="zh-TW" sz="1600" dirty="0"/>
                  <a:t>norm ( </a:t>
                </a:r>
                <a14:m>
                  <m:oMath xmlns:m="http://schemas.openxmlformats.org/officeDocument/2006/math">
                    <m:r>
                      <a:rPr lang="en-US" altLang="zh-TW" sz="1600" i="0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em</m:t>
                        </m:r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1600" dirty="0"/>
                  <a:t> 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</a:t>
                </a:r>
                <a:r>
                  <a:rPr lang="en-US" altLang="zh-TW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norm (</a:t>
                </a:r>
                <a14:m>
                  <m:oMath xmlns:m="http://schemas.openxmlformats.org/officeDocument/2006/math">
                    <m:r>
                      <a:rPr lang="en-US" altLang="zh-TW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60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 i="0" dirty="0">
                                    <a:latin typeface="Cambria Math" panose="02040503050406030204" pitchFamily="18" charset="0"/>
                                  </a:rPr>
                                  <m:t>emb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600" i="0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)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D7D8872-24C7-EE3F-203C-D47182F8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900" y="4981231"/>
                <a:ext cx="3324739" cy="1104598"/>
              </a:xfrm>
              <a:prstGeom prst="rect">
                <a:avLst/>
              </a:prstGeom>
              <a:blipFill>
                <a:blip r:embed="rId8"/>
                <a:stretch>
                  <a:fillRect l="-916" t="-1657" b="-3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23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AD0225-3986-A863-B605-5758B2927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Compare accuracies across models trained with different metrics</a:t>
                </a:r>
              </a:p>
              <a:p>
                <a:pPr lvl="1"/>
                <a:r>
                  <a:rPr lang="en-US" altLang="zh-TW" dirty="0"/>
                  <a:t>Dataset </a:t>
                </a:r>
                <a:r>
                  <a:rPr lang="en-US" altLang="zh-TW" dirty="0" err="1"/>
                  <a:t>Omniglot</a:t>
                </a:r>
                <a:r>
                  <a:rPr lang="en-US" altLang="zh-TW" dirty="0"/>
                  <a:t> and MNIST is used in the experiment</a:t>
                </a:r>
              </a:p>
              <a:p>
                <a:pPr lvl="2"/>
                <a:r>
                  <a:rPr lang="en-US" altLang="zh-TW" dirty="0">
                    <a:ln>
                      <a:solidFill>
                        <a:srgbClr val="1F77B4"/>
                      </a:solidFill>
                    </a:ln>
                    <a:solidFill>
                      <a:srgbClr val="1F77B4"/>
                    </a:solidFill>
                  </a:rPr>
                  <a:t>Blue      : Trained with cosine distance (angular metric)</a:t>
                </a:r>
              </a:p>
              <a:p>
                <a:pPr lvl="2"/>
                <a:r>
                  <a:rPr lang="en-US" altLang="zh-TW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Orange :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ln>
                            <a:solidFill>
                              <a:srgbClr val="FF7F0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ln>
                            <a:solidFill>
                              <a:srgbClr val="FF7F0E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ln>
                            <a:solidFill>
                              <a:srgbClr val="FF7F0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  </a:t>
                </a:r>
                <a:r>
                  <a:rPr lang="en-US" altLang="zh-TW" sz="16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norm</a:t>
                </a:r>
                <a:r>
                  <a:rPr lang="zh-TW" altLang="en-US" sz="16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(spatial metric)</a:t>
                </a:r>
              </a:p>
              <a:p>
                <a:pPr lvl="2"/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Green</a:t>
                </a:r>
                <a:r>
                  <a:rPr lang="zh-TW" altLang="en-US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 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:</a:t>
                </a:r>
                <a:r>
                  <a:rPr lang="zh-TW" altLang="en-US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n>
                              <a:solidFill>
                                <a:srgbClr val="2CA02C"/>
                              </a:solidFill>
                            </a:ln>
                            <a:solidFill>
                              <a:srgbClr val="2CA02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n>
                              <a:solidFill>
                                <a:srgbClr val="2CA02C"/>
                              </a:solidFill>
                            </a:ln>
                            <a:solidFill>
                              <a:srgbClr val="2CA02C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1" dirty="0" smtClean="0">
                            <a:ln>
                              <a:solidFill>
                                <a:srgbClr val="2CA02C"/>
                              </a:solidFill>
                            </a:ln>
                            <a:solidFill>
                              <a:srgbClr val="2CA02C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norm</a:t>
                </a:r>
                <a:r>
                  <a:rPr lang="zh-TW" altLang="en-US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(spatial metric)</a:t>
                </a:r>
              </a:p>
              <a:p>
                <a:pPr lvl="2"/>
                <a:endParaRPr lang="en-US" altLang="zh-TW" dirty="0">
                  <a:ln>
                    <a:solidFill>
                      <a:srgbClr val="2CA02C"/>
                    </a:solidFill>
                  </a:ln>
                  <a:solidFill>
                    <a:srgbClr val="2CA02C"/>
                  </a:solidFill>
                </a:endParaRPr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AD0225-3986-A863-B605-5758B2927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35F98EDD-344A-F1BD-0B19-A9758FAB26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8" y="3429000"/>
            <a:ext cx="4680012" cy="31200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695F9B9-29DA-E603-A5ED-E9FDCDFC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Accuracy with Different Metrics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B817280-876E-5DE9-5A85-506B3433D709}"/>
              </a:ext>
            </a:extLst>
          </p:cNvPr>
          <p:cNvSpPr txBox="1"/>
          <p:nvPr/>
        </p:nvSpPr>
        <p:spPr>
          <a:xfrm>
            <a:off x="5637144" y="5517232"/>
            <a:ext cx="30752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Using angular metric for training results in lower accuracy under spatial metric evaluation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92592A9-5A33-C93F-3F98-FEA489B2CD30}"/>
                  </a:ext>
                </a:extLst>
              </p:cNvPr>
              <p:cNvSpPr txBox="1"/>
              <p:nvPr/>
            </p:nvSpPr>
            <p:spPr>
              <a:xfrm>
                <a:off x="5572406" y="4076700"/>
                <a:ext cx="320473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/>
                  <a:t>Approximate training metric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norm performs well on evaluation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92592A9-5A33-C93F-3F98-FEA489B2C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406" y="4076700"/>
                <a:ext cx="3204734" cy="584775"/>
              </a:xfrm>
              <a:prstGeom prst="rect">
                <a:avLst/>
              </a:prstGeom>
              <a:blipFill>
                <a:blip r:embed="rId4"/>
                <a:stretch>
                  <a:fillRect t="-3125" r="-190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142F1ED-C422-9401-D700-1B4856D3C29D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 flipV="1">
            <a:off x="4499992" y="4369088"/>
            <a:ext cx="1072414" cy="21204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5C91025-3607-7717-E8E4-81A3B0B6EADF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4226267" y="5877272"/>
            <a:ext cx="1410877" cy="55459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66F179-0AE2-7662-12CE-14896B73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Across Distance Metrics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7E3D72-39F7-003A-47F6-723D51DD81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000" dirty="0"/>
                  <a:t>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outperforms 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 evaluation under all metrics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7E3D72-39F7-003A-47F6-723D51DD8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群組 23">
            <a:extLst>
              <a:ext uri="{FF2B5EF4-FFF2-40B4-BE49-F238E27FC236}">
                <a16:creationId xmlns:a16="http://schemas.microsoft.com/office/drawing/2014/main" id="{9DB555C9-B13B-7DB9-FFE4-B8082655BD24}"/>
              </a:ext>
            </a:extLst>
          </p:cNvPr>
          <p:cNvGrpSpPr/>
          <p:nvPr/>
        </p:nvGrpSpPr>
        <p:grpSpPr>
          <a:xfrm>
            <a:off x="2411760" y="4718863"/>
            <a:ext cx="1368152" cy="1206508"/>
            <a:chOff x="2267744" y="4733241"/>
            <a:chExt cx="1368152" cy="1206508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1DAF431C-B14B-92C6-3034-B77FDDC17A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67744" y="5597337"/>
              <a:ext cx="1368152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B90616C-9015-2E2C-430B-BCFA87CB98D0}"/>
                </a:ext>
              </a:extLst>
            </p:cNvPr>
            <p:cNvSpPr/>
            <p:nvPr/>
          </p:nvSpPr>
          <p:spPr bwMode="auto">
            <a:xfrm>
              <a:off x="2411760" y="4733241"/>
              <a:ext cx="360040" cy="864096"/>
            </a:xfrm>
            <a:prstGeom prst="rect">
              <a:avLst/>
            </a:prstGeom>
            <a:solidFill>
              <a:schemeClr val="accent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9229CFA-3BFD-B2F6-A256-D7C63822F825}"/>
                </a:ext>
              </a:extLst>
            </p:cNvPr>
            <p:cNvSpPr/>
            <p:nvPr/>
          </p:nvSpPr>
          <p:spPr bwMode="auto">
            <a:xfrm>
              <a:off x="3131840" y="4973673"/>
              <a:ext cx="360040" cy="623664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CAFE1C9-8203-7765-8DF7-268A1C525DD5}"/>
                </a:ext>
              </a:extLst>
            </p:cNvPr>
            <p:cNvSpPr txBox="1"/>
            <p:nvPr/>
          </p:nvSpPr>
          <p:spPr>
            <a:xfrm>
              <a:off x="2790056" y="5019839"/>
              <a:ext cx="2697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&gt;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43C7587D-68DA-91DC-4E0A-AFAFE3741876}"/>
                    </a:ext>
                  </a:extLst>
                </p:cNvPr>
                <p:cNvSpPr txBox="1"/>
                <p:nvPr/>
              </p:nvSpPr>
              <p:spPr>
                <a:xfrm>
                  <a:off x="2380765" y="5570417"/>
                  <a:ext cx="3417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43C7587D-68DA-91DC-4E0A-AFAFE3741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0765" y="5570417"/>
                  <a:ext cx="341784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1051855A-E0E2-0B2E-E13D-B4FC997DF27A}"/>
                    </a:ext>
                  </a:extLst>
                </p:cNvPr>
                <p:cNvSpPr txBox="1"/>
                <p:nvPr/>
              </p:nvSpPr>
              <p:spPr>
                <a:xfrm>
                  <a:off x="3119500" y="5570417"/>
                  <a:ext cx="3417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1051855A-E0E2-0B2E-E13D-B4FC997DF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500" y="5570417"/>
                  <a:ext cx="341784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321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B71D14A-8E95-26D1-39FE-CEF0FEB35CB3}"/>
                  </a:ext>
                </a:extLst>
              </p:cNvPr>
              <p:cNvSpPr txBox="1"/>
              <p:nvPr/>
            </p:nvSpPr>
            <p:spPr>
              <a:xfrm>
                <a:off x="952551" y="6027085"/>
                <a:ext cx="28993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 a better metric?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B71D14A-8E95-26D1-39FE-CEF0FEB3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51" y="6027085"/>
                <a:ext cx="2899370" cy="369332"/>
              </a:xfrm>
              <a:prstGeom prst="rect">
                <a:avLst/>
              </a:prstGeom>
              <a:blipFill>
                <a:blip r:embed="rId6"/>
                <a:stretch>
                  <a:fillRect t="-10000" r="-147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圖片 22">
            <a:extLst>
              <a:ext uri="{FF2B5EF4-FFF2-40B4-BE49-F238E27FC236}">
                <a16:creationId xmlns:a16="http://schemas.microsoft.com/office/drawing/2014/main" id="{56A45B6A-7D87-D1F4-B809-E50CC79281C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3508" r="64441"/>
          <a:stretch/>
        </p:blipFill>
        <p:spPr>
          <a:xfrm>
            <a:off x="171514" y="4631671"/>
            <a:ext cx="1573069" cy="1252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A7BA561-9FA3-40C0-09AE-7F6F622A9180}"/>
                  </a:ext>
                </a:extLst>
              </p:cNvPr>
              <p:cNvSpPr txBox="1"/>
              <p:nvPr/>
            </p:nvSpPr>
            <p:spPr>
              <a:xfrm>
                <a:off x="4447409" y="5528211"/>
                <a:ext cx="43981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can be view as a comprehensive version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 training phase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A7BA561-9FA3-40C0-09AE-7F6F622A9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409" y="5528211"/>
                <a:ext cx="4398175" cy="646331"/>
              </a:xfrm>
              <a:prstGeom prst="rect">
                <a:avLst/>
              </a:prstGeom>
              <a:blipFill>
                <a:blip r:embed="rId8"/>
                <a:stretch>
                  <a:fillRect t="-5660" r="-1942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35">
            <a:extLst>
              <a:ext uri="{FF2B5EF4-FFF2-40B4-BE49-F238E27FC236}">
                <a16:creationId xmlns:a16="http://schemas.microsoft.com/office/drawing/2014/main" id="{531CD5FB-1E36-89FD-1BD7-4596484BED7E}"/>
              </a:ext>
            </a:extLst>
          </p:cNvPr>
          <p:cNvGrpSpPr/>
          <p:nvPr/>
        </p:nvGrpSpPr>
        <p:grpSpPr>
          <a:xfrm>
            <a:off x="4352960" y="2512258"/>
            <a:ext cx="4539520" cy="2638992"/>
            <a:chOff x="4422296" y="2550522"/>
            <a:chExt cx="4539520" cy="2638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DDD4B81D-A08E-C42E-332D-D59D9B73B35B}"/>
                    </a:ext>
                  </a:extLst>
                </p:cNvPr>
                <p:cNvSpPr txBox="1"/>
                <p:nvPr/>
              </p:nvSpPr>
              <p:spPr>
                <a:xfrm>
                  <a:off x="4422296" y="2550522"/>
                  <a:ext cx="4539520" cy="26389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 i="0" dirty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TW" altLang="en-US" dirty="0"/>
                    <a:t>  </a:t>
                  </a:r>
                  <a:r>
                    <a:rPr lang="en-US" altLang="zh-TW" dirty="0"/>
                    <a:t>norm :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em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q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a14:m>
                  <a:endParaRPr lang="en-US" altLang="zh-TW" dirty="0"/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emb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TW" dirty="0"/>
                    <a:t> </a:t>
                  </a:r>
                </a:p>
                <a:p>
                  <a:endParaRPr lang="en-US" altLang="zh-TW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 i="0" dirty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8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en-US" dirty="0"/>
                    <a:t>  </a:t>
                  </a:r>
                  <a:r>
                    <a:rPr lang="en-US" altLang="zh-TW" dirty="0"/>
                    <a:t>norm :</a:t>
                  </a:r>
                  <a:r>
                    <a:rPr lang="en-US" altLang="zh-TW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emb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a14:m>
                  <a:endParaRPr lang="en-US" altLang="zh-TW" dirty="0"/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emb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TW" dirty="0"/>
                    <a:t> </a:t>
                  </a:r>
                </a:p>
                <a:p>
                  <a:endParaRPr lang="zh-TW" altLang="en-US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 i="0" dirty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800" b="0" i="0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a14:m>
                  <a:r>
                    <a:rPr lang="en-US" altLang="zh-TW" dirty="0"/>
                    <a:t> norm :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emb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endParaRPr lang="en-US" altLang="zh-TW" dirty="0"/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6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sign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emb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emb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6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1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6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emb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6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en-US" altLang="zh-TW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q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None</m:t>
                              </m:r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          ,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  <m:r>
                                <a:rPr lang="en-US" altLang="zh-TW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zh-TW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DDD4B81D-A08E-C42E-332D-D59D9B73B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2296" y="2550522"/>
                  <a:ext cx="4539520" cy="2638992"/>
                </a:xfrm>
                <a:prstGeom prst="rect">
                  <a:avLst/>
                </a:prstGeom>
                <a:blipFill>
                  <a:blip r:embed="rId9"/>
                  <a:stretch>
                    <a:fillRect t="-1448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BA38597B-E72E-04AA-D868-726712100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54837" y="4043205"/>
              <a:ext cx="1574731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6001726D-F5AB-89C7-2356-49E3C41A12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59823" y="4860011"/>
              <a:ext cx="1397737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箭號: 迴轉箭號 32">
              <a:extLst>
                <a:ext uri="{FF2B5EF4-FFF2-40B4-BE49-F238E27FC236}">
                  <a16:creationId xmlns:a16="http://schemas.microsoft.com/office/drawing/2014/main" id="{45C418BC-628D-3B30-A31C-F1525AD8D269}"/>
                </a:ext>
              </a:extLst>
            </p:cNvPr>
            <p:cNvSpPr/>
            <p:nvPr/>
          </p:nvSpPr>
          <p:spPr bwMode="auto">
            <a:xfrm rot="16200000" flipH="1" flipV="1">
              <a:off x="6671556" y="3281037"/>
              <a:ext cx="866478" cy="545690"/>
            </a:xfrm>
            <a:prstGeom prst="uturnArrow">
              <a:avLst>
                <a:gd name="adj1" fmla="val 0"/>
                <a:gd name="adj2" fmla="val 13355"/>
                <a:gd name="adj3" fmla="val 18890"/>
                <a:gd name="adj4" fmla="val 41449"/>
                <a:gd name="adj5" fmla="val 100000"/>
              </a:avLst>
            </a:prstGeom>
            <a:solidFill>
              <a:srgbClr val="1F77B4"/>
            </a:solidFill>
            <a:ln w="28575" cap="flat" cmpd="sng" algn="ctr">
              <a:solidFill>
                <a:srgbClr val="1F77B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99DA716E-CAB4-31A0-8FA1-B48C944EA8D6}"/>
                </a:ext>
              </a:extLst>
            </p:cNvPr>
            <p:cNvSpPr txBox="1"/>
            <p:nvPr/>
          </p:nvSpPr>
          <p:spPr>
            <a:xfrm>
              <a:off x="7377640" y="3292271"/>
              <a:ext cx="10122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dirty="0"/>
                <a:t>Quantize to 1 bit</a:t>
              </a:r>
              <a:endParaRPr lang="zh-TW" altLang="en-US" sz="1400" dirty="0"/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141B418D-2CF2-6C7B-5A1C-244E5123651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7" y="2350608"/>
            <a:ext cx="3532193" cy="235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1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CA0259-E10C-2037-8A71-F8B55948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0E0FFC-1C46-FD3F-4740-7E66F140F7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Search function implemented in memory uses distance metric</a:t>
                </a:r>
              </a:p>
              <a:p>
                <a:pPr lvl="1"/>
                <a:r>
                  <a:rPr lang="en-US" altLang="zh-TW" dirty="0"/>
                  <a:t>Train the model with distance metric can achieve better performance</a:t>
                </a:r>
              </a:p>
              <a:p>
                <a:pPr lvl="2"/>
                <a:r>
                  <a:rPr lang="en-US" altLang="zh-TW" dirty="0"/>
                  <a:t>Use differentiable approximated distance function that allows backpropagation</a:t>
                </a:r>
              </a:p>
              <a:p>
                <a:pPr marL="673100" lvl="2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sz="1800" dirty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for training may have higher accuracy than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</a:p>
              <a:p>
                <a:pPr lvl="2"/>
                <a:r>
                  <a:rPr lang="en-US" altLang="zh-TW" dirty="0"/>
                  <a:t>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may achieve higher accuracy than 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when evaluating the performance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</a:p>
              <a:p>
                <a:pPr lvl="2"/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0E0FFC-1C46-FD3F-4740-7E66F140F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94DDA6D3-E22F-E320-9C43-8EDCE66E85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72828"/>
            <a:ext cx="3974976" cy="26499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512B4C0-D1CC-8FEA-BF24-5A13F28C8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972829"/>
            <a:ext cx="3974976" cy="2649984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2A98753-D32B-09CA-64F8-D6FD51C379F2}"/>
              </a:ext>
            </a:extLst>
          </p:cNvPr>
          <p:cNvCxnSpPr>
            <a:cxnSpLocks/>
          </p:cNvCxnSpPr>
          <p:nvPr/>
        </p:nvCxnSpPr>
        <p:spPr bwMode="auto">
          <a:xfrm>
            <a:off x="3851920" y="4437112"/>
            <a:ext cx="288032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3CBCECD-95CC-3155-05C2-EFE8B30F223D}"/>
              </a:ext>
            </a:extLst>
          </p:cNvPr>
          <p:cNvCxnSpPr>
            <a:cxnSpLocks/>
          </p:cNvCxnSpPr>
          <p:nvPr/>
        </p:nvCxnSpPr>
        <p:spPr bwMode="auto">
          <a:xfrm>
            <a:off x="8028384" y="4452291"/>
            <a:ext cx="288032" cy="72930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5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2130B-FBEB-6E5C-97DD-8BB48A00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Approximation of Cosine Similarity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701044-833A-55C9-DCE0-AAD6AB25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Sometimes we can only use a pretrained model</a:t>
            </a:r>
          </a:p>
          <a:p>
            <a:pPr lvl="1"/>
            <a:r>
              <a:rPr lang="en-US" altLang="zh-TW" dirty="0"/>
              <a:t>Cannot customize distance metric used in training</a:t>
            </a:r>
          </a:p>
          <a:p>
            <a:r>
              <a:rPr lang="en-US" altLang="zh-TW" dirty="0"/>
              <a:t>Locality-Sensitive Hashing</a:t>
            </a:r>
          </a:p>
          <a:p>
            <a:pPr lvl="1"/>
            <a:r>
              <a:rPr lang="en-US" altLang="zh-TW" dirty="0"/>
              <a:t>A stochastic technique for finding neighbor with highest cosine similarity</a:t>
            </a:r>
          </a:p>
          <a:p>
            <a:pPr lvl="1"/>
            <a:r>
              <a:rPr lang="en-US" altLang="zh-TW" dirty="0"/>
              <a:t>Similar items map to the same buckets with high probability.</a:t>
            </a:r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065933C-B252-7A9F-7569-B323B4727B47}"/>
              </a:ext>
            </a:extLst>
          </p:cNvPr>
          <p:cNvGrpSpPr/>
          <p:nvPr/>
        </p:nvGrpSpPr>
        <p:grpSpPr>
          <a:xfrm>
            <a:off x="2138555" y="3708631"/>
            <a:ext cx="1224136" cy="1224136"/>
            <a:chOff x="899592" y="2852564"/>
            <a:chExt cx="1224136" cy="122413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CD3971E-CEA1-A930-AD21-8191EE7FBDBE}"/>
                </a:ext>
              </a:extLst>
            </p:cNvPr>
            <p:cNvSpPr/>
            <p:nvPr/>
          </p:nvSpPr>
          <p:spPr bwMode="auto">
            <a:xfrm>
              <a:off x="899592" y="2852564"/>
              <a:ext cx="1224136" cy="122413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7E57526-CFC2-2A7B-2C41-1F55367BFCAE}"/>
                </a:ext>
              </a:extLst>
            </p:cNvPr>
            <p:cNvCxnSpPr>
              <a:stCxn id="7" idx="0"/>
              <a:endCxn id="7" idx="4"/>
            </p:cNvCxnSpPr>
            <p:nvPr/>
          </p:nvCxnSpPr>
          <p:spPr bwMode="auto">
            <a:xfrm>
              <a:off x="1511660" y="2852564"/>
              <a:ext cx="0" cy="1224136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D192BE43-6E65-5DB1-6B2D-E49D605A43D2}"/>
                </a:ext>
              </a:extLst>
            </p:cNvPr>
            <p:cNvCxnSpPr>
              <a:cxnSpLocks/>
              <a:stCxn id="7" idx="1"/>
              <a:endCxn id="7" idx="5"/>
            </p:cNvCxnSpPr>
            <p:nvPr/>
          </p:nvCxnSpPr>
          <p:spPr bwMode="auto">
            <a:xfrm>
              <a:off x="1078863" y="3031835"/>
              <a:ext cx="865594" cy="86559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1FB7B57A-3E44-EA9F-C462-5A3F2DB5E9B4}"/>
                </a:ext>
              </a:extLst>
            </p:cNvPr>
            <p:cNvCxnSpPr>
              <a:cxnSpLocks/>
              <a:stCxn id="7" idx="2"/>
              <a:endCxn id="7" idx="6"/>
            </p:cNvCxnSpPr>
            <p:nvPr/>
          </p:nvCxnSpPr>
          <p:spPr bwMode="auto">
            <a:xfrm>
              <a:off x="899592" y="3464632"/>
              <a:ext cx="1224136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A99E75A9-31B6-B401-E907-856AED2D7A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600" y="3140968"/>
              <a:ext cx="1080120" cy="648072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3E124B4A-17E4-D6A7-B619-02CB6568F91D}"/>
                </a:ext>
              </a:extLst>
            </p:cNvPr>
            <p:cNvCxnSpPr>
              <a:cxnSpLocks/>
              <a:stCxn id="7" idx="3"/>
              <a:endCxn id="7" idx="7"/>
            </p:cNvCxnSpPr>
            <p:nvPr/>
          </p:nvCxnSpPr>
          <p:spPr bwMode="auto">
            <a:xfrm flipV="1">
              <a:off x="1078863" y="3031835"/>
              <a:ext cx="865594" cy="865594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31058A0-7D42-9234-B5FC-2E04E1E81983}"/>
              </a:ext>
            </a:extLst>
          </p:cNvPr>
          <p:cNvCxnSpPr/>
          <p:nvPr/>
        </p:nvCxnSpPr>
        <p:spPr bwMode="auto">
          <a:xfrm>
            <a:off x="3578715" y="4320699"/>
            <a:ext cx="21602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25FA27D8-D192-653A-EB40-D8008B88AE6B}"/>
              </a:ext>
            </a:extLst>
          </p:cNvPr>
          <p:cNvGrpSpPr/>
          <p:nvPr/>
        </p:nvGrpSpPr>
        <p:grpSpPr>
          <a:xfrm>
            <a:off x="4010763" y="3708631"/>
            <a:ext cx="1569349" cy="1537806"/>
            <a:chOff x="2806525" y="2852564"/>
            <a:chExt cx="1569349" cy="1537806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B260575-B0F7-B6B3-2DEF-A80A72CED7A4}"/>
                </a:ext>
              </a:extLst>
            </p:cNvPr>
            <p:cNvGrpSpPr/>
            <p:nvPr/>
          </p:nvGrpSpPr>
          <p:grpSpPr>
            <a:xfrm>
              <a:off x="2806525" y="2852564"/>
              <a:ext cx="1224136" cy="1224136"/>
              <a:chOff x="899592" y="2852564"/>
              <a:chExt cx="1224136" cy="1224136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038A32E1-3CDB-43BB-0E70-AC6856868AE9}"/>
                  </a:ext>
                </a:extLst>
              </p:cNvPr>
              <p:cNvSpPr/>
              <p:nvPr/>
            </p:nvSpPr>
            <p:spPr bwMode="auto">
              <a:xfrm>
                <a:off x="899592" y="2852564"/>
                <a:ext cx="1224136" cy="1224136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C420200F-C87A-C51E-FAA7-F97675AC2D28}"/>
                  </a:ext>
                </a:extLst>
              </p:cNvPr>
              <p:cNvCxnSpPr>
                <a:stCxn id="28" idx="0"/>
                <a:endCxn id="28" idx="4"/>
              </p:cNvCxnSpPr>
              <p:nvPr/>
            </p:nvCxnSpPr>
            <p:spPr bwMode="auto">
              <a:xfrm>
                <a:off x="1511660" y="2852564"/>
                <a:ext cx="0" cy="1224136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BDA8A1A7-EB76-5570-0342-1110D44184F3}"/>
                  </a:ext>
                </a:extLst>
              </p:cNvPr>
              <p:cNvCxnSpPr>
                <a:cxnSpLocks/>
                <a:stCxn id="28" idx="1"/>
                <a:endCxn id="28" idx="5"/>
              </p:cNvCxnSpPr>
              <p:nvPr/>
            </p:nvCxnSpPr>
            <p:spPr bwMode="auto">
              <a:xfrm>
                <a:off x="1078863" y="3031835"/>
                <a:ext cx="865594" cy="865594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0B300FC4-B20F-6599-7C1B-F767018FFA05}"/>
                  </a:ext>
                </a:extLst>
              </p:cNvPr>
              <p:cNvCxnSpPr>
                <a:cxnSpLocks/>
                <a:stCxn id="28" idx="2"/>
                <a:endCxn id="28" idx="6"/>
              </p:cNvCxnSpPr>
              <p:nvPr/>
            </p:nvCxnSpPr>
            <p:spPr bwMode="auto">
              <a:xfrm>
                <a:off x="899592" y="3464632"/>
                <a:ext cx="1224136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E41F0597-DC81-09BA-10EE-9E84792A48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71600" y="3140968"/>
                <a:ext cx="1080120" cy="648072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2A591C19-74AC-F0D6-15B1-64C125047182}"/>
                  </a:ext>
                </a:extLst>
              </p:cNvPr>
              <p:cNvCxnSpPr>
                <a:cxnSpLocks/>
                <a:stCxn id="28" idx="3"/>
                <a:endCxn id="28" idx="7"/>
              </p:cNvCxnSpPr>
              <p:nvPr/>
            </p:nvCxnSpPr>
            <p:spPr bwMode="auto">
              <a:xfrm flipV="1">
                <a:off x="1078863" y="3031835"/>
                <a:ext cx="865594" cy="865594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9CBED05-235A-7E09-5406-E7DF551A0BEB}"/>
                </a:ext>
              </a:extLst>
            </p:cNvPr>
            <p:cNvSpPr/>
            <p:nvPr/>
          </p:nvSpPr>
          <p:spPr bwMode="auto">
            <a:xfrm rot="10800000" flipV="1">
              <a:off x="3510251" y="3056390"/>
              <a:ext cx="45719" cy="45719"/>
            </a:xfrm>
            <a:prstGeom prst="rect">
              <a:avLst/>
            </a:prstGeom>
            <a:solidFill>
              <a:srgbClr val="0000FF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D61B8F1-3F5D-AEE2-2E41-5546DA9B1258}"/>
                </a:ext>
              </a:extLst>
            </p:cNvPr>
            <p:cNvSpPr/>
            <p:nvPr/>
          </p:nvSpPr>
          <p:spPr bwMode="auto">
            <a:xfrm rot="10800000" flipV="1">
              <a:off x="3888460" y="3251852"/>
              <a:ext cx="45719" cy="45719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D7A1B98-5BE5-581C-24D9-BFFF1FDBF045}"/>
                </a:ext>
              </a:extLst>
            </p:cNvPr>
            <p:cNvSpPr/>
            <p:nvPr/>
          </p:nvSpPr>
          <p:spPr bwMode="auto">
            <a:xfrm rot="10800000" flipV="1">
              <a:off x="3510251" y="3864291"/>
              <a:ext cx="45719" cy="4571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B406573-A5C1-F17B-58F4-53B6CAC9A51C}"/>
                </a:ext>
              </a:extLst>
            </p:cNvPr>
            <p:cNvSpPr/>
            <p:nvPr/>
          </p:nvSpPr>
          <p:spPr bwMode="auto">
            <a:xfrm rot="10800000" flipV="1">
              <a:off x="3008616" y="3360993"/>
              <a:ext cx="45719" cy="45719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970192B-1C04-A67C-F5B2-3F1D45337781}"/>
                </a:ext>
              </a:extLst>
            </p:cNvPr>
            <p:cNvSpPr/>
            <p:nvPr/>
          </p:nvSpPr>
          <p:spPr bwMode="auto">
            <a:xfrm rot="10800000" flipV="1">
              <a:off x="3008616" y="3147723"/>
              <a:ext cx="45719" cy="45719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FD149DC0-805C-5209-AA6D-68D1513CA2F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86854" y="3735822"/>
              <a:ext cx="179271" cy="19723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DB010508-AD3B-A118-E7D8-31339B9A125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94115" y="4042197"/>
              <a:ext cx="194344" cy="20156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755286D-9761-2B96-A586-7B2782700A24}"/>
                </a:ext>
              </a:extLst>
            </p:cNvPr>
            <p:cNvSpPr txBox="1"/>
            <p:nvPr/>
          </p:nvSpPr>
          <p:spPr>
            <a:xfrm>
              <a:off x="4058862" y="3788297"/>
              <a:ext cx="3170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1</a:t>
              </a:r>
              <a:endParaRPr lang="zh-TW" altLang="en-US" sz="16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384E53FB-2736-D923-5D5A-FD78B6BE564A}"/>
                </a:ext>
              </a:extLst>
            </p:cNvPr>
            <p:cNvSpPr txBox="1"/>
            <p:nvPr/>
          </p:nvSpPr>
          <p:spPr>
            <a:xfrm>
              <a:off x="3798851" y="4051816"/>
              <a:ext cx="3170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0</a:t>
              </a:r>
              <a:endParaRPr lang="zh-TW" altLang="en-US" sz="1600" dirty="0"/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32F6BCF-97A2-6452-0F7E-2FE130E1538A}"/>
              </a:ext>
            </a:extLst>
          </p:cNvPr>
          <p:cNvSpPr txBox="1"/>
          <p:nvPr/>
        </p:nvSpPr>
        <p:spPr>
          <a:xfrm>
            <a:off x="5527149" y="3634939"/>
            <a:ext cx="2268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Closer data has similar hashed result </a:t>
            </a:r>
            <a:endParaRPr lang="zh-TW" altLang="en-US" sz="16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E95F847-EDDD-30F7-A49F-9C5AF5EFB7B1}"/>
              </a:ext>
            </a:extLst>
          </p:cNvPr>
          <p:cNvSpPr txBox="1"/>
          <p:nvPr/>
        </p:nvSpPr>
        <p:spPr>
          <a:xfrm>
            <a:off x="646627" y="4026382"/>
            <a:ext cx="14383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Random</a:t>
            </a:r>
          </a:p>
          <a:p>
            <a:pPr algn="ctr"/>
            <a:r>
              <a:rPr lang="en-US" altLang="zh-TW" sz="1600" dirty="0"/>
              <a:t> hash vectors</a:t>
            </a:r>
            <a:endParaRPr lang="zh-TW" altLang="en-US" sz="1600" dirty="0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5BC925D-6E1C-59B9-8B14-B56B11B373C4}"/>
              </a:ext>
            </a:extLst>
          </p:cNvPr>
          <p:cNvCxnSpPr>
            <a:cxnSpLocks/>
          </p:cNvCxnSpPr>
          <p:nvPr/>
        </p:nvCxnSpPr>
        <p:spPr bwMode="auto">
          <a:xfrm>
            <a:off x="5580112" y="4293096"/>
            <a:ext cx="2127671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80C23D1-1F15-A899-3544-13D67E0B61AE}"/>
              </a:ext>
            </a:extLst>
          </p:cNvPr>
          <p:cNvGrpSpPr/>
          <p:nvPr/>
        </p:nvGrpSpPr>
        <p:grpSpPr>
          <a:xfrm>
            <a:off x="7850189" y="3713477"/>
            <a:ext cx="231058" cy="1386350"/>
            <a:chOff x="8028384" y="2838665"/>
            <a:chExt cx="288032" cy="1728192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83D9A67-3AB3-2480-8FE2-C4DAFB7E7185}"/>
                </a:ext>
              </a:extLst>
            </p:cNvPr>
            <p:cNvSpPr/>
            <p:nvPr/>
          </p:nvSpPr>
          <p:spPr bwMode="auto">
            <a:xfrm>
              <a:off x="8028384" y="2838665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7DA44D0-006B-C39E-34C4-AE5802EFA626}"/>
                </a:ext>
              </a:extLst>
            </p:cNvPr>
            <p:cNvSpPr/>
            <p:nvPr/>
          </p:nvSpPr>
          <p:spPr bwMode="auto">
            <a:xfrm>
              <a:off x="8028384" y="3126697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FAF14DD-B1EF-1176-990D-7BBBBD4B7157}"/>
                </a:ext>
              </a:extLst>
            </p:cNvPr>
            <p:cNvSpPr/>
            <p:nvPr/>
          </p:nvSpPr>
          <p:spPr bwMode="auto">
            <a:xfrm>
              <a:off x="8028384" y="3414729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40FEF5E-387C-2BA5-ADDD-7D84E2B05D64}"/>
                </a:ext>
              </a:extLst>
            </p:cNvPr>
            <p:cNvSpPr/>
            <p:nvPr/>
          </p:nvSpPr>
          <p:spPr bwMode="auto">
            <a:xfrm>
              <a:off x="8028384" y="3702761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69931D4-8BFD-E185-E731-BF82F1EB2EBE}"/>
                </a:ext>
              </a:extLst>
            </p:cNvPr>
            <p:cNvSpPr/>
            <p:nvPr/>
          </p:nvSpPr>
          <p:spPr bwMode="auto">
            <a:xfrm>
              <a:off x="8028384" y="3990793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2FC6C23-9BFC-54AA-C9F5-37433EA14C32}"/>
                </a:ext>
              </a:extLst>
            </p:cNvPr>
            <p:cNvSpPr/>
            <p:nvPr/>
          </p:nvSpPr>
          <p:spPr bwMode="auto">
            <a:xfrm>
              <a:off x="8028384" y="4278825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78225C7-67E0-C4A0-1EF4-BC6428794756}"/>
              </a:ext>
            </a:extLst>
          </p:cNvPr>
          <p:cNvGrpSpPr/>
          <p:nvPr/>
        </p:nvGrpSpPr>
        <p:grpSpPr>
          <a:xfrm>
            <a:off x="986427" y="5313154"/>
            <a:ext cx="3024336" cy="1163846"/>
            <a:chOff x="625150" y="5219578"/>
            <a:chExt cx="3361186" cy="1224136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5D5FC9E4-EDAE-113C-2A6D-EB8F3E145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150" y="5219578"/>
              <a:ext cx="3361186" cy="12241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981F67E2-7F3D-7738-A97A-9FE2B19BCF77}"/>
                    </a:ext>
                  </a:extLst>
                </p:cNvPr>
                <p:cNvSpPr txBox="1"/>
                <p:nvPr/>
              </p:nvSpPr>
              <p:spPr>
                <a:xfrm>
                  <a:off x="715659" y="5833610"/>
                  <a:ext cx="1008112" cy="5232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400" b="1" dirty="0">
                      <a:solidFill>
                        <a:srgbClr val="FF0000"/>
                      </a:solidFill>
                    </a:rPr>
                    <a:t>－</a:t>
                  </a:r>
                  <a14:m>
                    <m:oMath xmlns:m="http://schemas.openxmlformats.org/officeDocument/2006/math">
                      <m:r>
                        <a:rPr lang="en-US" altLang="zh-TW" sz="1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𝐜𝐨𝐬</m:t>
                      </m:r>
                      <m: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TW" sz="1400" b="1" dirty="0">
                    <a:solidFill>
                      <a:srgbClr val="FF0000"/>
                    </a:solidFill>
                  </a:endParaRPr>
                </a:p>
                <a:p>
                  <a:r>
                    <a:rPr lang="zh-TW" altLang="en-US" sz="1400" b="1" dirty="0">
                      <a:solidFill>
                        <a:srgbClr val="0000FF"/>
                      </a:solidFill>
                    </a:rPr>
                    <a:t>－</a:t>
                  </a:r>
                  <a14:m>
                    <m:oMath xmlns:m="http://schemas.openxmlformats.org/officeDocument/2006/math">
                      <m:r>
                        <a:rPr lang="en-US" altLang="zh-TW" sz="1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a14:m>
                  <a:endParaRPr lang="en-US" altLang="zh-TW" sz="14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981F67E2-7F3D-7738-A97A-9FE2B19BC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59" y="5833610"/>
                  <a:ext cx="1008112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1325" b="-1547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C0B965D-9F81-FDB4-E7D9-6EE76935537F}"/>
                  </a:ext>
                </a:extLst>
              </p:cNvPr>
              <p:cNvSpPr txBox="1"/>
              <p:nvPr/>
            </p:nvSpPr>
            <p:spPr>
              <a:xfrm>
                <a:off x="4010763" y="5660657"/>
                <a:ext cx="46656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are monotonic functions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Should have same nearest neighbor structure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C0B965D-9F81-FDB4-E7D9-6EE769355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763" y="5660657"/>
                <a:ext cx="4665689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66B8A9C-1693-257E-4664-0DD8CE0F5796}"/>
                  </a:ext>
                </a:extLst>
              </p:cNvPr>
              <p:cNvSpPr txBox="1"/>
              <p:nvPr/>
            </p:nvSpPr>
            <p:spPr>
              <a:xfrm>
                <a:off x="5955857" y="4427900"/>
                <a:ext cx="15185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b="1" dirty="0"/>
                  <a:t>Similarity </a:t>
                </a:r>
                <a14:m>
                  <m:oMath xmlns:m="http://schemas.openxmlformats.org/officeDocument/2006/math">
                    <m:r>
                      <a:rPr lang="en-US" altLang="zh-TW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zh-TW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zh-TW" altLang="en-US" sz="1600" b="1" dirty="0"/>
                  <a:t> </a:t>
                </a: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66B8A9C-1693-257E-4664-0DD8CE0F5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57" y="4427900"/>
                <a:ext cx="1518586" cy="338554"/>
              </a:xfrm>
              <a:prstGeom prst="rect">
                <a:avLst/>
              </a:prstGeom>
              <a:blipFill>
                <a:blip r:embed="rId5"/>
                <a:stretch>
                  <a:fillRect l="-2008"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28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圖片 72">
            <a:extLst>
              <a:ext uri="{FF2B5EF4-FFF2-40B4-BE49-F238E27FC236}">
                <a16:creationId xmlns:a16="http://schemas.microsoft.com/office/drawing/2014/main" id="{3ADB260B-E50A-1130-F48C-B70207D973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" t="2332" r="1735" b="3795"/>
          <a:stretch/>
        </p:blipFill>
        <p:spPr>
          <a:xfrm>
            <a:off x="54837" y="3189100"/>
            <a:ext cx="4487201" cy="272901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31D2240-A0B6-DFA7-17BF-89402118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 of Locality-Sensitive Hashing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761F8A-C0A0-45BF-D44D-DF253E59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Hashing vectors of LSH perform partitioning in Hilbert space.</a:t>
            </a:r>
          </a:p>
          <a:p>
            <a:pPr lvl="1"/>
            <a:r>
              <a:rPr lang="en-US" altLang="zh-TW" dirty="0"/>
              <a:t>Hamming distance is a special case of LSH</a:t>
            </a:r>
            <a:br>
              <a:rPr lang="en-US" altLang="zh-TW" dirty="0"/>
            </a:br>
            <a:r>
              <a:rPr lang="en-US" altLang="zh-TW" dirty="0"/>
              <a:t>(hashing vectors are normal vector of coordinate planes)</a:t>
            </a:r>
          </a:p>
          <a:p>
            <a:pPr lvl="1"/>
            <a:r>
              <a:rPr lang="en-US" altLang="zh-TW" dirty="0"/>
              <a:t>LSH can generally performs better than Hamming distance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33452B-B8A3-5CEC-96BA-87919918C3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46" y="3166164"/>
            <a:ext cx="3502167" cy="2501548"/>
          </a:xfrm>
          <a:prstGeom prst="rect">
            <a:avLst/>
          </a:prstGeom>
        </p:spPr>
      </p:pic>
      <p:grpSp>
        <p:nvGrpSpPr>
          <p:cNvPr id="42" name="群組 41">
            <a:extLst>
              <a:ext uri="{FF2B5EF4-FFF2-40B4-BE49-F238E27FC236}">
                <a16:creationId xmlns:a16="http://schemas.microsoft.com/office/drawing/2014/main" id="{06FF986A-24DA-3FD3-0B3C-88C3DB6F97A4}"/>
              </a:ext>
            </a:extLst>
          </p:cNvPr>
          <p:cNvGrpSpPr/>
          <p:nvPr/>
        </p:nvGrpSpPr>
        <p:grpSpPr>
          <a:xfrm>
            <a:off x="7596336" y="5287065"/>
            <a:ext cx="1273718" cy="1124159"/>
            <a:chOff x="5253713" y="4221088"/>
            <a:chExt cx="1910576" cy="155241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498371A0-1EB5-1BED-B0DC-C853EBCA3E0F}"/>
                </a:ext>
              </a:extLst>
            </p:cNvPr>
            <p:cNvGrpSpPr/>
            <p:nvPr/>
          </p:nvGrpSpPr>
          <p:grpSpPr>
            <a:xfrm>
              <a:off x="5253713" y="4221088"/>
              <a:ext cx="1910576" cy="1503234"/>
              <a:chOff x="5181705" y="3717032"/>
              <a:chExt cx="1910576" cy="1503234"/>
            </a:xfrm>
          </p:grpSpPr>
          <p:cxnSp>
            <p:nvCxnSpPr>
              <p:cNvPr id="7" name="直線單箭頭接點 6">
                <a:extLst>
                  <a:ext uri="{FF2B5EF4-FFF2-40B4-BE49-F238E27FC236}">
                    <a16:creationId xmlns:a16="http://schemas.microsoft.com/office/drawing/2014/main" id="{E5A0D408-B0BE-01D5-F097-D927CAE98C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181705" y="5157191"/>
                <a:ext cx="1910576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AAE98331-99E5-9681-F6DE-99C85E0455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436096" y="3717032"/>
                <a:ext cx="0" cy="1503234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321AE195-22BF-BAA8-650B-C09920A5F913}"/>
                  </a:ext>
                </a:extLst>
              </p:cNvPr>
              <p:cNvSpPr/>
              <p:nvPr/>
            </p:nvSpPr>
            <p:spPr bwMode="auto">
              <a:xfrm rot="7990057">
                <a:off x="6128625" y="4795943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E72C1F10-372B-E9D5-1B5D-75AB7250E764}"/>
                  </a:ext>
                </a:extLst>
              </p:cNvPr>
              <p:cNvSpPr/>
              <p:nvPr/>
            </p:nvSpPr>
            <p:spPr bwMode="auto">
              <a:xfrm rot="7990057">
                <a:off x="5929531" y="4917056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E5118CCD-FECD-80AF-9392-0693D692E2C8}"/>
                  </a:ext>
                </a:extLst>
              </p:cNvPr>
              <p:cNvSpPr/>
              <p:nvPr/>
            </p:nvSpPr>
            <p:spPr bwMode="auto">
              <a:xfrm rot="7990057">
                <a:off x="6395020" y="4605919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EC872649-BC5E-8D5F-FA29-48A955BCDF33}"/>
                  </a:ext>
                </a:extLst>
              </p:cNvPr>
              <p:cNvSpPr/>
              <p:nvPr/>
            </p:nvSpPr>
            <p:spPr bwMode="auto">
              <a:xfrm rot="7990057">
                <a:off x="6448144" y="4422185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51DEB12F-172D-27E0-D719-8D24C4F4B8B5}"/>
                  </a:ext>
                </a:extLst>
              </p:cNvPr>
              <p:cNvSpPr/>
              <p:nvPr/>
            </p:nvSpPr>
            <p:spPr bwMode="auto">
              <a:xfrm rot="7990057">
                <a:off x="6223296" y="4565621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1A01E6B6-752B-F808-3B24-53676D07457A}"/>
                  </a:ext>
                </a:extLst>
              </p:cNvPr>
              <p:cNvSpPr/>
              <p:nvPr/>
            </p:nvSpPr>
            <p:spPr bwMode="auto">
              <a:xfrm rot="7990057">
                <a:off x="6552106" y="4609849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692CAEC6-C66C-22F4-E01B-FBF2D3648BB1}"/>
                  </a:ext>
                </a:extLst>
              </p:cNvPr>
              <p:cNvSpPr/>
              <p:nvPr/>
            </p:nvSpPr>
            <p:spPr bwMode="auto">
              <a:xfrm rot="6797803">
                <a:off x="5765622" y="4454383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0324A128-ADDB-8CAC-ED19-3C8439D02E1D}"/>
                  </a:ext>
                </a:extLst>
              </p:cNvPr>
              <p:cNvSpPr/>
              <p:nvPr/>
            </p:nvSpPr>
            <p:spPr bwMode="auto">
              <a:xfrm rot="6797803">
                <a:off x="5619549" y="4635957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7E01E10E-96BB-D96A-C144-7F7A2A4A8461}"/>
                  </a:ext>
                </a:extLst>
              </p:cNvPr>
              <p:cNvSpPr/>
              <p:nvPr/>
            </p:nvSpPr>
            <p:spPr bwMode="auto">
              <a:xfrm rot="6797803">
                <a:off x="6032348" y="4362691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E9558195-04C6-9A8D-CD49-2A511BA1E187}"/>
                  </a:ext>
                </a:extLst>
              </p:cNvPr>
              <p:cNvSpPr/>
              <p:nvPr/>
            </p:nvSpPr>
            <p:spPr bwMode="auto">
              <a:xfrm rot="6797803">
                <a:off x="5754775" y="4190509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BBBDDE7B-ADD3-4E9E-928B-857BB4D419D1}"/>
                  </a:ext>
                </a:extLst>
              </p:cNvPr>
              <p:cNvSpPr/>
              <p:nvPr/>
            </p:nvSpPr>
            <p:spPr bwMode="auto">
              <a:xfrm rot="6797803">
                <a:off x="5945627" y="4250583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6AF678E4-D227-0F35-3619-CFC24348E4AC}"/>
                  </a:ext>
                </a:extLst>
              </p:cNvPr>
              <p:cNvSpPr/>
              <p:nvPr/>
            </p:nvSpPr>
            <p:spPr bwMode="auto">
              <a:xfrm rot="6797803">
                <a:off x="6285647" y="3961837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</p:grp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D43CD928-0828-DCC8-37EB-8C6D659900B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19642" y="4293096"/>
              <a:ext cx="1600630" cy="1480402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F181DFFD-BE8A-35F8-1B68-466CD586CF41}"/>
              </a:ext>
            </a:extLst>
          </p:cNvPr>
          <p:cNvCxnSpPr>
            <a:cxnSpLocks/>
            <a:stCxn id="58" idx="3"/>
          </p:cNvCxnSpPr>
          <p:nvPr/>
        </p:nvCxnSpPr>
        <p:spPr bwMode="auto">
          <a:xfrm>
            <a:off x="7073140" y="6144167"/>
            <a:ext cx="491537" cy="19652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3C14973D-7FA6-D7D6-67F6-C199D7DB9177}"/>
              </a:ext>
            </a:extLst>
          </p:cNvPr>
          <p:cNvCxnSpPr>
            <a:cxnSpLocks/>
            <a:stCxn id="58" idx="3"/>
          </p:cNvCxnSpPr>
          <p:nvPr/>
        </p:nvCxnSpPr>
        <p:spPr bwMode="auto">
          <a:xfrm flipV="1">
            <a:off x="7073140" y="5555501"/>
            <a:ext cx="536321" cy="588666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FB2ADE1-5722-E6EF-3B94-75BFD9F4996C}"/>
              </a:ext>
            </a:extLst>
          </p:cNvPr>
          <p:cNvSpPr txBox="1"/>
          <p:nvPr/>
        </p:nvSpPr>
        <p:spPr>
          <a:xfrm>
            <a:off x="8442893" y="4234424"/>
            <a:ext cx="712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Good choice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56E675A-CD7C-F2C0-A241-D3BC0D3FE921}"/>
              </a:ext>
            </a:extLst>
          </p:cNvPr>
          <p:cNvSpPr txBox="1"/>
          <p:nvPr/>
        </p:nvSpPr>
        <p:spPr>
          <a:xfrm>
            <a:off x="5881269" y="5990278"/>
            <a:ext cx="11918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Bad choice</a:t>
            </a:r>
            <a:endParaRPr lang="zh-TW" altLang="en-US" sz="1400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D37F2B82-78EA-4BEB-12ED-9FF74C994205}"/>
              </a:ext>
            </a:extLst>
          </p:cNvPr>
          <p:cNvCxnSpPr>
            <a:cxnSpLocks/>
            <a:stCxn id="54" idx="2"/>
          </p:cNvCxnSpPr>
          <p:nvPr/>
        </p:nvCxnSpPr>
        <p:spPr bwMode="auto">
          <a:xfrm flipH="1">
            <a:off x="8772857" y="4757644"/>
            <a:ext cx="26318" cy="53570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66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5F8C3-9888-D08E-09A7-F3AB4ACA9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圖片 69">
            <a:extLst>
              <a:ext uri="{FF2B5EF4-FFF2-40B4-BE49-F238E27FC236}">
                <a16:creationId xmlns:a16="http://schemas.microsoft.com/office/drawing/2014/main" id="{7B606D27-02E6-5192-43A5-1C29AEA4B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95" y="2852936"/>
            <a:ext cx="3021889" cy="250432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36455ED-C7DA-842D-76AD-E78EF88A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Else Can LSH Do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AD2695-4179-E43A-8A10-10013FB76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511480" cy="4800600"/>
          </a:xfrm>
        </p:spPr>
        <p:txBody>
          <a:bodyPr/>
          <a:lstStyle/>
          <a:p>
            <a:r>
              <a:rPr lang="en-US" altLang="zh-TW" dirty="0"/>
              <a:t>2-D data visualization using t-SNE method</a:t>
            </a:r>
          </a:p>
          <a:p>
            <a:pPr lvl="1"/>
            <a:r>
              <a:rPr lang="en-US" altLang="zh-TW" dirty="0"/>
              <a:t>Visualization method that maintains distance in Hilbert space</a:t>
            </a:r>
          </a:p>
          <a:p>
            <a:pPr lvl="1"/>
            <a:r>
              <a:rPr lang="en-US" altLang="zh-TW" dirty="0"/>
              <a:t>Locality-Sensitive Hashing maps angular distance to spatial distance</a:t>
            </a:r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zh-TW" altLang="en-US" dirty="0"/>
          </a:p>
        </p:txBody>
      </p:sp>
      <p:pic>
        <p:nvPicPr>
          <p:cNvPr id="68" name="圖片 67">
            <a:extLst>
              <a:ext uri="{FF2B5EF4-FFF2-40B4-BE49-F238E27FC236}">
                <a16:creationId xmlns:a16="http://schemas.microsoft.com/office/drawing/2014/main" id="{BCD3F165-FBE6-FE28-F6D6-9BECFAB76C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29" y="2852936"/>
            <a:ext cx="3003914" cy="2489431"/>
          </a:xfrm>
          <a:prstGeom prst="rect">
            <a:avLst/>
          </a:prstGeom>
        </p:spPr>
      </p:pic>
      <p:sp>
        <p:nvSpPr>
          <p:cNvPr id="72" name="矩形 71">
            <a:extLst>
              <a:ext uri="{FF2B5EF4-FFF2-40B4-BE49-F238E27FC236}">
                <a16:creationId xmlns:a16="http://schemas.microsoft.com/office/drawing/2014/main" id="{7FC72785-DF87-6A63-117F-C6D1CDDDEB7C}"/>
              </a:ext>
            </a:extLst>
          </p:cNvPr>
          <p:cNvSpPr/>
          <p:nvPr/>
        </p:nvSpPr>
        <p:spPr bwMode="auto">
          <a:xfrm rot="20601166">
            <a:off x="3478815" y="4019832"/>
            <a:ext cx="267570" cy="123022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C730C28-588C-AEF5-127A-7976F7FB764B}"/>
              </a:ext>
            </a:extLst>
          </p:cNvPr>
          <p:cNvSpPr/>
          <p:nvPr/>
        </p:nvSpPr>
        <p:spPr bwMode="auto">
          <a:xfrm rot="3323619">
            <a:off x="2775719" y="4109764"/>
            <a:ext cx="302938" cy="123022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B52B45E-9C2B-612C-E6A3-EC8E3C67572E}"/>
              </a:ext>
            </a:extLst>
          </p:cNvPr>
          <p:cNvSpPr/>
          <p:nvPr/>
        </p:nvSpPr>
        <p:spPr bwMode="auto">
          <a:xfrm rot="20819542">
            <a:off x="3162385" y="2881992"/>
            <a:ext cx="302938" cy="111724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8D71F3A1-7CE2-7758-AB97-458B973FE10A}"/>
              </a:ext>
            </a:extLst>
          </p:cNvPr>
          <p:cNvSpPr txBox="1"/>
          <p:nvPr/>
        </p:nvSpPr>
        <p:spPr>
          <a:xfrm>
            <a:off x="369524" y="3925540"/>
            <a:ext cx="2360945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Non-normalized distance results in linear distribution</a:t>
            </a:r>
            <a:endParaRPr lang="zh-TW" altLang="en-US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9B9A45-C135-C307-FCE6-E6B3C2E9BF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3508" r="64441"/>
          <a:stretch/>
        </p:blipFill>
        <p:spPr>
          <a:xfrm>
            <a:off x="156642" y="5232885"/>
            <a:ext cx="1562033" cy="1244115"/>
          </a:xfrm>
          <a:prstGeom prst="rect">
            <a:avLst/>
          </a:prstGeom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6D213B12-2ED3-5C92-C549-FF828D2C579C}"/>
              </a:ext>
            </a:extLst>
          </p:cNvPr>
          <p:cNvSpPr/>
          <p:nvPr/>
        </p:nvSpPr>
        <p:spPr bwMode="auto">
          <a:xfrm>
            <a:off x="6156176" y="4583658"/>
            <a:ext cx="576064" cy="597942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253529A-CECB-5BD6-3F47-BE43CBFFB723}"/>
              </a:ext>
            </a:extLst>
          </p:cNvPr>
          <p:cNvSpPr/>
          <p:nvPr/>
        </p:nvSpPr>
        <p:spPr bwMode="auto">
          <a:xfrm>
            <a:off x="6702560" y="3827965"/>
            <a:ext cx="576064" cy="58002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628F2D-005C-2BC2-D386-8260B3480C02}"/>
              </a:ext>
            </a:extLst>
          </p:cNvPr>
          <p:cNvSpPr txBox="1"/>
          <p:nvPr/>
        </p:nvSpPr>
        <p:spPr>
          <a:xfrm>
            <a:off x="1827931" y="5571915"/>
            <a:ext cx="31963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Use embeddings generated by model trained with cosine distance directly</a:t>
            </a:r>
            <a:endParaRPr lang="zh-TW" altLang="en-US" sz="14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92FD721-98D2-F3EF-668F-75D03178C3AF}"/>
              </a:ext>
            </a:extLst>
          </p:cNvPr>
          <p:cNvCxnSpPr>
            <a:cxnSpLocks/>
            <a:stCxn id="5" idx="0"/>
          </p:cNvCxnSpPr>
          <p:nvPr/>
        </p:nvCxnSpPr>
        <p:spPr bwMode="auto">
          <a:xfrm flipH="1" flipV="1">
            <a:off x="3370684" y="5342367"/>
            <a:ext cx="55421" cy="22954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2DD4B2-0A1A-5D8D-3B66-5B08D9A34093}"/>
              </a:ext>
            </a:extLst>
          </p:cNvPr>
          <p:cNvSpPr txBox="1"/>
          <p:nvPr/>
        </p:nvSpPr>
        <p:spPr>
          <a:xfrm>
            <a:off x="5724128" y="5786579"/>
            <a:ext cx="21476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Do LSH on embeddings</a:t>
            </a:r>
            <a:endParaRPr lang="zh-TW" altLang="en-US" sz="1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2A57195-7019-6D10-744F-195807A11365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6797965" y="5495319"/>
            <a:ext cx="0" cy="29126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60713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D0470-92CC-2A8B-2166-086D3DF61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A93CB-6655-0436-E113-83F4A507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2-D Data Visualization with LSH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0D13BF-D30D-791B-2CBF-017BC553F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763000" cy="4800600"/>
          </a:xfrm>
        </p:spPr>
        <p:txBody>
          <a:bodyPr/>
          <a:lstStyle/>
          <a:p>
            <a:r>
              <a:rPr lang="en-US" altLang="zh-TW" dirty="0"/>
              <a:t>Visualize clean and noisy data in experiment 1 using LSH &amp; t-SNE</a:t>
            </a:r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3CC83C-C323-9B2D-0CFF-A0B3A32B4A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18" y="2643686"/>
            <a:ext cx="2353334" cy="19502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425E903-0A02-E98F-C343-ADD66D11AA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18" y="4593962"/>
            <a:ext cx="2367266" cy="19502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44B60C0-CC70-EE47-0ABF-7978E44239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84" y="2646194"/>
            <a:ext cx="2353334" cy="195027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00DF504-71F3-0C04-D4FE-1EC1DA2354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84" y="4593960"/>
            <a:ext cx="2353334" cy="195027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87CCD95-CB62-9FF5-0DA1-767EE84101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50" y="4593960"/>
            <a:ext cx="2353333" cy="195027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19CF744-C38C-0D24-A419-19DA852F21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51" y="2651438"/>
            <a:ext cx="2353334" cy="1950277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A9209CFC-BEF2-AEF0-4B92-F75887F1A7E5}"/>
              </a:ext>
            </a:extLst>
          </p:cNvPr>
          <p:cNvSpPr txBox="1"/>
          <p:nvPr/>
        </p:nvSpPr>
        <p:spPr>
          <a:xfrm>
            <a:off x="2320878" y="2329761"/>
            <a:ext cx="989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Baseline</a:t>
            </a:r>
            <a:endParaRPr lang="zh-TW" altLang="en-US" sz="16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2B55816-5468-5339-1E04-ECACB2CF5FED}"/>
              </a:ext>
            </a:extLst>
          </p:cNvPr>
          <p:cNvSpPr txBox="1"/>
          <p:nvPr/>
        </p:nvSpPr>
        <p:spPr>
          <a:xfrm>
            <a:off x="3990864" y="2329761"/>
            <a:ext cx="22093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Noise-Aware Training</a:t>
            </a:r>
            <a:endParaRPr lang="zh-TW" altLang="en-US" sz="16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8AF19A4-F2CE-CB6A-F5C4-E4C22F291ED6}"/>
              </a:ext>
            </a:extLst>
          </p:cNvPr>
          <p:cNvSpPr txBox="1"/>
          <p:nvPr/>
        </p:nvSpPr>
        <p:spPr>
          <a:xfrm>
            <a:off x="6416205" y="2325998"/>
            <a:ext cx="22093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Bayesian NN</a:t>
            </a:r>
            <a:endParaRPr lang="zh-TW" altLang="en-US" sz="1600" dirty="0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CE7C021B-71C8-42FB-E4B1-D1C3BA4E96FF}"/>
              </a:ext>
            </a:extLst>
          </p:cNvPr>
          <p:cNvCxnSpPr>
            <a:cxnSpLocks/>
          </p:cNvCxnSpPr>
          <p:nvPr/>
        </p:nvCxnSpPr>
        <p:spPr bwMode="auto">
          <a:xfrm>
            <a:off x="3990864" y="2283646"/>
            <a:ext cx="0" cy="426059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E4FA3731-4BF3-9E49-A097-EF10E5C449FB}"/>
              </a:ext>
            </a:extLst>
          </p:cNvPr>
          <p:cNvCxnSpPr>
            <a:cxnSpLocks/>
          </p:cNvCxnSpPr>
          <p:nvPr/>
        </p:nvCxnSpPr>
        <p:spPr bwMode="auto">
          <a:xfrm>
            <a:off x="6353326" y="2283646"/>
            <a:ext cx="0" cy="426059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300B0DA-2B68-2D5C-4232-84F36A91B837}"/>
              </a:ext>
            </a:extLst>
          </p:cNvPr>
          <p:cNvSpPr txBox="1"/>
          <p:nvPr/>
        </p:nvSpPr>
        <p:spPr>
          <a:xfrm>
            <a:off x="413174" y="5222427"/>
            <a:ext cx="1057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Large Noise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BC10484A-A69F-C3C1-8594-D95C7F0DA2DC}"/>
              </a:ext>
            </a:extLst>
          </p:cNvPr>
          <p:cNvSpPr txBox="1"/>
          <p:nvPr/>
        </p:nvSpPr>
        <p:spPr>
          <a:xfrm>
            <a:off x="374878" y="3334188"/>
            <a:ext cx="1057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Zero Noise</a:t>
            </a:r>
            <a:endParaRPr lang="zh-TW" altLang="en-US" sz="1600" dirty="0"/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86DBF32A-2334-B90F-6CBA-BB0D0D0F5A2F}"/>
              </a:ext>
            </a:extLst>
          </p:cNvPr>
          <p:cNvCxnSpPr>
            <a:cxnSpLocks/>
          </p:cNvCxnSpPr>
          <p:nvPr/>
        </p:nvCxnSpPr>
        <p:spPr bwMode="auto">
          <a:xfrm>
            <a:off x="0" y="4587186"/>
            <a:ext cx="9144000" cy="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0EC1CAE0-1C61-8F5B-F5B6-EB32C8024C68}"/>
              </a:ext>
            </a:extLst>
          </p:cNvPr>
          <p:cNvCxnSpPr/>
          <p:nvPr/>
        </p:nvCxnSpPr>
        <p:spPr bwMode="auto">
          <a:xfrm flipV="1">
            <a:off x="1168224" y="5902413"/>
            <a:ext cx="504056" cy="239688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A917CA6-81DC-B1F6-2767-18CC1BB9C55F}"/>
              </a:ext>
            </a:extLst>
          </p:cNvPr>
          <p:cNvSpPr txBox="1"/>
          <p:nvPr/>
        </p:nvSpPr>
        <p:spPr>
          <a:xfrm>
            <a:off x="71212" y="6116189"/>
            <a:ext cx="16875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Low accuracy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749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3B1BE0-991C-0266-448F-7C8A0E2C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E9BD3C-2078-1D86-8A78-FFCD7F5F4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Approximation of cosine similarity</a:t>
            </a:r>
          </a:p>
          <a:p>
            <a:pPr lvl="1"/>
            <a:r>
              <a:rPr lang="en-US" altLang="zh-TW" dirty="0"/>
              <a:t>Locality sensitive hashing is an alternative method if we can only get a model trained with cosine similarity which IMS does not support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sz="1100" dirty="0"/>
          </a:p>
          <a:p>
            <a:pPr marL="341312" lvl="1" indent="0">
              <a:buNone/>
            </a:pPr>
            <a:endParaRPr lang="en-US" altLang="zh-TW" dirty="0"/>
          </a:p>
          <a:p>
            <a:r>
              <a:rPr lang="en-US" altLang="zh-TW" dirty="0"/>
              <a:t>2-D data visualization</a:t>
            </a:r>
          </a:p>
          <a:p>
            <a:pPr lvl="1"/>
            <a:r>
              <a:rPr lang="en-US" altLang="zh-TW" dirty="0"/>
              <a:t>LSH converts angular metric to spatial metric which is better for t-SNE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1EACDC-F915-0995-6F4F-A3075E33C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2636644"/>
            <a:ext cx="2520280" cy="1800200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6B607951-E54B-355D-044B-37E83A7F321B}"/>
              </a:ext>
            </a:extLst>
          </p:cNvPr>
          <p:cNvGrpSpPr/>
          <p:nvPr/>
        </p:nvGrpSpPr>
        <p:grpSpPr>
          <a:xfrm>
            <a:off x="2998669" y="5014414"/>
            <a:ext cx="3146662" cy="1462586"/>
            <a:chOff x="2874579" y="5083388"/>
            <a:chExt cx="3146662" cy="146258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EA12F62-4395-3E17-1AF4-286E3464E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0120" t="68257" r="45237" b="6831"/>
            <a:stretch/>
          </p:blipFill>
          <p:spPr>
            <a:xfrm>
              <a:off x="5157145" y="5451998"/>
              <a:ext cx="864096" cy="741268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1883CE4-6A4C-7EF1-8BA9-302F436F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4579" y="5083388"/>
              <a:ext cx="999034" cy="1462586"/>
            </a:xfrm>
            <a:prstGeom prst="rect">
              <a:avLst/>
            </a:prstGeom>
          </p:spPr>
        </p:pic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A67979AE-5BC3-3BD8-BB3C-DFE79E2EC3C1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 bwMode="auto">
            <a:xfrm>
              <a:off x="3873613" y="5814681"/>
              <a:ext cx="1283532" cy="79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1128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E7F710D-9324-9990-BA9E-93FCAFCC0D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76400"/>
                <a:ext cx="8799512" cy="4800600"/>
              </a:xfrm>
            </p:spPr>
            <p:txBody>
              <a:bodyPr/>
              <a:lstStyle/>
              <a:p>
                <a:r>
                  <a:rPr lang="en-US" altLang="zh-TW" dirty="0"/>
                  <a:t>Method to tackle analog non-idealities in IMS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architecture</a:t>
                </a:r>
              </a:p>
              <a:p>
                <a:pPr lvl="1"/>
                <a:r>
                  <a:rPr lang="en-US" altLang="zh-TW" sz="2000" dirty="0"/>
                  <a:t>Noise-aware training</a:t>
                </a:r>
              </a:p>
              <a:p>
                <a:pPr lvl="1"/>
                <a:r>
                  <a:rPr lang="en-US" altLang="zh-TW" sz="2000" dirty="0"/>
                  <a:t>Bayesian neural network</a:t>
                </a:r>
              </a:p>
              <a:p>
                <a:r>
                  <a:rPr lang="en-US" altLang="zh-TW" dirty="0"/>
                  <a:t>Comparison between metrics</a:t>
                </a:r>
              </a:p>
              <a:p>
                <a:pPr lvl="1"/>
                <a:r>
                  <a:rPr lang="en-US" altLang="zh-TW" sz="2000" dirty="0"/>
                  <a:t>Angular metric</a:t>
                </a:r>
              </a:p>
              <a:p>
                <a:pPr lvl="2"/>
                <a:r>
                  <a:rPr lang="en-US" altLang="zh-TW" sz="2000" dirty="0"/>
                  <a:t>Cosine similarity</a:t>
                </a:r>
              </a:p>
              <a:p>
                <a:pPr lvl="1"/>
                <a:r>
                  <a:rPr lang="en-US" altLang="zh-TW" sz="2000" dirty="0"/>
                  <a:t>Spatial metric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20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000" dirty="0"/>
                  <a:t>  norm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sz="2000" dirty="0"/>
                  <a:t> norm</a:t>
                </a:r>
              </a:p>
              <a:p>
                <a:r>
                  <a:rPr lang="en-US" altLang="zh-TW" dirty="0"/>
                  <a:t>Locality sensitive hashing</a:t>
                </a:r>
              </a:p>
              <a:p>
                <a:pPr lvl="1"/>
                <a:r>
                  <a:rPr lang="en-US" altLang="zh-TW" dirty="0"/>
                  <a:t>Approximation of cosine similarity</a:t>
                </a:r>
              </a:p>
              <a:p>
                <a:pPr lvl="1"/>
                <a:r>
                  <a:rPr lang="en-US" altLang="zh-TW" dirty="0"/>
                  <a:t>2-D projection of high-dimensional embedding with t-SNE</a:t>
                </a:r>
              </a:p>
              <a:p>
                <a:pPr lvl="1"/>
                <a:endParaRPr lang="en-US" altLang="zh-TW" sz="2000" dirty="0"/>
              </a:p>
              <a:p>
                <a:pPr lvl="1"/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E7F710D-9324-9990-BA9E-93FCAFCC0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76400"/>
                <a:ext cx="8799512" cy="4800600"/>
              </a:xfrm>
              <a:blipFill>
                <a:blip r:embed="rId2"/>
                <a:stretch>
                  <a:fillRect l="-693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 Non-Ideal Effects of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TCAM : </a:t>
            </a:r>
            <a:r>
              <a:rPr lang="en-US" altLang="zh-TW" b="0" dirty="0"/>
              <a:t>Ternary content addressable memory</a:t>
            </a:r>
            <a:endParaRPr lang="en-US" altLang="zh-TW" dirty="0"/>
          </a:p>
          <a:p>
            <a:r>
              <a:rPr lang="en-US" altLang="zh-TW" dirty="0"/>
              <a:t>Analog non-ideal effects of in-memory-search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EAFAFA18-2F6F-40FD-BCB3-F564479154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1"/>
          <a:stretch/>
        </p:blipFill>
        <p:spPr>
          <a:xfrm>
            <a:off x="1043608" y="2575530"/>
            <a:ext cx="4345718" cy="168403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F27393C-5909-27AB-1709-CA5568037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4411965"/>
            <a:ext cx="4348979" cy="1825347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799B1974-C27D-D4B8-FE5C-65764A63CB5B}"/>
              </a:ext>
            </a:extLst>
          </p:cNvPr>
          <p:cNvSpPr txBox="1"/>
          <p:nvPr/>
        </p:nvSpPr>
        <p:spPr>
          <a:xfrm>
            <a:off x="5527700" y="2924944"/>
            <a:ext cx="3240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Noise from memory device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Thermal noise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Flicker noise 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Leakage current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0BCA46C-3FDA-73B3-8BDA-911BD1D01528}"/>
              </a:ext>
            </a:extLst>
          </p:cNvPr>
          <p:cNvSpPr txBox="1"/>
          <p:nvPr/>
        </p:nvSpPr>
        <p:spPr>
          <a:xfrm>
            <a:off x="5527700" y="4874426"/>
            <a:ext cx="3600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Parasitic effects of lump elements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Resistance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Capacitance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雲朵形 83">
            <a:extLst>
              <a:ext uri="{FF2B5EF4-FFF2-40B4-BE49-F238E27FC236}">
                <a16:creationId xmlns:a16="http://schemas.microsoft.com/office/drawing/2014/main" id="{E2A91BF3-CE76-5551-D601-9B4CC7C7647D}"/>
              </a:ext>
            </a:extLst>
          </p:cNvPr>
          <p:cNvSpPr/>
          <p:nvPr/>
        </p:nvSpPr>
        <p:spPr bwMode="auto">
          <a:xfrm rot="11029671">
            <a:off x="805344" y="2667772"/>
            <a:ext cx="4404844" cy="2002126"/>
          </a:xfrm>
          <a:prstGeom prst="cloud">
            <a:avLst/>
          </a:prstGeom>
          <a:solidFill>
            <a:schemeClr val="bg1"/>
          </a:solidFill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7F65F-6635-8A36-75D4-BA97BEE8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Noise-Aware Training</a:t>
            </a:r>
          </a:p>
          <a:p>
            <a:pPr lvl="1"/>
            <a:r>
              <a:rPr lang="en-US" altLang="zh-TW" dirty="0"/>
              <a:t>Inject simulated noise into embeddings while training the model</a:t>
            </a:r>
          </a:p>
          <a:p>
            <a:pPr lvl="1"/>
            <a:r>
              <a:rPr lang="en-US" altLang="zh-TW" dirty="0"/>
              <a:t>Evaluate the Trained model on different noise levels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90F5A1F-50EF-4133-C0F4-ACDFD8EA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1 : Noise-Aware Training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9CE67F8E-570F-F7FE-AD35-0A34C10B2EC8}"/>
              </a:ext>
            </a:extLst>
          </p:cNvPr>
          <p:cNvGrpSpPr/>
          <p:nvPr/>
        </p:nvGrpSpPr>
        <p:grpSpPr>
          <a:xfrm>
            <a:off x="1228155" y="2874441"/>
            <a:ext cx="3516501" cy="1645319"/>
            <a:chOff x="912235" y="2724621"/>
            <a:chExt cx="3516501" cy="164531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A5A2C532-AAB0-2FA3-03C9-65E904CE9BBF}"/>
                </a:ext>
              </a:extLst>
            </p:cNvPr>
            <p:cNvGrpSpPr/>
            <p:nvPr/>
          </p:nvGrpSpPr>
          <p:grpSpPr>
            <a:xfrm>
              <a:off x="912235" y="2724621"/>
              <a:ext cx="3516501" cy="1645319"/>
              <a:chOff x="1592498" y="2884043"/>
              <a:chExt cx="3516501" cy="1645319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11E2E8DF-878B-F5B7-8C66-800204F4D141}"/>
                  </a:ext>
                </a:extLst>
              </p:cNvPr>
              <p:cNvGrpSpPr/>
              <p:nvPr/>
            </p:nvGrpSpPr>
            <p:grpSpPr>
              <a:xfrm>
                <a:off x="1619671" y="2914820"/>
                <a:ext cx="3489328" cy="1614542"/>
                <a:chOff x="1043607" y="2697446"/>
                <a:chExt cx="4138505" cy="1830129"/>
              </a:xfrm>
            </p:grpSpPr>
            <p:sp>
              <p:nvSpPr>
                <p:cNvPr id="10" name="矩形: 圓角 9">
                  <a:extLst>
                    <a:ext uri="{FF2B5EF4-FFF2-40B4-BE49-F238E27FC236}">
                      <a16:creationId xmlns:a16="http://schemas.microsoft.com/office/drawing/2014/main" id="{31943683-0170-D5B2-98BD-30927C1FDBAA}"/>
                    </a:ext>
                  </a:extLst>
                </p:cNvPr>
                <p:cNvSpPr/>
                <p:nvPr/>
              </p:nvSpPr>
              <p:spPr bwMode="auto">
                <a:xfrm>
                  <a:off x="1043607" y="2708920"/>
                  <a:ext cx="4138505" cy="1781956"/>
                </a:xfrm>
                <a:prstGeom prst="round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grpSp>
              <p:nvGrpSpPr>
                <p:cNvPr id="9" name="群組 8">
                  <a:extLst>
                    <a:ext uri="{FF2B5EF4-FFF2-40B4-BE49-F238E27FC236}">
                      <a16:creationId xmlns:a16="http://schemas.microsoft.com/office/drawing/2014/main" id="{7C9DCCAE-8C1E-3551-C1BB-8D7F5C4E415E}"/>
                    </a:ext>
                  </a:extLst>
                </p:cNvPr>
                <p:cNvGrpSpPr/>
                <p:nvPr/>
              </p:nvGrpSpPr>
              <p:grpSpPr>
                <a:xfrm>
                  <a:off x="1187624" y="2697446"/>
                  <a:ext cx="3449805" cy="1830129"/>
                  <a:chOff x="1547664" y="2697446"/>
                  <a:chExt cx="3449805" cy="1830129"/>
                </a:xfrm>
              </p:grpSpPr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3FBA8268-0007-EA94-FA93-CDAD5FBDCA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82121" y="4143815"/>
                    <a:ext cx="1515348" cy="3837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Embedding</a:t>
                    </a:r>
                    <a:endParaRPr lang="zh-TW" altLang="en-US" sz="1600" dirty="0"/>
                  </a:p>
                </p:txBody>
              </p:sp>
              <p:grpSp>
                <p:nvGrpSpPr>
                  <p:cNvPr id="8" name="群組 7">
                    <a:extLst>
                      <a:ext uri="{FF2B5EF4-FFF2-40B4-BE49-F238E27FC236}">
                        <a16:creationId xmlns:a16="http://schemas.microsoft.com/office/drawing/2014/main" id="{5EBD3EF7-9CD0-FE17-B7B2-37BB7FC61AE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697446"/>
                    <a:ext cx="3024336" cy="1523642"/>
                    <a:chOff x="1547664" y="2697446"/>
                    <a:chExt cx="3024336" cy="1523642"/>
                  </a:xfrm>
                </p:grpSpPr>
                <p:pic>
                  <p:nvPicPr>
                    <p:cNvPr id="4" name="圖片 3">
                      <a:extLst>
                        <a:ext uri="{FF2B5EF4-FFF2-40B4-BE49-F238E27FC236}">
                          <a16:creationId xmlns:a16="http://schemas.microsoft.com/office/drawing/2014/main" id="{E2E39F1C-EAFF-33A0-71F2-8ECD56ABD00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32610" y1="24467" x2="9836" y2="20000"/>
                                  <a14:foregroundMark x1="66940" y1="31200" x2="33617" y2="24664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2800" x2="29508" y2="40000"/>
                                  <a14:backgroundMark x1="30601" y1="32000" x2="30601" y2="40000"/>
                                  <a14:backgroundMark x1="29508" y1="32800" x2="30055" y2="39600"/>
                                  <a14:backgroundMark x1="29235" y1="31600" x2="30601" y2="32000"/>
                                  <a14:backgroundMark x1="29508" y1="31600" x2="30601" y2="316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4970" b="59718"/>
                    <a:stretch/>
                  </p:blipFill>
                  <p:spPr>
                    <a:xfrm>
                      <a:off x="1547664" y="2708920"/>
                      <a:ext cx="3024336" cy="151216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" name="文字方塊 5">
                      <a:extLst>
                        <a:ext uri="{FF2B5EF4-FFF2-40B4-BE49-F238E27FC236}">
                          <a16:creationId xmlns:a16="http://schemas.microsoft.com/office/drawing/2014/main" id="{A322EBC8-E33C-4B9F-B508-4015E0B5F6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963" y="2697446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</p:grpSp>
          </p:grp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0AB897F-F95C-3DE5-7FA5-918D48978A12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Training</a:t>
                </a:r>
                <a:endParaRPr lang="zh-TW" altLang="en-US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646E3870-DC35-44D3-D565-49BF47451AC0}"/>
                </a:ext>
              </a:extLst>
            </p:cNvPr>
            <p:cNvGrpSpPr/>
            <p:nvPr/>
          </p:nvGrpSpPr>
          <p:grpSpPr>
            <a:xfrm>
              <a:off x="3635896" y="2725686"/>
              <a:ext cx="558319" cy="369332"/>
              <a:chOff x="3667846" y="2739328"/>
              <a:chExt cx="558319" cy="369332"/>
            </a:xfrm>
          </p:grpSpPr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94D9746-05DA-DB44-87EB-2EDC86CECBC2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17" name="圖形 16" descr="聲波 以實心填滿">
                <a:extLst>
                  <a:ext uri="{FF2B5EF4-FFF2-40B4-BE49-F238E27FC236}">
                    <a16:creationId xmlns:a16="http://schemas.microsoft.com/office/drawing/2014/main" id="{7FC315CF-A4B8-DEB6-C876-9410FA5F5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1C8E41AC-8B7B-BC24-09A5-0897B6CD4472}"/>
                </a:ext>
              </a:extLst>
            </p:cNvPr>
            <p:cNvGrpSpPr/>
            <p:nvPr/>
          </p:nvGrpSpPr>
          <p:grpSpPr>
            <a:xfrm>
              <a:off x="3635896" y="2958982"/>
              <a:ext cx="558319" cy="369332"/>
              <a:chOff x="3667846" y="2739328"/>
              <a:chExt cx="558319" cy="369332"/>
            </a:xfrm>
          </p:grpSpPr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0CAF598-5858-E47F-B9F2-BFED19506A35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1" name="圖形 20" descr="聲波 以實心填滿">
                <a:extLst>
                  <a:ext uri="{FF2B5EF4-FFF2-40B4-BE49-F238E27FC236}">
                    <a16:creationId xmlns:a16="http://schemas.microsoft.com/office/drawing/2014/main" id="{CFED5EC5-550F-268A-B003-5C4FF36C3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35327BAB-68C9-0663-B6D1-BD560959EAF4}"/>
                </a:ext>
              </a:extLst>
            </p:cNvPr>
            <p:cNvGrpSpPr/>
            <p:nvPr/>
          </p:nvGrpSpPr>
          <p:grpSpPr>
            <a:xfrm>
              <a:off x="3635896" y="3181519"/>
              <a:ext cx="558319" cy="369332"/>
              <a:chOff x="3667846" y="2739328"/>
              <a:chExt cx="558319" cy="369332"/>
            </a:xfrm>
          </p:grpSpPr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E4668EE-FF00-D667-5E2A-F820404EECDD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4" name="圖形 23" descr="聲波 以實心填滿">
                <a:extLst>
                  <a:ext uri="{FF2B5EF4-FFF2-40B4-BE49-F238E27FC236}">
                    <a16:creationId xmlns:a16="http://schemas.microsoft.com/office/drawing/2014/main" id="{73EC905E-A8FE-E1AA-53F0-642B39E9F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9855BF8D-1EB6-3B2D-C98E-0D662C279686}"/>
                </a:ext>
              </a:extLst>
            </p:cNvPr>
            <p:cNvGrpSpPr/>
            <p:nvPr/>
          </p:nvGrpSpPr>
          <p:grpSpPr>
            <a:xfrm>
              <a:off x="3633170" y="3756004"/>
              <a:ext cx="558319" cy="369332"/>
              <a:chOff x="3667846" y="2739328"/>
              <a:chExt cx="558319" cy="369332"/>
            </a:xfrm>
          </p:grpSpPr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841523A-D787-2E26-09C2-75E5D135AB53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7" name="圖形 26" descr="聲波 以實心填滿">
                <a:extLst>
                  <a:ext uri="{FF2B5EF4-FFF2-40B4-BE49-F238E27FC236}">
                    <a16:creationId xmlns:a16="http://schemas.microsoft.com/office/drawing/2014/main" id="{29F8220F-82F8-D7A6-AB1C-E2E94D04C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68D315B6-4DC1-99C2-05A0-A155A05B80BF}"/>
              </a:ext>
            </a:extLst>
          </p:cNvPr>
          <p:cNvGrpSpPr/>
          <p:nvPr/>
        </p:nvGrpSpPr>
        <p:grpSpPr>
          <a:xfrm>
            <a:off x="1212472" y="4824876"/>
            <a:ext cx="3532184" cy="1612943"/>
            <a:chOff x="4776217" y="2786387"/>
            <a:chExt cx="3532184" cy="1612943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4CC1DF4A-BFD7-259D-7442-B4A3BE2FE204}"/>
                </a:ext>
              </a:extLst>
            </p:cNvPr>
            <p:cNvGrpSpPr/>
            <p:nvPr/>
          </p:nvGrpSpPr>
          <p:grpSpPr>
            <a:xfrm>
              <a:off x="4776217" y="2786387"/>
              <a:ext cx="3532184" cy="1612943"/>
              <a:chOff x="1592498" y="2884043"/>
              <a:chExt cx="3532184" cy="1612943"/>
            </a:xfrm>
          </p:grpSpPr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346A3A01-1912-D099-B25D-58F30581599D}"/>
                  </a:ext>
                </a:extLst>
              </p:cNvPr>
              <p:cNvGrpSpPr/>
              <p:nvPr/>
            </p:nvGrpSpPr>
            <p:grpSpPr>
              <a:xfrm>
                <a:off x="1619671" y="2914820"/>
                <a:ext cx="3505011" cy="1582166"/>
                <a:chOff x="1043607" y="2697446"/>
                <a:chExt cx="4157106" cy="1793430"/>
              </a:xfrm>
            </p:grpSpPr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025F1CBE-362C-F66C-B0CD-7408890FE861}"/>
                    </a:ext>
                  </a:extLst>
                </p:cNvPr>
                <p:cNvGrpSpPr/>
                <p:nvPr/>
              </p:nvGrpSpPr>
              <p:grpSpPr>
                <a:xfrm>
                  <a:off x="1187624" y="2697446"/>
                  <a:ext cx="3994488" cy="1782209"/>
                  <a:chOff x="1547664" y="2697446"/>
                  <a:chExt cx="3994488" cy="1782209"/>
                </a:xfrm>
              </p:grpSpPr>
              <p:grpSp>
                <p:nvGrpSpPr>
                  <p:cNvPr id="47" name="群組 46">
                    <a:extLst>
                      <a:ext uri="{FF2B5EF4-FFF2-40B4-BE49-F238E27FC236}">
                        <a16:creationId xmlns:a16="http://schemas.microsoft.com/office/drawing/2014/main" id="{BEB1F553-2E6B-74FB-A70C-B10FA540749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697446"/>
                    <a:ext cx="3024336" cy="1523642"/>
                    <a:chOff x="1547664" y="2697446"/>
                    <a:chExt cx="3024336" cy="1523642"/>
                  </a:xfrm>
                </p:grpSpPr>
                <p:pic>
                  <p:nvPicPr>
                    <p:cNvPr id="49" name="圖片 48">
                      <a:extLst>
                        <a:ext uri="{FF2B5EF4-FFF2-40B4-BE49-F238E27FC236}">
                          <a16:creationId xmlns:a16="http://schemas.microsoft.com/office/drawing/2014/main" id="{DF011722-C47F-CB6C-1A77-AA0FDA75CF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1600" x2="29508" y2="41600"/>
                                  <a14:backgroundMark x1="30055" y1="31200" x2="29508" y2="42800"/>
                                  <a14:backgroundMark x1="30328" y1="35200" x2="29781" y2="42000"/>
                                  <a14:backgroundMark x1="28689" y1="31200" x2="30601" y2="320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4970" b="59718"/>
                    <a:stretch/>
                  </p:blipFill>
                  <p:spPr>
                    <a:xfrm>
                      <a:off x="1547664" y="2708920"/>
                      <a:ext cx="3024336" cy="151216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0" name="文字方塊 49">
                      <a:extLst>
                        <a:ext uri="{FF2B5EF4-FFF2-40B4-BE49-F238E27FC236}">
                          <a16:creationId xmlns:a16="http://schemas.microsoft.com/office/drawing/2014/main" id="{6AD4C13D-A9A1-8E3E-1DFD-C1A258C073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963" y="2697446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  <p:sp>
                <p:nvSpPr>
                  <p:cNvPr id="48" name="文字方塊 47">
                    <a:extLst>
                      <a:ext uri="{FF2B5EF4-FFF2-40B4-BE49-F238E27FC236}">
                        <a16:creationId xmlns:a16="http://schemas.microsoft.com/office/drawing/2014/main" id="{42C4291D-0965-8334-7E49-5011F848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7846" y="4095896"/>
                    <a:ext cx="2104306" cy="38375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Noisy Embedding</a:t>
                    </a:r>
                    <a:endParaRPr lang="zh-TW" altLang="en-US" sz="1600" dirty="0"/>
                  </a:p>
                </p:txBody>
              </p:sp>
            </p:grpSp>
            <p:sp>
              <p:nvSpPr>
                <p:cNvPr id="46" name="矩形: 圓角 45">
                  <a:extLst>
                    <a:ext uri="{FF2B5EF4-FFF2-40B4-BE49-F238E27FC236}">
                      <a16:creationId xmlns:a16="http://schemas.microsoft.com/office/drawing/2014/main" id="{82EC3553-4BCA-D592-FBDF-6BA95F4828F8}"/>
                    </a:ext>
                  </a:extLst>
                </p:cNvPr>
                <p:cNvSpPr/>
                <p:nvPr/>
              </p:nvSpPr>
              <p:spPr bwMode="auto">
                <a:xfrm>
                  <a:off x="1043607" y="2708920"/>
                  <a:ext cx="4157106" cy="1781956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</p:grp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E80662E8-A718-2C58-6E4F-10969991860D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925381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Testing</a:t>
                </a:r>
                <a:endParaRPr lang="zh-TW" altLang="en-US" dirty="0"/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34B1CFA-538F-CD15-6EA0-2E4001F4E441}"/>
                </a:ext>
              </a:extLst>
            </p:cNvPr>
            <p:cNvSpPr/>
            <p:nvPr/>
          </p:nvSpPr>
          <p:spPr bwMode="auto">
            <a:xfrm>
              <a:off x="7185874" y="2858690"/>
              <a:ext cx="275286" cy="1233490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4B85E9A1-789D-1FBA-4E80-2D5327F88F4E}"/>
              </a:ext>
            </a:extLst>
          </p:cNvPr>
          <p:cNvSpPr txBox="1"/>
          <p:nvPr/>
        </p:nvSpPr>
        <p:spPr>
          <a:xfrm>
            <a:off x="5685979" y="3257876"/>
            <a:ext cx="34394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Train on cloud server</a:t>
            </a:r>
          </a:p>
          <a:p>
            <a:r>
              <a:rPr lang="en-US" altLang="zh-TW" dirty="0"/>
              <a:t>Simulate noisy device by injecting noise to embeddings</a:t>
            </a:r>
            <a:endParaRPr lang="zh-TW" altLang="en-US" dirty="0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CA3D416D-EF02-B092-8A06-BEF5D504A587}"/>
              </a:ext>
            </a:extLst>
          </p:cNvPr>
          <p:cNvCxnSpPr>
            <a:cxnSpLocks/>
            <a:stCxn id="10" idx="3"/>
            <a:endCxn id="86" idx="1"/>
          </p:cNvCxnSpPr>
          <p:nvPr/>
        </p:nvCxnSpPr>
        <p:spPr bwMode="auto">
          <a:xfrm>
            <a:off x="4744656" y="3701362"/>
            <a:ext cx="941323" cy="1817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B66C3C2-6C79-2F8F-97D7-2C6697434E52}"/>
              </a:ext>
            </a:extLst>
          </p:cNvPr>
          <p:cNvSpPr txBox="1"/>
          <p:nvPr/>
        </p:nvSpPr>
        <p:spPr>
          <a:xfrm>
            <a:off x="5685979" y="5328631"/>
            <a:ext cx="3458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trike="sngStrike" dirty="0"/>
              <a:t>Deploy the model to device</a:t>
            </a:r>
          </a:p>
          <a:p>
            <a:r>
              <a:rPr lang="en-US" altLang="zh-TW" dirty="0"/>
              <a:t>Simulate the device on server </a:t>
            </a: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80A04BB1-A13D-9B8A-E370-4E515A41D142}"/>
              </a:ext>
            </a:extLst>
          </p:cNvPr>
          <p:cNvCxnSpPr>
            <a:cxnSpLocks/>
            <a:stCxn id="46" idx="3"/>
            <a:endCxn id="89" idx="1"/>
          </p:cNvCxnSpPr>
          <p:nvPr/>
        </p:nvCxnSpPr>
        <p:spPr bwMode="auto">
          <a:xfrm>
            <a:off x="4744656" y="5651797"/>
            <a:ext cx="9413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9806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1F3A6-88A6-897C-A783-A9AA6AB03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68C5A-4BD4-9755-57D7-085A6C16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2 : Bayesian Neural Network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0689AB-6463-F0F6-4672-B155453F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Bayesian Neural Network</a:t>
            </a:r>
            <a:r>
              <a:rPr lang="zh-TW" altLang="en-US" dirty="0"/>
              <a:t> </a:t>
            </a:r>
            <a:r>
              <a:rPr lang="en-US" altLang="zh-TW" dirty="0"/>
              <a:t>(BNN)</a:t>
            </a:r>
          </a:p>
          <a:p>
            <a:pPr lvl="1"/>
            <a:r>
              <a:rPr lang="en-US" altLang="zh-TW" dirty="0"/>
              <a:t>Train a robust model that </a:t>
            </a:r>
            <a:r>
              <a:rPr lang="en-US" altLang="zh-TW" b="1" dirty="0"/>
              <a:t>embraces noise</a:t>
            </a:r>
          </a:p>
          <a:p>
            <a:pPr lvl="1"/>
            <a:r>
              <a:rPr lang="en-US" altLang="zh-TW" dirty="0"/>
              <a:t>BNN minimizes KL-divergence (maximize Evidence Lower Bound, ELBO)</a:t>
            </a:r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2A9E0745-6037-2FF5-5879-08762E427C79}"/>
              </a:ext>
            </a:extLst>
          </p:cNvPr>
          <p:cNvGrpSpPr/>
          <p:nvPr/>
        </p:nvGrpSpPr>
        <p:grpSpPr>
          <a:xfrm>
            <a:off x="827515" y="3094088"/>
            <a:ext cx="3371732" cy="1412668"/>
            <a:chOff x="4776217" y="4892818"/>
            <a:chExt cx="3371732" cy="1412668"/>
          </a:xfrm>
          <a:noFill/>
        </p:grpSpPr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972E34B0-11D9-F4C9-BE90-CA6A26A84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1965" r="1623" b="27033"/>
            <a:stretch/>
          </p:blipFill>
          <p:spPr>
            <a:xfrm>
              <a:off x="6090266" y="4957369"/>
              <a:ext cx="1775144" cy="1312016"/>
            </a:xfrm>
            <a:prstGeom prst="rect">
              <a:avLst/>
            </a:prstGeom>
            <a:grpFill/>
          </p:spPr>
        </p:pic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DBF037C1-0303-6151-9BF3-F750C0D1D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9177" t="73476" r="24954"/>
            <a:stretch/>
          </p:blipFill>
          <p:spPr>
            <a:xfrm>
              <a:off x="4965665" y="5537255"/>
              <a:ext cx="1008112" cy="490119"/>
            </a:xfrm>
            <a:prstGeom prst="rect">
              <a:avLst/>
            </a:prstGeom>
            <a:grpFill/>
          </p:spPr>
        </p:pic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376A744-8AE6-C526-3203-086AE7D43A07}"/>
                </a:ext>
              </a:extLst>
            </p:cNvPr>
            <p:cNvGrpSpPr/>
            <p:nvPr/>
          </p:nvGrpSpPr>
          <p:grpSpPr>
            <a:xfrm>
              <a:off x="4776217" y="4892818"/>
              <a:ext cx="3371732" cy="1412668"/>
              <a:chOff x="1592498" y="2884043"/>
              <a:chExt cx="3371732" cy="1412668"/>
            </a:xfrm>
            <a:grpFill/>
          </p:grpSpPr>
          <p:sp>
            <p:nvSpPr>
              <p:cNvPr id="55" name="矩形: 圓角 54">
                <a:extLst>
                  <a:ext uri="{FF2B5EF4-FFF2-40B4-BE49-F238E27FC236}">
                    <a16:creationId xmlns:a16="http://schemas.microsoft.com/office/drawing/2014/main" id="{BD1D798F-9E82-36A5-746D-F13A777EC421}"/>
                  </a:ext>
                </a:extLst>
              </p:cNvPr>
              <p:cNvSpPr/>
              <p:nvPr/>
            </p:nvSpPr>
            <p:spPr bwMode="auto">
              <a:xfrm>
                <a:off x="1619671" y="2924943"/>
                <a:ext cx="3344559" cy="1371768"/>
              </a:xfrm>
              <a:prstGeom prst="roundRect">
                <a:avLst/>
              </a:prstGeom>
              <a:grpFill/>
              <a:ln w="38100" cap="flat" cmpd="sng" algn="ctr">
                <a:solidFill>
                  <a:srgbClr val="4F81BD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6BC2A7D7-4E8F-C7C1-F68F-99881CB73849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F81BD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CNN</a:t>
                </a:r>
                <a:endParaRPr lang="zh-TW" altLang="en-US" dirty="0"/>
              </a:p>
            </p:txBody>
          </p:sp>
        </p:grp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FF61A927-AF04-3757-1A4B-71550BBBE7B0}"/>
              </a:ext>
            </a:extLst>
          </p:cNvPr>
          <p:cNvGrpSpPr/>
          <p:nvPr/>
        </p:nvGrpSpPr>
        <p:grpSpPr>
          <a:xfrm>
            <a:off x="4755305" y="3134772"/>
            <a:ext cx="3371732" cy="1412668"/>
            <a:chOff x="4744283" y="5185058"/>
            <a:chExt cx="3371732" cy="1412668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301F207A-194C-A00B-97A9-EAB7753B1A9A}"/>
                </a:ext>
              </a:extLst>
            </p:cNvPr>
            <p:cNvGrpSpPr/>
            <p:nvPr/>
          </p:nvGrpSpPr>
          <p:grpSpPr>
            <a:xfrm>
              <a:off x="4744283" y="5185058"/>
              <a:ext cx="3371732" cy="1412668"/>
              <a:chOff x="1592498" y="2884043"/>
              <a:chExt cx="3371732" cy="1412668"/>
            </a:xfrm>
          </p:grpSpPr>
          <p:sp>
            <p:nvSpPr>
              <p:cNvPr id="65" name="矩形: 圓角 64">
                <a:extLst>
                  <a:ext uri="{FF2B5EF4-FFF2-40B4-BE49-F238E27FC236}">
                    <a16:creationId xmlns:a16="http://schemas.microsoft.com/office/drawing/2014/main" id="{6E266B03-C475-31B7-96B3-796B01EDC3B1}"/>
                  </a:ext>
                </a:extLst>
              </p:cNvPr>
              <p:cNvSpPr/>
              <p:nvPr/>
            </p:nvSpPr>
            <p:spPr bwMode="auto">
              <a:xfrm>
                <a:off x="1619671" y="2924943"/>
                <a:ext cx="3344559" cy="137176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EF07B47-7B4B-A386-D1A0-59C478B1D0B8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4F81BD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BNN</a:t>
                </a:r>
                <a:endParaRPr lang="zh-TW" altLang="en-US" dirty="0"/>
              </a:p>
            </p:txBody>
          </p:sp>
        </p:grpSp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4E7BA2C1-7C25-1847-DBA2-77793E22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9702" t="75730" r="17861"/>
            <a:stretch/>
          </p:blipFill>
          <p:spPr>
            <a:xfrm>
              <a:off x="4924816" y="5887011"/>
              <a:ext cx="1361545" cy="442015"/>
            </a:xfrm>
            <a:prstGeom prst="rect">
              <a:avLst/>
            </a:prstGeom>
          </p:spPr>
        </p:pic>
        <p:pic>
          <p:nvPicPr>
            <p:cNvPr id="69" name="圖片 68">
              <a:extLst>
                <a:ext uri="{FF2B5EF4-FFF2-40B4-BE49-F238E27FC236}">
                  <a16:creationId xmlns:a16="http://schemas.microsoft.com/office/drawing/2014/main" id="{06F0BDDF-4933-897E-6DC3-CC5D35231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496" b="75219" l="565" r="89831">
                          <a14:foregroundMark x1="84746" y1="30612" x2="27684" y2="14869"/>
                          <a14:foregroundMark x1="27684" y1="14869" x2="7062" y2="38484"/>
                          <a14:foregroundMark x1="7062" y1="38484" x2="26836" y2="63557"/>
                          <a14:foregroundMark x1="26836" y1="63557" x2="68079" y2="52770"/>
                          <a14:foregroundMark x1="68079" y1="52770" x2="72316" y2="30029"/>
                          <a14:foregroundMark x1="72316" y1="30029" x2="70621" y2="24490"/>
                          <a14:foregroundMark x1="81638" y1="30029" x2="58192" y2="24198"/>
                          <a14:foregroundMark x1="58192" y1="24198" x2="22599" y2="46647"/>
                          <a14:foregroundMark x1="22599" y1="46647" x2="70904" y2="59475"/>
                          <a14:foregroundMark x1="70904" y1="59475" x2="80791" y2="33236"/>
                          <a14:foregroundMark x1="67514" y1="22741" x2="47458" y2="32945"/>
                          <a14:foregroundMark x1="47458" y1="32945" x2="63277" y2="47522"/>
                          <a14:foregroundMark x1="63277" y1="47522" x2="68362" y2="34694"/>
                          <a14:foregroundMark x1="41525" y1="27114" x2="51412" y2="53353"/>
                          <a14:foregroundMark x1="51412" y1="53353" x2="56780" y2="46064"/>
                          <a14:foregroundMark x1="53390" y1="31778" x2="51977" y2="57143"/>
                          <a14:foregroundMark x1="51977" y1="57143" x2="64972" y2="51603"/>
                          <a14:foregroundMark x1="67797" y1="27988" x2="68362" y2="46356"/>
                          <a14:foregroundMark x1="61017" y1="36443" x2="38983" y2="38192"/>
                          <a14:foregroundMark x1="38983" y1="38192" x2="51130" y2="45481"/>
                          <a14:foregroundMark x1="31921" y1="23907" x2="48305" y2="38192"/>
                          <a14:foregroundMark x1="48305" y1="38192" x2="48870" y2="36443"/>
                          <a14:foregroundMark x1="28249" y1="25364" x2="46610" y2="28863"/>
                          <a14:foregroundMark x1="30791" y1="29738" x2="41525" y2="40816"/>
                          <a14:foregroundMark x1="22599" y1="27405" x2="24294" y2="27988"/>
                          <a14:foregroundMark x1="25424" y1="30029" x2="26836" y2="34111"/>
                          <a14:foregroundMark x1="24576" y1="25948" x2="20621" y2="44023"/>
                          <a14:foregroundMark x1="29661" y1="42566" x2="44915" y2="62682"/>
                          <a14:foregroundMark x1="9887" y1="57434" x2="23446" y2="74344"/>
                          <a14:foregroundMark x1="32486" y1="65015" x2="50565" y2="71429"/>
                          <a14:foregroundMark x1="76836" y1="59475" x2="56780" y2="68222"/>
                          <a14:foregroundMark x1="77119" y1="60350" x2="60734" y2="69388"/>
                          <a14:foregroundMark x1="75424" y1="67347" x2="56215" y2="70262"/>
                          <a14:foregroundMark x1="80226" y1="65306" x2="64407" y2="73761"/>
                          <a14:foregroundMark x1="75989" y1="63848" x2="48305" y2="69388"/>
                          <a14:foregroundMark x1="54520" y1="66472" x2="42655" y2="69679"/>
                          <a14:foregroundMark x1="29944" y1="71137" x2="57345" y2="73178"/>
                          <a14:foregroundMark x1="20056" y1="67638" x2="43785" y2="72595"/>
                          <a14:foregroundMark x1="12429" y1="62682" x2="26836" y2="71720"/>
                          <a14:foregroundMark x1="5085" y1="62391" x2="24294" y2="73469"/>
                          <a14:foregroundMark x1="6497" y1="64431" x2="39831" y2="75510"/>
                          <a14:foregroundMark x1="35593" y1="69096" x2="63277" y2="74927"/>
                          <a14:foregroundMark x1="4237" y1="39650" x2="4802" y2="65306"/>
                          <a14:foregroundMark x1="4802" y1="17784" x2="5932" y2="47813"/>
                          <a14:foregroundMark x1="1977" y1="25656" x2="1130" y2="47230"/>
                          <a14:foregroundMark x1="4520" y1="26531" x2="6497" y2="57726"/>
                          <a14:foregroundMark x1="1130" y1="38192" x2="5650" y2="62974"/>
                          <a14:foregroundMark x1="2825" y1="38192" x2="847" y2="71137"/>
                          <a14:foregroundMark x1="847" y1="71137" x2="1977" y2="72886"/>
                          <a14:foregroundMark x1="2542" y1="22157" x2="19492" y2="21866"/>
                          <a14:foregroundMark x1="6497" y1="16035" x2="27966" y2="17784"/>
                          <a14:foregroundMark x1="8475" y1="11079" x2="40113" y2="16035"/>
                          <a14:foregroundMark x1="31073" y1="13411" x2="65514" y2="15517"/>
                          <a14:foregroundMark x1="32203" y1="10496" x2="58475" y2="11079"/>
                          <a14:foregroundMark x1="78249" y1="44023" x2="85593" y2="61516"/>
                          <a14:foregroundMark x1="82768" y1="34402" x2="78531" y2="53061"/>
                          <a14:foregroundMark x1="85876" y1="36735" x2="82768" y2="53061"/>
                          <a14:foregroundMark x1="88701" y1="39650" x2="83333" y2="58601"/>
                          <a14:foregroundMark x1="87288" y1="48688" x2="81356" y2="58601"/>
                          <a14:foregroundMark x1="86158" y1="49563" x2="85593" y2="63557"/>
                          <a14:backgroundMark x1="69209" y1="14869" x2="67232" y2="16910"/>
                        </a14:backgroundRemoval>
                      </a14:imgEffect>
                    </a14:imgLayer>
                  </a14:imgProps>
                </a:ext>
              </a:extLst>
            </a:blip>
            <a:srcRect t="6678" r="12459" b="24862"/>
            <a:stretch/>
          </p:blipFill>
          <p:spPr>
            <a:xfrm>
              <a:off x="6318183" y="5269341"/>
              <a:ext cx="1710201" cy="129588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0A5C08F-9390-49C6-7EFA-A70EC55642D2}"/>
                  </a:ext>
                </a:extLst>
              </p:cNvPr>
              <p:cNvSpPr txBox="1"/>
              <p:nvPr/>
            </p:nvSpPr>
            <p:spPr>
              <a:xfrm>
                <a:off x="1374839" y="4685669"/>
                <a:ext cx="2304256" cy="1040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Loss : Cross Entropy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d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 altLang="zh-TW" i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</a:rPr>
                            <m:t>og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0A5C08F-9390-49C6-7EFA-A70EC5564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839" y="4685669"/>
                <a:ext cx="2304256" cy="1040093"/>
              </a:xfrm>
              <a:prstGeom prst="rect">
                <a:avLst/>
              </a:prstGeom>
              <a:blipFill>
                <a:blip r:embed="rId7"/>
                <a:stretch>
                  <a:fillRect l="-2381" t="-3529" r="-2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68F1E5E-4AE9-AE94-BB5A-1280FD3B8ECC}"/>
                  </a:ext>
                </a:extLst>
              </p:cNvPr>
              <p:cNvSpPr txBox="1"/>
              <p:nvPr/>
            </p:nvSpPr>
            <p:spPr>
              <a:xfrm>
                <a:off x="4233058" y="4674898"/>
                <a:ext cx="4443398" cy="106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Loss : KL-divergence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altLang="zh-TW" sz="16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og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Normal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68F1E5E-4AE9-AE94-BB5A-1280FD3B8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058" y="4674898"/>
                <a:ext cx="4443398" cy="1061637"/>
              </a:xfrm>
              <a:prstGeom prst="rect">
                <a:avLst/>
              </a:prstGeom>
              <a:blipFill>
                <a:blip r:embed="rId8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左大括弧 30">
            <a:extLst>
              <a:ext uri="{FF2B5EF4-FFF2-40B4-BE49-F238E27FC236}">
                <a16:creationId xmlns:a16="http://schemas.microsoft.com/office/drawing/2014/main" id="{3E0AE073-EA43-0BC4-241C-E8572F8A57E8}"/>
              </a:ext>
            </a:extLst>
          </p:cNvPr>
          <p:cNvSpPr/>
          <p:nvPr/>
        </p:nvSpPr>
        <p:spPr bwMode="auto">
          <a:xfrm rot="16200000">
            <a:off x="5373386" y="4783885"/>
            <a:ext cx="197007" cy="2062006"/>
          </a:xfrm>
          <a:prstGeom prst="leftBrace">
            <a:avLst>
              <a:gd name="adj1" fmla="val 138435"/>
              <a:gd name="adj2" fmla="val 5033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38CD3AB-72A9-6FAC-0C77-8AC8FF9B755C}"/>
              </a:ext>
            </a:extLst>
          </p:cNvPr>
          <p:cNvSpPr txBox="1"/>
          <p:nvPr/>
        </p:nvSpPr>
        <p:spPr>
          <a:xfrm>
            <a:off x="4303521" y="5917827"/>
            <a:ext cx="22326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Mean of cross entropy</a:t>
            </a:r>
            <a:r>
              <a:rPr lang="zh-TW" altLang="en-US" sz="1600" dirty="0"/>
              <a:t> </a:t>
            </a:r>
            <a:r>
              <a:rPr lang="en-US" altLang="zh-TW" sz="1600" dirty="0"/>
              <a:t>loss </a:t>
            </a:r>
            <a:r>
              <a:rPr lang="en-US" altLang="zh-TW" sz="1600" dirty="0" err="1"/>
              <a:t>acorss</a:t>
            </a:r>
            <a:r>
              <a:rPr lang="en-US" altLang="zh-TW" sz="1600" dirty="0"/>
              <a:t> samples</a:t>
            </a:r>
            <a:endParaRPr lang="zh-TW" altLang="en-US" sz="1600" dirty="0"/>
          </a:p>
        </p:txBody>
      </p:sp>
      <p:sp>
        <p:nvSpPr>
          <p:cNvPr id="34" name="左大括弧 33">
            <a:extLst>
              <a:ext uri="{FF2B5EF4-FFF2-40B4-BE49-F238E27FC236}">
                <a16:creationId xmlns:a16="http://schemas.microsoft.com/office/drawing/2014/main" id="{A3F14981-8036-FAA4-8B12-7E908F47424B}"/>
              </a:ext>
            </a:extLst>
          </p:cNvPr>
          <p:cNvSpPr/>
          <p:nvPr/>
        </p:nvSpPr>
        <p:spPr bwMode="auto">
          <a:xfrm rot="16200000">
            <a:off x="7631560" y="5002436"/>
            <a:ext cx="217583" cy="1584176"/>
          </a:xfrm>
          <a:prstGeom prst="leftBrace">
            <a:avLst>
              <a:gd name="adj1" fmla="val 138435"/>
              <a:gd name="adj2" fmla="val 5033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C0A3CA0-BCCE-6E8E-50E5-ED622F3454BD}"/>
              </a:ext>
            </a:extLst>
          </p:cNvPr>
          <p:cNvSpPr txBox="1"/>
          <p:nvPr/>
        </p:nvSpPr>
        <p:spPr>
          <a:xfrm>
            <a:off x="6673556" y="5897771"/>
            <a:ext cx="2158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Ensure robustness against noise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3498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0D2C057-9E99-1743-DCDF-EFE279B45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7829" r="9589" b="3532"/>
          <a:stretch/>
        </p:blipFill>
        <p:spPr>
          <a:xfrm>
            <a:off x="4534218" y="4221088"/>
            <a:ext cx="3421370" cy="264538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78D61E-4C16-8C9E-35C9-84F9C75E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Robustness Against Noise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7A739D-EE7C-1DF0-64DA-AB004F52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Both method works well on different datasets</a:t>
            </a:r>
          </a:p>
          <a:p>
            <a:pPr lvl="1"/>
            <a:r>
              <a:rPr lang="en-US" altLang="zh-TW" dirty="0"/>
              <a:t>Trade-off between accuracy on clean data &amp; noise tolerance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341312" lvl="1" indent="0">
              <a:buNone/>
            </a:pPr>
            <a:endParaRPr lang="en-US" altLang="zh-TW" dirty="0"/>
          </a:p>
          <a:p>
            <a:pPr marL="341312" lvl="1" indent="0">
              <a:buNone/>
            </a:pPr>
            <a:endParaRPr lang="en-US" altLang="zh-TW" sz="600" dirty="0"/>
          </a:p>
          <a:p>
            <a:r>
              <a:rPr lang="en-US" altLang="zh-TW" dirty="0"/>
              <a:t>Tolerance against large noise</a:t>
            </a:r>
          </a:p>
          <a:p>
            <a:pPr lvl="1"/>
            <a:r>
              <a:rPr lang="en-US" altLang="zh-TW" dirty="0"/>
              <a:t>Little noise has great effect</a:t>
            </a:r>
            <a:endParaRPr lang="zh-TW" altLang="en-US" dirty="0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AF6AC29-5B24-4C0C-A2E5-DB4EA857B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202010"/>
              </p:ext>
            </p:extLst>
          </p:nvPr>
        </p:nvGraphicFramePr>
        <p:xfrm>
          <a:off x="4420731" y="2420889"/>
          <a:ext cx="3732018" cy="180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D92E1BF8-B303-43DE-BC90-ADF7BF3DE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993945"/>
              </p:ext>
            </p:extLst>
          </p:nvPr>
        </p:nvGraphicFramePr>
        <p:xfrm>
          <a:off x="683568" y="2420888"/>
          <a:ext cx="3732018" cy="180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CBA30B92-9874-4502-CBBF-79F76A8C05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142762"/>
              </p:ext>
            </p:extLst>
          </p:nvPr>
        </p:nvGraphicFramePr>
        <p:xfrm>
          <a:off x="683568" y="4869160"/>
          <a:ext cx="3732019" cy="198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E74CDC0C-4467-D9D4-9411-BF6D85D2A5A2}"/>
              </a:ext>
            </a:extLst>
          </p:cNvPr>
          <p:cNvSpPr/>
          <p:nvPr/>
        </p:nvSpPr>
        <p:spPr bwMode="auto">
          <a:xfrm>
            <a:off x="7674710" y="4293096"/>
            <a:ext cx="277416" cy="79208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2B31DE-7E7D-847D-230B-4F64D83EB223}"/>
              </a:ext>
            </a:extLst>
          </p:cNvPr>
          <p:cNvSpPr txBox="1"/>
          <p:nvPr/>
        </p:nvSpPr>
        <p:spPr>
          <a:xfrm>
            <a:off x="8069075" y="4373487"/>
            <a:ext cx="1011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High acc.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EAB1727-ADA9-0FCA-D09C-4FEAD70381B5}"/>
              </a:ext>
            </a:extLst>
          </p:cNvPr>
          <p:cNvSpPr txBox="1"/>
          <p:nvPr/>
        </p:nvSpPr>
        <p:spPr>
          <a:xfrm>
            <a:off x="7969018" y="6283725"/>
            <a:ext cx="1086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large noise</a:t>
            </a:r>
            <a:endParaRPr lang="zh-TW" altLang="en-US" sz="1400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56E99BC-1519-355C-0680-4FFA0E553A00}"/>
              </a:ext>
            </a:extLst>
          </p:cNvPr>
          <p:cNvSpPr/>
          <p:nvPr/>
        </p:nvSpPr>
        <p:spPr bwMode="auto">
          <a:xfrm>
            <a:off x="7687063" y="6421172"/>
            <a:ext cx="277416" cy="43682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498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07FE1-D005-07F9-D706-930BA1BC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Origin of Noise Resilience in NN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6B5B8-44EA-A37C-3EA9-8A5562C12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Collect the value of every embeddings</a:t>
            </a:r>
          </a:p>
          <a:p>
            <a:pPr lvl="1"/>
            <a:r>
              <a:rPr lang="en-US" altLang="zh-TW" dirty="0"/>
              <a:t>Blue      : Original embedding value distribution</a:t>
            </a:r>
          </a:p>
          <a:p>
            <a:pPr lvl="1"/>
            <a:r>
              <a:rPr lang="en-US" altLang="zh-TW" dirty="0"/>
              <a:t>Orange : New distribution on simulated noisy device</a:t>
            </a:r>
          </a:p>
          <a:p>
            <a:pPr lvl="1"/>
            <a:r>
              <a:rPr lang="en-US" altLang="zh-TW" dirty="0"/>
              <a:t>Model learns to against noise by amplifying magnitude of embeddings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012357-7690-987E-40E8-0E02D41F35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5" t="7621" r="9492" b="4172"/>
          <a:stretch/>
        </p:blipFill>
        <p:spPr>
          <a:xfrm>
            <a:off x="6082963" y="3429000"/>
            <a:ext cx="3061037" cy="18813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45706C2-09CE-8A62-91E8-6187022B2A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6824" r="8641" b="4001"/>
          <a:stretch/>
        </p:blipFill>
        <p:spPr>
          <a:xfrm>
            <a:off x="60831" y="3428999"/>
            <a:ext cx="3048129" cy="18813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B7775F-6682-9ADF-D483-8484A4148A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" t="6444" r="9471" b="2709"/>
          <a:stretch/>
        </p:blipFill>
        <p:spPr>
          <a:xfrm>
            <a:off x="3108960" y="3428999"/>
            <a:ext cx="2974003" cy="188136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DFA9CBC-92F3-00FB-81C6-60F8B6CD5D4B}"/>
              </a:ext>
            </a:extLst>
          </p:cNvPr>
          <p:cNvSpPr txBox="1"/>
          <p:nvPr/>
        </p:nvSpPr>
        <p:spPr>
          <a:xfrm>
            <a:off x="606679" y="5310364"/>
            <a:ext cx="20927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27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dominates the embedding </a:t>
            </a:r>
            <a:endParaRPr lang="zh-TW" altLang="en-US" sz="1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4A95460-E2D9-7E03-6AA3-1DA15AB4B2B5}"/>
              </a:ext>
            </a:extLst>
          </p:cNvPr>
          <p:cNvSpPr txBox="1"/>
          <p:nvPr/>
        </p:nvSpPr>
        <p:spPr>
          <a:xfrm>
            <a:off x="755576" y="3122453"/>
            <a:ext cx="1853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Baseline</a:t>
            </a:r>
            <a:endParaRPr lang="zh-TW" altLang="en-US" sz="1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13C13B3-0D69-5018-EA0B-DC9058D45658}"/>
              </a:ext>
            </a:extLst>
          </p:cNvPr>
          <p:cNvSpPr txBox="1"/>
          <p:nvPr/>
        </p:nvSpPr>
        <p:spPr>
          <a:xfrm>
            <a:off x="3601046" y="3090444"/>
            <a:ext cx="2235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Noise-Aware Training</a:t>
            </a:r>
            <a:endParaRPr lang="zh-TW" altLang="en-US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A211DF-8C1C-9108-7549-915868DB25ED}"/>
              </a:ext>
            </a:extLst>
          </p:cNvPr>
          <p:cNvSpPr txBox="1"/>
          <p:nvPr/>
        </p:nvSpPr>
        <p:spPr>
          <a:xfrm>
            <a:off x="3429526" y="5310364"/>
            <a:ext cx="25106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92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has little impact on embedding </a:t>
            </a:r>
            <a:endParaRPr lang="zh-TW" altLang="en-US" sz="1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50BF32-E52B-A629-81E5-A2916256C857}"/>
              </a:ext>
            </a:extLst>
          </p:cNvPr>
          <p:cNvSpPr txBox="1"/>
          <p:nvPr/>
        </p:nvSpPr>
        <p:spPr>
          <a:xfrm>
            <a:off x="6403529" y="5310364"/>
            <a:ext cx="25106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88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has almost no impact on embedding </a:t>
            </a:r>
            <a:endParaRPr lang="zh-TW" altLang="en-US" sz="1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092D65-EE20-588E-138C-CD381CA2511B}"/>
              </a:ext>
            </a:extLst>
          </p:cNvPr>
          <p:cNvSpPr txBox="1"/>
          <p:nvPr/>
        </p:nvSpPr>
        <p:spPr>
          <a:xfrm>
            <a:off x="6540905" y="3090444"/>
            <a:ext cx="2235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Bayesian NN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648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CC70E-96C1-9733-B473-1BAC876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598EC8-6741-B56E-2408-0C0E140C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Accuracy drop</a:t>
            </a:r>
          </a:p>
          <a:p>
            <a:pPr lvl="1"/>
            <a:r>
              <a:rPr lang="en-US" altLang="zh-TW" dirty="0"/>
              <a:t>Original CNN model has higher acc. on clean </a:t>
            </a:r>
            <a:br>
              <a:rPr lang="en-US" altLang="zh-TW" dirty="0"/>
            </a:br>
            <a:r>
              <a:rPr lang="en-US" altLang="zh-TW" dirty="0"/>
              <a:t>device, but accuracy drops on noisy device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Both noise-aware model and Bayesian NN </a:t>
            </a:r>
            <a:br>
              <a:rPr lang="en-US" altLang="zh-TW" dirty="0"/>
            </a:br>
            <a:r>
              <a:rPr lang="en-US" altLang="zh-TW" dirty="0"/>
              <a:t>resists noise by amplifying the mag. of embed.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Trade off between model-robustness and accuracy on ideal device</a:t>
            </a:r>
          </a:p>
          <a:p>
            <a:pPr marL="341312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One small noise for training model, one giant leap for noise-tolerance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ED2E953-6990-4864-BE95-5902045A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988840"/>
            <a:ext cx="3131840" cy="1744439"/>
          </a:xfrm>
          <a:prstGeom prst="rect">
            <a:avLst/>
          </a:prstGeom>
        </p:spPr>
      </p:pic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A43D8832-7584-B2D9-DDD1-01688C37C1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6769506"/>
              </p:ext>
            </p:extLst>
          </p:nvPr>
        </p:nvGraphicFramePr>
        <p:xfrm>
          <a:off x="4355976" y="4905137"/>
          <a:ext cx="3732019" cy="1952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275F569-7698-0257-29E4-7823E100A98A}"/>
              </a:ext>
            </a:extLst>
          </p:cNvPr>
          <p:cNvCxnSpPr>
            <a:cxnSpLocks/>
            <a:stCxn id="15" idx="3"/>
          </p:cNvCxnSpPr>
          <p:nvPr/>
        </p:nvCxnSpPr>
        <p:spPr bwMode="auto">
          <a:xfrm>
            <a:off x="3757707" y="5612107"/>
            <a:ext cx="1102325" cy="32953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775691B-D8D3-D95B-D7FF-1FB6B4D2CB99}"/>
              </a:ext>
            </a:extLst>
          </p:cNvPr>
          <p:cNvSpPr txBox="1"/>
          <p:nvPr/>
        </p:nvSpPr>
        <p:spPr>
          <a:xfrm>
            <a:off x="1021403" y="5319719"/>
            <a:ext cx="273630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Little perturbation in training</a:t>
            </a:r>
          </a:p>
          <a:p>
            <a:pPr algn="ctr"/>
            <a:r>
              <a:rPr lang="en-US" altLang="zh-TW" sz="1600" dirty="0"/>
              <a:t>Great effect in testing</a:t>
            </a:r>
            <a:endParaRPr lang="zh-TW" altLang="en-US" sz="1600" dirty="0"/>
          </a:p>
        </p:txBody>
      </p:sp>
      <p:sp>
        <p:nvSpPr>
          <p:cNvPr id="21" name="流程圖: 替代程序 20">
            <a:extLst>
              <a:ext uri="{FF2B5EF4-FFF2-40B4-BE49-F238E27FC236}">
                <a16:creationId xmlns:a16="http://schemas.microsoft.com/office/drawing/2014/main" id="{08FA76D2-7D9D-03A4-349A-42C23B1EE558}"/>
              </a:ext>
            </a:extLst>
          </p:cNvPr>
          <p:cNvSpPr/>
          <p:nvPr/>
        </p:nvSpPr>
        <p:spPr bwMode="auto">
          <a:xfrm>
            <a:off x="4860032" y="5941637"/>
            <a:ext cx="936104" cy="484316"/>
          </a:xfrm>
          <a:prstGeom prst="flowChartAlternateProcess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7AA82C3-041E-2F94-F7F7-6FF0AC18F087}"/>
              </a:ext>
            </a:extLst>
          </p:cNvPr>
          <p:cNvSpPr/>
          <p:nvPr/>
        </p:nvSpPr>
        <p:spPr bwMode="auto">
          <a:xfrm>
            <a:off x="4788024" y="6425953"/>
            <a:ext cx="3299971" cy="21775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426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8E30B-F531-8420-149A-6D53501B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Impact of Metric Selection on Accuracy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43D25D-7111-9BAA-A6A6-CC20D4439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Cosine similarity is too complicated to implement in memory cell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Spatial metric is used to calculate similarity in memory</a:t>
            </a:r>
          </a:p>
          <a:p>
            <a:pPr lvl="1"/>
            <a:r>
              <a:rPr lang="en-US" altLang="zh-TW" dirty="0"/>
              <a:t>Simple hardware, but at what cost?</a:t>
            </a:r>
          </a:p>
          <a:p>
            <a:pPr lvl="1"/>
            <a:r>
              <a:rPr lang="en-US" altLang="zh-TW" dirty="0"/>
              <a:t>The performance may vary slightly between different metrics.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9FF51C-2BC4-4119-4755-ABB3379D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508" r="64441"/>
          <a:stretch/>
        </p:blipFill>
        <p:spPr>
          <a:xfrm>
            <a:off x="-35043" y="4207942"/>
            <a:ext cx="2160240" cy="17205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AD9A025-09B5-BE70-5021-52C2D3E71E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5" t="8930" b="-1"/>
          <a:stretch/>
        </p:blipFill>
        <p:spPr>
          <a:xfrm>
            <a:off x="2123728" y="2132856"/>
            <a:ext cx="4536504" cy="5174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F24ACA1-EB07-DFFB-5643-AAEC1FDD771B}"/>
                  </a:ext>
                </a:extLst>
              </p:cNvPr>
              <p:cNvSpPr txBox="1"/>
              <p:nvPr/>
            </p:nvSpPr>
            <p:spPr>
              <a:xfrm>
                <a:off x="6985258" y="4090993"/>
                <a:ext cx="142923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F24ACA1-EB07-DFFB-5643-AAEC1FDD7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58" y="4090993"/>
                <a:ext cx="1429239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06AF264-E446-A925-B1A7-32BBA80BD98C}"/>
                  </a:ext>
                </a:extLst>
              </p:cNvPr>
              <p:cNvSpPr txBox="1"/>
              <p:nvPr/>
            </p:nvSpPr>
            <p:spPr>
              <a:xfrm>
                <a:off x="4913901" y="4102311"/>
                <a:ext cx="98985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06AF264-E446-A925-B1A7-32BBA80BD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01" y="4102311"/>
                <a:ext cx="989856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CAA36F1-50E2-95DB-2595-7B0C26ED7028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 bwMode="auto">
          <a:xfrm flipV="1">
            <a:off x="2125197" y="4860370"/>
            <a:ext cx="345504" cy="207857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DF69138-7760-BD78-B1D3-CC77CCE8B00C}"/>
                  </a:ext>
                </a:extLst>
              </p:cNvPr>
              <p:cNvSpPr txBox="1"/>
              <p:nvPr/>
            </p:nvSpPr>
            <p:spPr>
              <a:xfrm>
                <a:off x="2470701" y="4567982"/>
                <a:ext cx="19587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is non-normalized cos-sim</a:t>
                </a:r>
                <a:endParaRPr lang="en-US" altLang="zh-TW" sz="1600" b="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DF69138-7760-BD78-B1D3-CC77CCE8B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701" y="4567982"/>
                <a:ext cx="1958752" cy="584775"/>
              </a:xfrm>
              <a:prstGeom prst="rect">
                <a:avLst/>
              </a:prstGeom>
              <a:blipFill>
                <a:blip r:embed="rId6"/>
                <a:stretch>
                  <a:fillRect l="-621" t="-3125" r="-621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1707FA3-6402-5522-E087-46310C1BC495}"/>
              </a:ext>
            </a:extLst>
          </p:cNvPr>
          <p:cNvCxnSpPr>
            <a:cxnSpLocks/>
          </p:cNvCxnSpPr>
          <p:nvPr/>
        </p:nvCxnSpPr>
        <p:spPr bwMode="auto">
          <a:xfrm>
            <a:off x="4573470" y="4738620"/>
            <a:ext cx="1429239" cy="456813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C762B8E-D0B1-E410-C7D3-264CD57D1E75}"/>
              </a:ext>
            </a:extLst>
          </p:cNvPr>
          <p:cNvCxnSpPr>
            <a:cxnSpLocks/>
          </p:cNvCxnSpPr>
          <p:nvPr/>
        </p:nvCxnSpPr>
        <p:spPr bwMode="auto">
          <a:xfrm>
            <a:off x="4548260" y="4715025"/>
            <a:ext cx="1423322" cy="0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92A7AE1-3A6F-451F-CAC3-315234894A5D}"/>
              </a:ext>
            </a:extLst>
          </p:cNvPr>
          <p:cNvCxnSpPr>
            <a:cxnSpLocks/>
          </p:cNvCxnSpPr>
          <p:nvPr/>
        </p:nvCxnSpPr>
        <p:spPr bwMode="auto">
          <a:xfrm rot="1167457">
            <a:off x="5952959" y="4755283"/>
            <a:ext cx="144014" cy="394007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2FA6348-102D-9B33-264A-B4444A388517}"/>
              </a:ext>
            </a:extLst>
          </p:cNvPr>
          <p:cNvSpPr txBox="1"/>
          <p:nvPr/>
        </p:nvSpPr>
        <p:spPr>
          <a:xfrm>
            <a:off x="5231782" y="4430843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d1</a:t>
            </a:r>
            <a:endParaRPr lang="zh-TW" altLang="en-US" sz="1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08B4B59-F054-FA33-F0A2-1E7A9D67DAE5}"/>
              </a:ext>
            </a:extLst>
          </p:cNvPr>
          <p:cNvSpPr txBox="1"/>
          <p:nvPr/>
        </p:nvSpPr>
        <p:spPr>
          <a:xfrm>
            <a:off x="6002709" y="4815104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d2</a:t>
            </a:r>
            <a:endParaRPr lang="zh-TW" altLang="en-US" sz="1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3E7C0D8-926B-5D38-E3A7-B584E09C162C}"/>
              </a:ext>
            </a:extLst>
          </p:cNvPr>
          <p:cNvSpPr txBox="1"/>
          <p:nvPr/>
        </p:nvSpPr>
        <p:spPr>
          <a:xfrm>
            <a:off x="5032865" y="4952286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341C74F-A10D-10EC-B649-DB53BD197275}"/>
                  </a:ext>
                </a:extLst>
              </p:cNvPr>
              <p:cNvSpPr txBox="1"/>
              <p:nvPr/>
            </p:nvSpPr>
            <p:spPr>
              <a:xfrm>
                <a:off x="4185116" y="5446185"/>
                <a:ext cx="2323864" cy="349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dirty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TW" sz="14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dirty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TW" sz="1400" b="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1400" i="1" dirty="0">
                          <a:latin typeface="Cambria Math" panose="020405030504060302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rad>
                      <m:d>
                        <m:dPr>
                          <m:begChr m:val="|"/>
                          <m:endChr m:val="|"/>
                          <m:ctrl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dirty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TW" sz="14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341C74F-A10D-10EC-B649-DB53BD197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116" y="5446185"/>
                <a:ext cx="2323864" cy="3490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DC27E3C5-77EC-AF41-2A8E-3ECB51EFDDD6}"/>
              </a:ext>
            </a:extLst>
          </p:cNvPr>
          <p:cNvCxnSpPr>
            <a:cxnSpLocks/>
          </p:cNvCxnSpPr>
          <p:nvPr/>
        </p:nvCxnSpPr>
        <p:spPr bwMode="auto">
          <a:xfrm>
            <a:off x="6943794" y="4738620"/>
            <a:ext cx="1429239" cy="456813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4AEC67A-AB63-FA30-18C6-1515D38ECF74}"/>
              </a:ext>
            </a:extLst>
          </p:cNvPr>
          <p:cNvCxnSpPr>
            <a:cxnSpLocks/>
          </p:cNvCxnSpPr>
          <p:nvPr/>
        </p:nvCxnSpPr>
        <p:spPr bwMode="auto">
          <a:xfrm>
            <a:off x="6918584" y="4715025"/>
            <a:ext cx="1423322" cy="0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DE801693-9586-4D8C-AB64-DE2F72932BD3}"/>
              </a:ext>
            </a:extLst>
          </p:cNvPr>
          <p:cNvCxnSpPr>
            <a:cxnSpLocks/>
          </p:cNvCxnSpPr>
          <p:nvPr/>
        </p:nvCxnSpPr>
        <p:spPr bwMode="auto">
          <a:xfrm rot="1167457">
            <a:off x="8323283" y="4755283"/>
            <a:ext cx="144014" cy="394007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4C6903E-F4AE-D6B5-3AFE-F4BAD7D167EA}"/>
              </a:ext>
            </a:extLst>
          </p:cNvPr>
          <p:cNvSpPr txBox="1"/>
          <p:nvPr/>
        </p:nvSpPr>
        <p:spPr>
          <a:xfrm>
            <a:off x="7602106" y="4430843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d1</a:t>
            </a:r>
            <a:endParaRPr lang="zh-TW" altLang="en-US" sz="1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838E11E-DD07-EDE7-F7F8-CA62C5119D49}"/>
              </a:ext>
            </a:extLst>
          </p:cNvPr>
          <p:cNvSpPr txBox="1"/>
          <p:nvPr/>
        </p:nvSpPr>
        <p:spPr>
          <a:xfrm>
            <a:off x="7403189" y="4952286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</a:t>
            </a:r>
            <a:endParaRPr lang="zh-TW" altLang="en-US" sz="1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21FA282-A3F9-FF74-77A4-B3FA2A05870F}"/>
              </a:ext>
            </a:extLst>
          </p:cNvPr>
          <p:cNvSpPr txBox="1"/>
          <p:nvPr/>
        </p:nvSpPr>
        <p:spPr>
          <a:xfrm>
            <a:off x="8467781" y="4824167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d2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77BCB8-6023-8B50-6C72-CC89B4F625BD}"/>
                  </a:ext>
                </a:extLst>
              </p:cNvPr>
              <p:cNvSpPr txBox="1"/>
              <p:nvPr/>
            </p:nvSpPr>
            <p:spPr>
              <a:xfrm>
                <a:off x="6623768" y="5350367"/>
                <a:ext cx="2323864" cy="5373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zh-TW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dirty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TW" sz="14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dirty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TW" sz="1400" b="0" i="1" dirty="0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1400" i="1" dirty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dirty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TW" sz="14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77BCB8-6023-8B50-6C72-CC89B4F62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68" y="5350367"/>
                <a:ext cx="2323864" cy="5373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B0759AB-6EC8-B7BE-D3D2-50A7A3866A0D}"/>
                  </a:ext>
                </a:extLst>
              </p:cNvPr>
              <p:cNvSpPr txBox="1"/>
              <p:nvPr/>
            </p:nvSpPr>
            <p:spPr>
              <a:xfrm>
                <a:off x="3987951" y="6138446"/>
                <a:ext cx="515604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b="0" dirty="0"/>
                  <a:t>Approximation (Upper/Lower bound)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B0759AB-6EC8-B7BE-D3D2-50A7A3866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951" y="6138446"/>
                <a:ext cx="5156049" cy="338554"/>
              </a:xfrm>
              <a:prstGeom prst="rect">
                <a:avLst/>
              </a:prstGeom>
              <a:blipFill>
                <a:blip r:embed="rId9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9E1D800-C284-F8F0-54A3-C002D8F4A5B8}"/>
              </a:ext>
            </a:extLst>
          </p:cNvPr>
          <p:cNvCxnSpPr>
            <a:cxnSpLocks/>
          </p:cNvCxnSpPr>
          <p:nvPr/>
        </p:nvCxnSpPr>
        <p:spPr bwMode="auto">
          <a:xfrm>
            <a:off x="5436096" y="5887694"/>
            <a:ext cx="558296" cy="208043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DEF4A95-C4E0-1099-1C2C-C55FDA7F5222}"/>
              </a:ext>
            </a:extLst>
          </p:cNvPr>
          <p:cNvCxnSpPr>
            <a:cxnSpLocks/>
          </p:cNvCxnSpPr>
          <p:nvPr/>
        </p:nvCxnSpPr>
        <p:spPr bwMode="auto">
          <a:xfrm flipH="1">
            <a:off x="7452320" y="5895404"/>
            <a:ext cx="432048" cy="219963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485471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166680</TotalTime>
  <Words>1056</Words>
  <Application>Microsoft Office PowerPoint</Application>
  <PresentationFormat>如螢幕大小 (4:3)</PresentationFormat>
  <Paragraphs>254</Paragraphs>
  <Slides>18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18</vt:i4>
      </vt:variant>
    </vt:vector>
  </HeadingPairs>
  <TitlesOfParts>
    <vt:vector size="34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Title</vt:lpstr>
      <vt:lpstr>Outline</vt:lpstr>
      <vt:lpstr>Analog Non-Ideal Effects of TCAM</vt:lpstr>
      <vt:lpstr>Method 1 : Noise-Aware Training</vt:lpstr>
      <vt:lpstr>Method 2 : Bayesian Neural Network</vt:lpstr>
      <vt:lpstr>Robustness Against Noise</vt:lpstr>
      <vt:lpstr>Origin of Noise Resilience in NN</vt:lpstr>
      <vt:lpstr>Conclusion 1</vt:lpstr>
      <vt:lpstr>Impact of Metric Selection on Accuracy</vt:lpstr>
      <vt:lpstr>Experiment Setup</vt:lpstr>
      <vt:lpstr>Evaluate Accuracy with Different Metrics</vt:lpstr>
      <vt:lpstr>Observation Across Distance Metrics</vt:lpstr>
      <vt:lpstr>Conclusion 2</vt:lpstr>
      <vt:lpstr>Approximation of Cosine Similarity</vt:lpstr>
      <vt:lpstr>Effect of Locality-Sensitive Hashing</vt:lpstr>
      <vt:lpstr>What Else Can LSH Do</vt:lpstr>
      <vt:lpstr>2-D Data Visualization with LSH</vt:lpstr>
      <vt:lpstr>Conclusion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1853</cp:revision>
  <cp:lastPrinted>2025-05-02T08:25:41Z</cp:lastPrinted>
  <dcterms:created xsi:type="dcterms:W3CDTF">2014-07-23T04:37:50Z</dcterms:created>
  <dcterms:modified xsi:type="dcterms:W3CDTF">2025-05-24T06:09:50Z</dcterms:modified>
</cp:coreProperties>
</file>