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1.xml" ContentType="application/inkml+xml"/>
  <Override PartName="/ppt/ink/ink2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9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  <p:sldId id="264" r:id="rId9"/>
    <p:sldId id="266" r:id="rId10"/>
    <p:sldId id="267" r:id="rId11"/>
    <p:sldId id="270" r:id="rId12"/>
    <p:sldId id="272" r:id="rId13"/>
    <p:sldId id="269" r:id="rId14"/>
    <p:sldId id="273" r:id="rId15"/>
    <p:sldId id="274" r:id="rId16"/>
    <p:sldId id="275" r:id="rId17"/>
    <p:sldId id="276" r:id="rId18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F5F5F"/>
    <a:srgbClr val="000099"/>
    <a:srgbClr val="6600CC"/>
    <a:srgbClr val="292929"/>
    <a:srgbClr val="66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69" autoAdjust="0"/>
    <p:restoredTop sz="94660"/>
  </p:normalViewPr>
  <p:slideViewPr>
    <p:cSldViewPr>
      <p:cViewPr varScale="1">
        <p:scale>
          <a:sx n="91" d="100"/>
          <a:sy n="91" d="100"/>
        </p:scale>
        <p:origin x="72" y="56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Sheet1!$J$70</c:f>
              <c:strCache>
                <c:ptCount val="1"/>
                <c:pt idx="0">
                  <c:v>TOPS/W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Sheet1!$J$71:$J$75</c:f>
              <c:numCache>
                <c:formatCode>General</c:formatCode>
                <c:ptCount val="5"/>
                <c:pt idx="0">
                  <c:v>0.6506948691773865</c:v>
                </c:pt>
                <c:pt idx="1">
                  <c:v>0.41490332752468667</c:v>
                </c:pt>
                <c:pt idx="2">
                  <c:v>0.34618846500034617</c:v>
                </c:pt>
                <c:pt idx="3">
                  <c:v>0.33056758454265972</c:v>
                </c:pt>
                <c:pt idx="4">
                  <c:v>0.35076642463783358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D-44A6-A1A7-FEA199B51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06367"/>
        <c:axId val="1129528447"/>
      </c:lineChart>
      <c:catAx>
        <c:axId val="112950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</a:t>
                </a:r>
                <a:r>
                  <a:rPr lang="en-US" altLang="zh-TW" sz="1400" baseline="0"/>
                  <a:t> 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28447"/>
        <c:crosses val="autoZero"/>
        <c:auto val="1"/>
        <c:lblAlgn val="ctr"/>
        <c:lblOffset val="100"/>
        <c:noMultiLvlLbl val="0"/>
      </c:catAx>
      <c:valAx>
        <c:axId val="11295284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0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Sheet1!$A$143:$A$147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Sheet1!$K$143:$K$147</c:f>
              <c:numCache>
                <c:formatCode>General</c:formatCode>
                <c:ptCount val="5"/>
                <c:pt idx="0">
                  <c:v>1.0271999999999999</c:v>
                </c:pt>
                <c:pt idx="1">
                  <c:v>1.4626999999999999</c:v>
                </c:pt>
                <c:pt idx="2">
                  <c:v>1.591</c:v>
                </c:pt>
                <c:pt idx="3">
                  <c:v>1.6194999999999999</c:v>
                </c:pt>
                <c:pt idx="4">
                  <c:v>1.6032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A2-4199-8670-241E7F14A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Sheet1!$B$71:$B$75</c:f>
              <c:numCache>
                <c:formatCode>General</c:formatCode>
                <c:ptCount val="5"/>
                <c:pt idx="0">
                  <c:v>3.3232100000000001E-2</c:v>
                </c:pt>
                <c:pt idx="1">
                  <c:v>9.4E-2</c:v>
                </c:pt>
                <c:pt idx="2">
                  <c:v>0.16</c:v>
                </c:pt>
                <c:pt idx="3">
                  <c:v>0.222</c:v>
                </c:pt>
                <c:pt idx="4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F-495D-84B5-43E52E8B3E0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Sheet1!$C$71:$C$75</c:f>
              <c:numCache>
                <c:formatCode>General</c:formatCode>
                <c:ptCount val="5"/>
                <c:pt idx="0">
                  <c:v>6.7278000000000004E-2</c:v>
                </c:pt>
                <c:pt idx="1">
                  <c:v>0.16200000000000001</c:v>
                </c:pt>
                <c:pt idx="2">
                  <c:v>0.217</c:v>
                </c:pt>
                <c:pt idx="3">
                  <c:v>0.246</c:v>
                </c:pt>
                <c:pt idx="4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F-495D-84B5-43E52E8B3E0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Sheet1!$D$71:$D$75</c:f>
              <c:numCache>
                <c:formatCode>General</c:formatCode>
                <c:ptCount val="5"/>
                <c:pt idx="0">
                  <c:v>0.1082738</c:v>
                </c:pt>
                <c:pt idx="1">
                  <c:v>0.19700000000000001</c:v>
                </c:pt>
                <c:pt idx="2">
                  <c:v>0.245</c:v>
                </c:pt>
                <c:pt idx="3">
                  <c:v>0.23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F-495D-84B5-43E52E8B3E0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Sheet1!$E$71:$E$75</c:f>
              <c:numCache>
                <c:formatCode>General</c:formatCode>
                <c:ptCount val="5"/>
                <c:pt idx="0">
                  <c:v>0.1369754</c:v>
                </c:pt>
                <c:pt idx="1">
                  <c:v>0.20576</c:v>
                </c:pt>
                <c:pt idx="2">
                  <c:v>0.22500000000000001</c:v>
                </c:pt>
                <c:pt idx="3">
                  <c:v>0.218</c:v>
                </c:pt>
                <c:pt idx="4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AF-495D-84B5-43E52E8B3E0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Sheet1!$F$71:$F$75</c:f>
              <c:numCache>
                <c:formatCode>General</c:formatCode>
                <c:ptCount val="5"/>
                <c:pt idx="0">
                  <c:v>0.12952910000000001</c:v>
                </c:pt>
                <c:pt idx="1">
                  <c:v>0.16700000000000001</c:v>
                </c:pt>
                <c:pt idx="2">
                  <c:v>0.17599999999999999</c:v>
                </c:pt>
                <c:pt idx="3">
                  <c:v>0.17100000000000001</c:v>
                </c:pt>
                <c:pt idx="4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AF-495D-84B5-43E52E8B3E0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0.1110937</c:v>
                </c:pt>
                <c:pt idx="1">
                  <c:v>0.128</c:v>
                </c:pt>
                <c:pt idx="2">
                  <c:v>0.13200000000000001</c:v>
                </c:pt>
                <c:pt idx="3">
                  <c:v>0.13</c:v>
                </c:pt>
                <c:pt idx="4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AF-495D-84B5-43E52E8B3E0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Sheet1!$H$71:$H$75</c:f>
              <c:numCache>
                <c:formatCode>General</c:formatCode>
                <c:ptCount val="5"/>
                <c:pt idx="0">
                  <c:v>7.0377999999999996E-2</c:v>
                </c:pt>
                <c:pt idx="1">
                  <c:v>7.5999999999999998E-2</c:v>
                </c:pt>
                <c:pt idx="2">
                  <c:v>0.08</c:v>
                </c:pt>
                <c:pt idx="3">
                  <c:v>7.4999999999999997E-2</c:v>
                </c:pt>
                <c:pt idx="4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AF-495D-84B5-43E52E8B3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Sheet1!$G$97</c:f>
              <c:strCache>
                <c:ptCount val="1"/>
                <c:pt idx="0">
                  <c:v>50%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Sheet1!$G$98:$G$102</c:f>
              <c:numCache>
                <c:formatCode>General</c:formatCode>
                <c:ptCount val="5"/>
                <c:pt idx="0">
                  <c:v>1.1821681800000001</c:v>
                </c:pt>
                <c:pt idx="1">
                  <c:v>1.8540000000000001</c:v>
                </c:pt>
                <c:pt idx="2">
                  <c:v>2.222</c:v>
                </c:pt>
                <c:pt idx="3">
                  <c:v>2.327</c:v>
                </c:pt>
                <c:pt idx="4">
                  <c:v>2.1930000000000001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61-41CA-87CE-74CFEA6C93AA}"/>
            </c:ext>
          </c:extLst>
        </c:ser>
        <c:ser>
          <c:idx val="1"/>
          <c:order val="1"/>
          <c:tx>
            <c:strRef>
              <c:f>Sheet1!$H$97</c:f>
              <c:strCache>
                <c:ptCount val="1"/>
                <c:pt idx="0">
                  <c:v>70%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Sheet1!$H$98:$H$102</c:f>
              <c:numCache>
                <c:formatCode>General</c:formatCode>
                <c:ptCount val="5"/>
                <c:pt idx="0">
                  <c:v>1.0374000000000001</c:v>
                </c:pt>
                <c:pt idx="1">
                  <c:v>1.8353999999999999</c:v>
                </c:pt>
                <c:pt idx="2">
                  <c:v>2.1978</c:v>
                </c:pt>
                <c:pt idx="3">
                  <c:v>2.3168000000000002</c:v>
                </c:pt>
                <c:pt idx="4">
                  <c:v>2.1903000000000001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61-41CA-87CE-74CFEA6C93AA}"/>
            </c:ext>
          </c:extLst>
        </c:ser>
        <c:ser>
          <c:idx val="2"/>
          <c:order val="2"/>
          <c:tx>
            <c:strRef>
              <c:f>Sheet1!$I$97</c:f>
              <c:strCache>
                <c:ptCount val="1"/>
                <c:pt idx="0">
                  <c:v>90%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Sheet1!$I$98:$I$102</c:f>
              <c:numCache>
                <c:formatCode>General</c:formatCode>
                <c:ptCount val="5"/>
                <c:pt idx="0">
                  <c:v>1.0599000000000001</c:v>
                </c:pt>
                <c:pt idx="1">
                  <c:v>1.8978999999999999</c:v>
                </c:pt>
                <c:pt idx="2">
                  <c:v>2.1827000000000001</c:v>
                </c:pt>
                <c:pt idx="3">
                  <c:v>2.3304</c:v>
                </c:pt>
                <c:pt idx="4">
                  <c:v>2.1796000000000002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61-41CA-87CE-74CFEA6C9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21535"/>
        <c:axId val="227600895"/>
      </c:scatterChart>
      <c:valAx>
        <c:axId val="22762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00895"/>
        <c:crosses val="autoZero"/>
        <c:crossBetween val="midCat"/>
      </c:valAx>
      <c:valAx>
        <c:axId val="22760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21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Sheet1!$B$80:$B$84</c:f>
              <c:numCache>
                <c:formatCode>General</c:formatCode>
                <c:ptCount val="5"/>
                <c:pt idx="0">
                  <c:v>3.2000000000000001E-2</c:v>
                </c:pt>
                <c:pt idx="1">
                  <c:v>9.1999999999999998E-2</c:v>
                </c:pt>
                <c:pt idx="2">
                  <c:v>0.161</c:v>
                </c:pt>
                <c:pt idx="3">
                  <c:v>0.219</c:v>
                </c:pt>
                <c:pt idx="4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F-4D1D-8083-168227296D4B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Sheet1!$C$80:$C$84</c:f>
              <c:numCache>
                <c:formatCode>General</c:formatCode>
                <c:ptCount val="5"/>
                <c:pt idx="0">
                  <c:v>0.06</c:v>
                </c:pt>
                <c:pt idx="1">
                  <c:v>0.158</c:v>
                </c:pt>
                <c:pt idx="2">
                  <c:v>0.223</c:v>
                </c:pt>
                <c:pt idx="3">
                  <c:v>0.245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F-4D1D-8083-168227296D4B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Sheet1!$D$80:$D$84</c:f>
              <c:numCache>
                <c:formatCode>General</c:formatCode>
                <c:ptCount val="5"/>
                <c:pt idx="0">
                  <c:v>9.4E-2</c:v>
                </c:pt>
                <c:pt idx="1">
                  <c:v>0.19900000000000001</c:v>
                </c:pt>
                <c:pt idx="2">
                  <c:v>0.24</c:v>
                </c:pt>
                <c:pt idx="3">
                  <c:v>0.22900000000000001</c:v>
                </c:pt>
                <c:pt idx="4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9F-4D1D-8083-168227296D4B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Sheet1!$E$80:$E$84</c:f>
              <c:numCache>
                <c:formatCode>General</c:formatCode>
                <c:ptCount val="5"/>
                <c:pt idx="0">
                  <c:v>0.12</c:v>
                </c:pt>
                <c:pt idx="1">
                  <c:v>0.2</c:v>
                </c:pt>
                <c:pt idx="2">
                  <c:v>0.224</c:v>
                </c:pt>
                <c:pt idx="3">
                  <c:v>0.217</c:v>
                </c:pt>
                <c:pt idx="4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9F-4D1D-8083-168227296D4B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Sheet1!$F$80:$F$84</c:f>
              <c:numCache>
                <c:formatCode>General</c:formatCode>
                <c:ptCount val="5"/>
                <c:pt idx="0">
                  <c:v>0.111</c:v>
                </c:pt>
                <c:pt idx="1">
                  <c:v>0.16200000000000001</c:v>
                </c:pt>
                <c:pt idx="2">
                  <c:v>0.16700000000000001</c:v>
                </c:pt>
                <c:pt idx="3">
                  <c:v>0.17499999999999999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4D1D-8083-168227296D4B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Sheet1!$G$80:$G$84</c:f>
              <c:numCache>
                <c:formatCode>General</c:formatCode>
                <c:ptCount val="5"/>
                <c:pt idx="0">
                  <c:v>9.5000000000000001E-2</c:v>
                </c:pt>
                <c:pt idx="1">
                  <c:v>0.129</c:v>
                </c:pt>
                <c:pt idx="2">
                  <c:v>0.129</c:v>
                </c:pt>
                <c:pt idx="3">
                  <c:v>0.125</c:v>
                </c:pt>
                <c:pt idx="4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9F-4D1D-8083-168227296D4B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Sheet1!$H$80:$H$84</c:f>
              <c:numCache>
                <c:formatCode>General</c:formatCode>
                <c:ptCount val="5"/>
                <c:pt idx="0">
                  <c:v>6.0999999999999999E-2</c:v>
                </c:pt>
                <c:pt idx="1">
                  <c:v>7.6999999999999999E-2</c:v>
                </c:pt>
                <c:pt idx="2">
                  <c:v>7.2999999999999995E-2</c:v>
                </c:pt>
                <c:pt idx="3">
                  <c:v>7.3999999999999996E-2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9F-4D1D-8083-168227296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Rate(70% 0)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Sheet1!$B$89:$B$93</c:f>
              <c:numCache>
                <c:formatCode>General</c:formatCode>
                <c:ptCount val="5"/>
                <c:pt idx="0">
                  <c:v>3.2800000000000003E-2</c:v>
                </c:pt>
                <c:pt idx="1">
                  <c:v>0.10199999999999999</c:v>
                </c:pt>
                <c:pt idx="2">
                  <c:v>0.161</c:v>
                </c:pt>
                <c:pt idx="3">
                  <c:v>0.223</c:v>
                </c:pt>
                <c:pt idx="4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CB-421E-9538-9125B9891D7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Sheet1!$C$89:$C$93</c:f>
              <c:numCache>
                <c:formatCode>General</c:formatCode>
                <c:ptCount val="5"/>
                <c:pt idx="0">
                  <c:v>6.2E-2</c:v>
                </c:pt>
                <c:pt idx="1">
                  <c:v>0.16400000000000001</c:v>
                </c:pt>
                <c:pt idx="2">
                  <c:v>0.224</c:v>
                </c:pt>
                <c:pt idx="3">
                  <c:v>0.24099999999999999</c:v>
                </c:pt>
                <c:pt idx="4">
                  <c:v>0.246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CB-421E-9538-9125B9891D7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Sheet1!$D$89:$D$93</c:f>
              <c:numCache>
                <c:formatCode>General</c:formatCode>
                <c:ptCount val="5"/>
                <c:pt idx="0">
                  <c:v>9.6000000000000002E-2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0.22800000000000001</c:v>
                </c:pt>
                <c:pt idx="4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CB-421E-9538-9125B9891D7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Sheet1!$E$89:$E$93</c:f>
              <c:numCache>
                <c:formatCode>General</c:formatCode>
                <c:ptCount val="5"/>
                <c:pt idx="0">
                  <c:v>0.12</c:v>
                </c:pt>
                <c:pt idx="1">
                  <c:v>0.20399999999999999</c:v>
                </c:pt>
                <c:pt idx="2">
                  <c:v>0.222</c:v>
                </c:pt>
                <c:pt idx="3">
                  <c:v>0.217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CB-421E-9538-9125B9891D7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Sheet1!$F$89:$F$93</c:f>
              <c:numCache>
                <c:formatCode>General</c:formatCode>
                <c:ptCount val="5"/>
                <c:pt idx="0">
                  <c:v>0.112</c:v>
                </c:pt>
                <c:pt idx="1">
                  <c:v>0.16800000000000001</c:v>
                </c:pt>
                <c:pt idx="2">
                  <c:v>0.17499999999999999</c:v>
                </c:pt>
                <c:pt idx="3">
                  <c:v>0.17899999999999999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CB-421E-9538-9125B9891D7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Sheet1!$G$89:$G$93</c:f>
              <c:numCache>
                <c:formatCode>General</c:formatCode>
                <c:ptCount val="5"/>
                <c:pt idx="0">
                  <c:v>0.10100000000000001</c:v>
                </c:pt>
                <c:pt idx="1">
                  <c:v>0.127</c:v>
                </c:pt>
                <c:pt idx="2">
                  <c:v>0.124</c:v>
                </c:pt>
                <c:pt idx="3">
                  <c:v>0.128</c:v>
                </c:pt>
                <c:pt idx="4">
                  <c:v>0.11600000000000001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CB-421E-9538-9125B9891D7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Sheet1!$H$89:$H$93</c:f>
              <c:numCache>
                <c:formatCode>General</c:formatCode>
                <c:ptCount val="5"/>
                <c:pt idx="0">
                  <c:v>6.3E-2</c:v>
                </c:pt>
                <c:pt idx="1">
                  <c:v>7.9000000000000001E-2</c:v>
                </c:pt>
                <c:pt idx="2">
                  <c:v>7.0999999999999994E-2</c:v>
                </c:pt>
                <c:pt idx="3">
                  <c:v>7.5999999999999998E-2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CB-421E-9538-9125B9891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Rate(90% 0)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Sheet1!$H$99</c:f>
              <c:strCache>
                <c:ptCount val="1"/>
                <c:pt idx="0">
                  <c:v>28T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Sheet1!$I$99:$O$99</c:f>
              <c:numCache>
                <c:formatCode>General</c:formatCode>
                <c:ptCount val="7"/>
                <c:pt idx="0">
                  <c:v>0.15884641999999999</c:v>
                </c:pt>
                <c:pt idx="1">
                  <c:v>0.1854556</c:v>
                </c:pt>
                <c:pt idx="2">
                  <c:v>0.19005476000000002</c:v>
                </c:pt>
                <c:pt idx="3">
                  <c:v>0.17901094308090909</c:v>
                </c:pt>
                <c:pt idx="4">
                  <c:v>0.15970582</c:v>
                </c:pt>
                <c:pt idx="5">
                  <c:v>0.12381874</c:v>
                </c:pt>
                <c:pt idx="6">
                  <c:v>7.4075600000000005E-2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4-4EE7-BD2D-C7453BCD4F5D}"/>
            </c:ext>
          </c:extLst>
        </c:ser>
        <c:ser>
          <c:idx val="1"/>
          <c:order val="1"/>
          <c:tx>
            <c:strRef>
              <c:f>Sheet1!$H$100</c:f>
              <c:strCache>
                <c:ptCount val="1"/>
                <c:pt idx="0">
                  <c:v>interleaved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Sheet1!$I$100:$O$100</c:f>
              <c:numCache>
                <c:formatCode>General</c:formatCode>
                <c:ptCount val="7"/>
                <c:pt idx="0">
                  <c:v>0.18679999999999999</c:v>
                </c:pt>
                <c:pt idx="1">
                  <c:v>0.16920000000000002</c:v>
                </c:pt>
                <c:pt idx="2">
                  <c:v>0.32140000000000002</c:v>
                </c:pt>
                <c:pt idx="3">
                  <c:v>0.17901094308090909</c:v>
                </c:pt>
                <c:pt idx="4">
                  <c:v>0.1802</c:v>
                </c:pt>
                <c:pt idx="5">
                  <c:v>9.1399999999999995E-2</c:v>
                </c:pt>
                <c:pt idx="6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14-4EE7-BD2D-C7453BCD4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706816"/>
        <c:axId val="187716896"/>
      </c:barChart>
      <c:catAx>
        <c:axId val="1877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16896"/>
        <c:crosses val="autoZero"/>
        <c:auto val="1"/>
        <c:lblAlgn val="ctr"/>
        <c:lblOffset val="100"/>
        <c:noMultiLvlLbl val="0"/>
      </c:catAx>
      <c:valAx>
        <c:axId val="187716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0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Sheet1!$A$133:$A$137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Sheet1!$K$133:$K$137</c:f>
              <c:numCache>
                <c:formatCode>General</c:formatCode>
                <c:ptCount val="5"/>
                <c:pt idx="0">
                  <c:v>0.77200000000000002</c:v>
                </c:pt>
                <c:pt idx="1">
                  <c:v>1.2766</c:v>
                </c:pt>
                <c:pt idx="2">
                  <c:v>1.4696</c:v>
                </c:pt>
                <c:pt idx="3">
                  <c:v>1.7010000000000001</c:v>
                </c:pt>
                <c:pt idx="4">
                  <c:v>1.9402999999999999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64-4651-B5F2-6029D95E5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Sheet1!$B$133:$J$133</c:f>
              <c:numCache>
                <c:formatCode>General</c:formatCode>
                <c:ptCount val="9"/>
                <c:pt idx="0">
                  <c:v>3.3000000000000002E-2</c:v>
                </c:pt>
                <c:pt idx="1">
                  <c:v>6.0999999999999999E-2</c:v>
                </c:pt>
                <c:pt idx="2">
                  <c:v>7.0999999999999994E-2</c:v>
                </c:pt>
                <c:pt idx="3">
                  <c:v>7.0000000000000007E-2</c:v>
                </c:pt>
                <c:pt idx="4">
                  <c:v>6.0999999999999999E-2</c:v>
                </c:pt>
                <c:pt idx="5">
                  <c:v>3.9E-2</c:v>
                </c:pt>
                <c:pt idx="6">
                  <c:v>3.7999999999999999E-2</c:v>
                </c:pt>
                <c:pt idx="7">
                  <c:v>2.8000000000000001E-2</c:v>
                </c:pt>
                <c:pt idx="8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E-413A-9B86-E30A9B2ED469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Sheet1!$B$134:$J$134</c:f>
              <c:numCache>
                <c:formatCode>General</c:formatCode>
                <c:ptCount val="9"/>
                <c:pt idx="0">
                  <c:v>0.106</c:v>
                </c:pt>
                <c:pt idx="1">
                  <c:v>0.14000000000000001</c:v>
                </c:pt>
                <c:pt idx="2">
                  <c:v>0.114</c:v>
                </c:pt>
                <c:pt idx="3">
                  <c:v>9.5000000000000001E-2</c:v>
                </c:pt>
                <c:pt idx="4">
                  <c:v>8.3000000000000004E-2</c:v>
                </c:pt>
                <c:pt idx="5">
                  <c:v>5.1999999999999998E-2</c:v>
                </c:pt>
                <c:pt idx="6">
                  <c:v>5.0999999999999997E-2</c:v>
                </c:pt>
                <c:pt idx="7">
                  <c:v>3.5000000000000003E-2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E-413A-9B86-E30A9B2ED469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Sheet1!$B$135:$J$135</c:f>
              <c:numCache>
                <c:formatCode>General</c:formatCode>
                <c:ptCount val="9"/>
                <c:pt idx="0">
                  <c:v>0.16800000000000001</c:v>
                </c:pt>
                <c:pt idx="1">
                  <c:v>0.17799999999999999</c:v>
                </c:pt>
                <c:pt idx="2">
                  <c:v>0.121</c:v>
                </c:pt>
                <c:pt idx="3">
                  <c:v>9.2999999999999999E-2</c:v>
                </c:pt>
                <c:pt idx="4">
                  <c:v>8.3000000000000004E-2</c:v>
                </c:pt>
                <c:pt idx="5">
                  <c:v>4.9000000000000002E-2</c:v>
                </c:pt>
                <c:pt idx="6">
                  <c:v>4.8000000000000001E-2</c:v>
                </c:pt>
                <c:pt idx="7">
                  <c:v>0.04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E-413A-9B86-E30A9B2ED469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Sheet1!$B$136:$J$136</c:f>
              <c:numCache>
                <c:formatCode>General</c:formatCode>
                <c:ptCount val="9"/>
                <c:pt idx="0">
                  <c:v>0.24199999999999999</c:v>
                </c:pt>
                <c:pt idx="1">
                  <c:v>0.21299999999999999</c:v>
                </c:pt>
                <c:pt idx="2">
                  <c:v>0.13900000000000001</c:v>
                </c:pt>
                <c:pt idx="3">
                  <c:v>0.10199999999999999</c:v>
                </c:pt>
                <c:pt idx="4">
                  <c:v>8.6999999999999994E-2</c:v>
                </c:pt>
                <c:pt idx="5">
                  <c:v>5.6000000000000001E-2</c:v>
                </c:pt>
                <c:pt idx="6">
                  <c:v>5.3999999999999999E-2</c:v>
                </c:pt>
                <c:pt idx="7">
                  <c:v>3.9E-2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9E-413A-9B86-E30A9B2ED469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Sheet1!$B$137:$J$137</c:f>
              <c:numCache>
                <c:formatCode>General</c:formatCode>
                <c:ptCount val="9"/>
                <c:pt idx="0">
                  <c:v>0.308</c:v>
                </c:pt>
                <c:pt idx="1">
                  <c:v>0.27</c:v>
                </c:pt>
                <c:pt idx="2">
                  <c:v>0.17100000000000001</c:v>
                </c:pt>
                <c:pt idx="3">
                  <c:v>0.11600000000000001</c:v>
                </c:pt>
                <c:pt idx="4">
                  <c:v>0.10100000000000001</c:v>
                </c:pt>
                <c:pt idx="5">
                  <c:v>6.4000000000000001E-2</c:v>
                </c:pt>
                <c:pt idx="6">
                  <c:v>5.8999999999999997E-2</c:v>
                </c:pt>
                <c:pt idx="7">
                  <c:v>4.1000000000000002E-2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9E-413A-9B86-E30A9B2ED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Sheet1!$B$143:$J$143</c:f>
              <c:numCache>
                <c:formatCode>General</c:formatCode>
                <c:ptCount val="9"/>
                <c:pt idx="0">
                  <c:v>8.2000000000000003E-2</c:v>
                </c:pt>
                <c:pt idx="1">
                  <c:v>8.5999999999999993E-2</c:v>
                </c:pt>
                <c:pt idx="2">
                  <c:v>0.113</c:v>
                </c:pt>
                <c:pt idx="3">
                  <c:v>5.0999999999999997E-2</c:v>
                </c:pt>
                <c:pt idx="4">
                  <c:v>0.10299999999999999</c:v>
                </c:pt>
                <c:pt idx="5">
                  <c:v>2.7E-2</c:v>
                </c:pt>
                <c:pt idx="6">
                  <c:v>5.3999999999999999E-2</c:v>
                </c:pt>
                <c:pt idx="7">
                  <c:v>2.1999999999999999E-2</c:v>
                </c:pt>
                <c:pt idx="8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3-4945-A4F6-1A72B3FE6011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Sheet1!$B$144:$J$144</c:f>
              <c:numCache>
                <c:formatCode>General</c:formatCode>
                <c:ptCount val="9"/>
                <c:pt idx="0">
                  <c:v>0.16</c:v>
                </c:pt>
                <c:pt idx="1">
                  <c:v>0.105</c:v>
                </c:pt>
                <c:pt idx="2">
                  <c:v>0.183</c:v>
                </c:pt>
                <c:pt idx="3">
                  <c:v>6.4000000000000001E-2</c:v>
                </c:pt>
                <c:pt idx="4">
                  <c:v>0.14099999999999999</c:v>
                </c:pt>
                <c:pt idx="5">
                  <c:v>3.2000000000000001E-2</c:v>
                </c:pt>
                <c:pt idx="6">
                  <c:v>6.7000000000000004E-2</c:v>
                </c:pt>
                <c:pt idx="7">
                  <c:v>2.5000000000000001E-2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A3-4945-A4F6-1A72B3FE6011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Sheet1!$B$145:$J$145</c:f>
              <c:numCache>
                <c:formatCode>General</c:formatCode>
                <c:ptCount val="9"/>
                <c:pt idx="0">
                  <c:v>0.224</c:v>
                </c:pt>
                <c:pt idx="1">
                  <c:v>0.10100000000000001</c:v>
                </c:pt>
                <c:pt idx="2">
                  <c:v>0.21199999999999999</c:v>
                </c:pt>
                <c:pt idx="3">
                  <c:v>6.0999999999999999E-2</c:v>
                </c:pt>
                <c:pt idx="4">
                  <c:v>0.14199999999999999</c:v>
                </c:pt>
                <c:pt idx="5">
                  <c:v>2.7E-2</c:v>
                </c:pt>
                <c:pt idx="6">
                  <c:v>6.4000000000000001E-2</c:v>
                </c:pt>
                <c:pt idx="7">
                  <c:v>2.3E-2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3-4945-A4F6-1A72B3FE6011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Sheet1!$B$146:$J$146</c:f>
              <c:numCache>
                <c:formatCode>General</c:formatCode>
                <c:ptCount val="9"/>
                <c:pt idx="0">
                  <c:v>0.26500000000000001</c:v>
                </c:pt>
                <c:pt idx="1">
                  <c:v>7.4999999999999997E-2</c:v>
                </c:pt>
                <c:pt idx="2">
                  <c:v>0.223</c:v>
                </c:pt>
                <c:pt idx="3">
                  <c:v>6.2E-2</c:v>
                </c:pt>
                <c:pt idx="4">
                  <c:v>0.152</c:v>
                </c:pt>
                <c:pt idx="5">
                  <c:v>3.3000000000000002E-2</c:v>
                </c:pt>
                <c:pt idx="6">
                  <c:v>7.0999999999999994E-2</c:v>
                </c:pt>
                <c:pt idx="7">
                  <c:v>0.02</c:v>
                </c:pt>
                <c:pt idx="8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A3-4945-A4F6-1A72B3FE6011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Sheet1!$B$147:$J$147</c:f>
              <c:numCache>
                <c:formatCode>General</c:formatCode>
                <c:ptCount val="9"/>
                <c:pt idx="0">
                  <c:v>0.29099999999999998</c:v>
                </c:pt>
                <c:pt idx="1">
                  <c:v>2.8000000000000001E-2</c:v>
                </c:pt>
                <c:pt idx="2">
                  <c:v>0.23</c:v>
                </c:pt>
                <c:pt idx="3">
                  <c:v>5.5E-2</c:v>
                </c:pt>
                <c:pt idx="4">
                  <c:v>0.14299999999999999</c:v>
                </c:pt>
                <c:pt idx="5">
                  <c:v>6.6000000000000003E-2</c:v>
                </c:pt>
                <c:pt idx="6">
                  <c:v>2.3E-2</c:v>
                </c:pt>
                <c:pt idx="7">
                  <c:v>2.4E-2</c:v>
                </c:pt>
                <c:pt idx="8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A3-4945-A4F6-1A72B3FE6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4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24575,'-1'33'0,"-8"40"0,2-15 0,-20 89 0,17-107 0,2 0 0,-4 62 0,9-64 0,-12 57 0,-1-2 0,-1 27 0,7-55 0,-3 90 0,13-89 0,2 1 0,4-1 0,21 105 0,-5-37 0,-16-88 0,20 81 0,-14-81 0,7 58 0,2 13 0,63 281 0,-64-304 0,11 73 0,-5-24 0,-15-92 0,6 69 0,-13-82 0,15 57 0,-1-5 0,7 22 0,-14-71 0,6 47 0,-13-59 0,3-1 0,9 30 0,-6-26 0,6 39 0,8 70 0,26 238 0,-20-166 0,-8-77 0,6 9 0,2 29 0,-15-64 0,36 131 0,-16-86 0,-15-81 0,-12-50 0,-1 1 0,4 30 0,-5-19 0,18 59 0,-2-13 0,111 476 0,-113-436 0,-15-78 0,2-1 0,19 61 0,56 180 0,-43-142 0,-24-86 0,-4-14 0,28 73 0,6 8 0,-1 0 0,35 70 0,46 95 0,-107-251 0,16 53 0,-24-61 0,1 0 0,1-1 0,27 46 0,-28-54 0,0 1 0,-1 0 0,-1 0 0,9 37 0,-12-37 0,1 0 0,0 0 0,2-1 0,1 0 0,14 22 0,-10-18 0,0 1 0,20 49 0,-21-41 0,20 32 0,-33-65 0,24 40 0,-1 2 0,-2 0 0,16 47 0,-19-40 0,33 60 0,14 37 0,-45-95 0,32 58 0,-41-85 0,-1 0 0,11 42 0,-13-37 0,18 42 0,-5-25 0,-2 1 0,21 76 0,-8-14 0,4-1 0,63 129 0,-25-84 0,36 83 0,-96-206 0,36 56 0,-23-40 0,2 16 0,-23-46 0,1-1 0,13 23 0,11 12 0,45 93 0,-62-115 0,30 44 0,-29-49 0,-1 0 0,20 45 0,-4 1 0,70 117 0,-20-59 0,18 33 0,-73-114 0,1 4 0,3 0 0,47 63 0,64 72 0,-103-133 0,34 66 0,-8-11 0,25 54 0,-66-119 0,9 12 0,64 84 0,-29-46 0,71 105 0,-120-172 0,1 2 0,33 36 0,53 56 0,83 83 0,-85-95-1365,-82-87-5461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5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24575,'5'12'0,"-1"-1"0,-1 1 0,0 0 0,-1 0 0,1 18 0,2 8 0,16 155 0,-16-121 0,25 121 0,-8-62 0,-14-79 0,23 86 0,-4-25 0,-17-68 0,19 56 0,-17-64 0,-2 1 0,6 50 0,12 44 0,87 204 0,-104-305 0,81 175 0,-8-24 0,5 20 0,33 93 0,-68-106 0,20 80 0,-20-71 0,-45-166 0,-2 0 0,6 49 0,-8-46 0,16 65 0,17 43 0,-25-87 0,3-1 0,34 84 0,-27-95 0,38 52 0,5 11 0,90 154 0,-42-80 0,-60-85 0,-6-9 0,24 33 0,-10-3 0,-2-4 0,-40-81 0,-6-10 0,22 44 0,-27-48 0,1-1 0,17 24 0,2 5 0,27 50 0,77 131 0,-23-41 0,-81-139 0,214 315 0,-167-256 0,16 21 0,17 9 0,56 66 0,-48-57 0,-18-20 0,-69-92 0,-17-20 0,-1 0 0,0 1 0,-1 1 0,-1 0 0,14 24 0,-18-27 0,0-1 0,1 1 0,12 13 0,-11-14 0,1 1 0,11 22 0,26 55 0,67 96 0,6 8 0,50 89 0,-99-169 0,30 55 0,-70-114 0,3-2 0,49 62 0,-50-71 0,-12-14 0,-2 2 0,15 32 0,-8-16 0,116 180 0,15 5 0,-28-43 0,-11-22 0,-67-90 0,-39-57 0,1-1 0,1 0 0,19 22 0,3 1 0,-3 1 0,35 58 0,-66-99 0,173 254 0,-89-133 0,-1 13 0,-15-48 0,-22-30 0,47 76 0,135 216 0,-211-325 0,-1 2 0,17 38 0,-23-42 0,2 0 0,0 0 0,1-2 0,25 30 0,1-2 0,48 71 0,-45-57 0,28 47 0,2 7 0,55 80 0,-74-109 0,-42-64 0,2-1 0,0-1 0,21 24 0,-14-23 0,0 2 0,-2 0 0,0 1 0,19 38 0,-20-33 0,0 0 0,30 35 0,1 4 0,-4-5 0,-23-36 0,26 48 0,-23-35 0,46 59 0,-39-57 0,-18-26 0,5 10 0,2-1 0,43 45 0,-34-43-341,-1 2 0,-2 1-1,45 69 1,-58-79-6485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5:5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24362,'549'4989'0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6:0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24488,'5281'9375'0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6:13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24362,'549'4988'0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6:13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24488,'4262'7566'0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customXml" Target="../ink/ink4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Adder Tree / MAC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F900A-8CBE-7A6F-75D4-FC817098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F5DCB-8BA1-694B-E139-39AC264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C7FD3B-297B-89B9-BFA7-CBAF5BE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0576C1-C2AD-2069-34DF-7FD9474E7A98}"/>
              </a:ext>
            </a:extLst>
          </p:cNvPr>
          <p:cNvSpPr/>
          <p:nvPr/>
        </p:nvSpPr>
        <p:spPr bwMode="auto">
          <a:xfrm>
            <a:off x="1554058" y="44972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CE8CD4-315A-9B18-426F-1294DD5E7032}"/>
              </a:ext>
            </a:extLst>
          </p:cNvPr>
          <p:cNvSpPr/>
          <p:nvPr/>
        </p:nvSpPr>
        <p:spPr bwMode="auto">
          <a:xfrm>
            <a:off x="155405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0BBE7-5467-3076-0327-05B17600B723}"/>
              </a:ext>
            </a:extLst>
          </p:cNvPr>
          <p:cNvSpPr/>
          <p:nvPr/>
        </p:nvSpPr>
        <p:spPr bwMode="auto">
          <a:xfrm>
            <a:off x="154850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80F988-0111-F11F-549E-A6CFDC152427}"/>
              </a:ext>
            </a:extLst>
          </p:cNvPr>
          <p:cNvSpPr/>
          <p:nvPr/>
        </p:nvSpPr>
        <p:spPr bwMode="auto">
          <a:xfrm>
            <a:off x="1548506" y="60645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48DC50-0FC9-8633-1676-196F9A83DBF7}"/>
              </a:ext>
            </a:extLst>
          </p:cNvPr>
          <p:cNvSpPr/>
          <p:nvPr/>
        </p:nvSpPr>
        <p:spPr bwMode="auto">
          <a:xfrm>
            <a:off x="227413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4460C7-3E9D-85C8-C823-9CF941D78E82}"/>
              </a:ext>
            </a:extLst>
          </p:cNvPr>
          <p:cNvSpPr/>
          <p:nvPr/>
        </p:nvSpPr>
        <p:spPr bwMode="auto">
          <a:xfrm>
            <a:off x="226858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2997B1-1894-C005-6A8D-5CCAE5883745}"/>
              </a:ext>
            </a:extLst>
          </p:cNvPr>
          <p:cNvSpPr/>
          <p:nvPr/>
        </p:nvSpPr>
        <p:spPr bwMode="auto">
          <a:xfrm>
            <a:off x="2988666" y="523676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57DA7C-1475-A3BE-7DD9-0FCA73591A3D}"/>
              </a:ext>
            </a:extLst>
          </p:cNvPr>
          <p:cNvSpPr/>
          <p:nvPr/>
        </p:nvSpPr>
        <p:spPr bwMode="auto">
          <a:xfrm>
            <a:off x="5796136" y="528297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1FF67E-7D4A-E1DD-31F7-1C1B197E338A}"/>
              </a:ext>
            </a:extLst>
          </p:cNvPr>
          <p:cNvSpPr/>
          <p:nvPr/>
        </p:nvSpPr>
        <p:spPr bwMode="auto">
          <a:xfrm>
            <a:off x="6163147" y="502628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BFD99A-0A2B-6209-41C8-EBD64D3E7B0F}"/>
              </a:ext>
            </a:extLst>
          </p:cNvPr>
          <p:cNvSpPr/>
          <p:nvPr/>
        </p:nvSpPr>
        <p:spPr bwMode="auto">
          <a:xfrm>
            <a:off x="6157595" y="554857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4786A6-08D3-917C-EC08-63D518050269}"/>
              </a:ext>
            </a:extLst>
          </p:cNvPr>
          <p:cNvSpPr/>
          <p:nvPr/>
        </p:nvSpPr>
        <p:spPr bwMode="auto">
          <a:xfrm>
            <a:off x="6877675" y="5019943"/>
            <a:ext cx="875786" cy="9543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81FF4F-5B28-353B-1E59-8DA2256FD97D}"/>
              </a:ext>
            </a:extLst>
          </p:cNvPr>
          <p:cNvSpPr/>
          <p:nvPr/>
        </p:nvSpPr>
        <p:spPr bwMode="auto">
          <a:xfrm>
            <a:off x="5796136" y="501994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7B06EF-9794-E871-659B-9B0BE4C80A9E}"/>
              </a:ext>
            </a:extLst>
          </p:cNvPr>
          <p:cNvSpPr/>
          <p:nvPr/>
        </p:nvSpPr>
        <p:spPr bwMode="auto">
          <a:xfrm>
            <a:off x="5796136" y="580526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D7B7CA-B43D-686A-0944-FAC28313B23F}"/>
              </a:ext>
            </a:extLst>
          </p:cNvPr>
          <p:cNvSpPr/>
          <p:nvPr/>
        </p:nvSpPr>
        <p:spPr bwMode="auto">
          <a:xfrm>
            <a:off x="5796136" y="554223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2CE29B-640A-8C2E-78C9-744BD4D37767}"/>
              </a:ext>
            </a:extLst>
          </p:cNvPr>
          <p:cNvCxnSpPr/>
          <p:nvPr/>
        </p:nvCxnSpPr>
        <p:spPr bwMode="auto">
          <a:xfrm>
            <a:off x="4074338" y="5542232"/>
            <a:ext cx="129614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C4E42E4A-1952-AF55-2EF7-4B68549914B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High Vth for first few stages </a:t>
            </a:r>
          </a:p>
          <a:p>
            <a:pPr lvl="1"/>
            <a:r>
              <a:rPr lang="en-US" altLang="zh-TW" b="0" dirty="0"/>
              <a:t>But I don’t know how to modify Vth</a:t>
            </a:r>
          </a:p>
          <a:p>
            <a:r>
              <a:rPr lang="en-US" altLang="zh-TW" b="0" dirty="0"/>
              <a:t>Design first few stages smaller and last 2  stages larger </a:t>
            </a:r>
          </a:p>
          <a:p>
            <a:pPr lvl="1"/>
            <a:r>
              <a:rPr lang="en-US" altLang="zh-TW" b="0" dirty="0"/>
              <a:t>Alternative approach</a:t>
            </a:r>
          </a:p>
          <a:p>
            <a:pPr lvl="1"/>
            <a:r>
              <a:rPr lang="en-US" altLang="zh-TW" b="0" dirty="0"/>
              <a:t>May require more area</a:t>
            </a:r>
          </a:p>
        </p:txBody>
      </p:sp>
    </p:spTree>
    <p:extLst>
      <p:ext uri="{BB962C8B-B14F-4D97-AF65-F5344CB8AC3E}">
        <p14:creationId xmlns:p14="http://schemas.microsoft.com/office/powerpoint/2010/main" val="11560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1837-8B0D-94F7-85F5-83F96F3D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7B28F-CCC5-1DB8-447B-3EF44671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B14FFA-86C9-94D2-CD18-B6C1CED1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218EB5D-4CDE-BDF4-8B10-5B7DC36CC95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Energy efficiency</a:t>
            </a:r>
          </a:p>
          <a:p>
            <a:pPr lvl="1"/>
            <a:r>
              <a:rPr lang="en-US" altLang="zh-TW" b="0" dirty="0"/>
              <a:t>0.26 -&gt; 0.29 TOPS/W</a:t>
            </a:r>
          </a:p>
          <a:p>
            <a:r>
              <a:rPr lang="en-US" altLang="zh-TW" b="0" dirty="0"/>
              <a:t>Area efficiency</a:t>
            </a:r>
          </a:p>
          <a:p>
            <a:pPr lvl="1"/>
            <a:r>
              <a:rPr lang="en-US" altLang="zh-TW" b="0" dirty="0"/>
              <a:t>2.97 -&gt; 2.81 TOPS/mm</a:t>
            </a:r>
            <a:r>
              <a:rPr lang="en-US" altLang="zh-TW" sz="1100" b="0" dirty="0"/>
              <a:t>2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60190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B864-83E3-8081-C76B-8935F1635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FBFB-6A72-F018-4EB8-EFCD7052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7159E-E247-1F40-4DD5-07C0A234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1.8(6)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0.7(2)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0.1(0.8)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0.8(0.6)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0.8(0.7)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0.6(0.5)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0.6(0.15)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C7560-4B1A-4692-AE63-8141A2F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D3252-B659-FB47-3CCB-53FF4215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7"/>
            <a:ext cx="3960440" cy="5316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14:cNvPr>
              <p14:cNvContentPartPr/>
              <p14:nvPr/>
            </p14:nvContentPartPr>
            <p14:xfrm>
              <a:off x="2742736" y="1584847"/>
              <a:ext cx="198000" cy="17964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736" y="1576207"/>
                <a:ext cx="215640" cy="18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14:cNvPr>
              <p14:cNvContentPartPr/>
              <p14:nvPr/>
            </p14:nvContentPartPr>
            <p14:xfrm>
              <a:off x="2940376" y="3380887"/>
              <a:ext cx="1901520" cy="337536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1376" y="3371887"/>
                <a:ext cx="1919160" cy="33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筆跡 13">
                <a:extLst>
                  <a:ext uri="{FF2B5EF4-FFF2-40B4-BE49-F238E27FC236}">
                    <a16:creationId xmlns:a16="http://schemas.microsoft.com/office/drawing/2014/main" id="{B0658751-3701-05C5-5583-A32FB686F497}"/>
                  </a:ext>
                </a:extLst>
              </p14:cNvPr>
              <p14:cNvContentPartPr/>
              <p14:nvPr/>
            </p14:nvContentPartPr>
            <p14:xfrm>
              <a:off x="4230344" y="1354578"/>
              <a:ext cx="197960" cy="1796040"/>
            </p14:xfrm>
          </p:contentPart>
        </mc:Choice>
        <mc:Fallback xmlns="">
          <p:pic>
            <p:nvPicPr>
              <p:cNvPr id="14" name="筆跡 13">
                <a:extLst>
                  <a:ext uri="{FF2B5EF4-FFF2-40B4-BE49-F238E27FC236}">
                    <a16:creationId xmlns:a16="http://schemas.microsoft.com/office/drawing/2014/main" id="{B0658751-3701-05C5-5583-A32FB686F4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21346" y="1345938"/>
                <a:ext cx="215596" cy="18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筆跡 14">
                <a:extLst>
                  <a:ext uri="{FF2B5EF4-FFF2-40B4-BE49-F238E27FC236}">
                    <a16:creationId xmlns:a16="http://schemas.microsoft.com/office/drawing/2014/main" id="{D0D090BB-D00E-CA2C-4754-F7B999DDF1A9}"/>
                  </a:ext>
                </a:extLst>
              </p14:cNvPr>
              <p14:cNvContentPartPr/>
              <p14:nvPr/>
            </p14:nvContentPartPr>
            <p14:xfrm>
              <a:off x="4427984" y="3150618"/>
              <a:ext cx="1534653" cy="2724139"/>
            </p14:xfrm>
          </p:contentPart>
        </mc:Choice>
        <mc:Fallback xmlns="">
          <p:pic>
            <p:nvPicPr>
              <p:cNvPr id="15" name="筆跡 14">
                <a:extLst>
                  <a:ext uri="{FF2B5EF4-FFF2-40B4-BE49-F238E27FC236}">
                    <a16:creationId xmlns:a16="http://schemas.microsoft.com/office/drawing/2014/main" id="{D0D090BB-D00E-CA2C-4754-F7B999DDF1A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18984" y="3141618"/>
                <a:ext cx="1552293" cy="27417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26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D030-A083-B873-DEB6-49993517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6EC3E-0D31-CB66-2FE7-AA0F7FFB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AC6B6F-2A83-34BD-AC0C-7E0BA326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C64EC8C-5687-910F-05DF-0344D426C8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Apply on the original design</a:t>
            </a:r>
          </a:p>
          <a:p>
            <a:endParaRPr lang="en-US" altLang="zh-TW" b="0" dirty="0"/>
          </a:p>
          <a:p>
            <a:r>
              <a:rPr lang="en-US" altLang="zh-TW" b="0" dirty="0"/>
              <a:t>Energy efficiency</a:t>
            </a:r>
          </a:p>
          <a:p>
            <a:pPr lvl="1"/>
            <a:r>
              <a:rPr lang="en-US" altLang="zh-TW" b="0" dirty="0"/>
              <a:t>0.33 -&gt; 0.36 TOPS/W</a:t>
            </a:r>
          </a:p>
          <a:p>
            <a:r>
              <a:rPr lang="en-US" altLang="zh-TW" b="0" dirty="0"/>
              <a:t>Area efficiency</a:t>
            </a:r>
          </a:p>
          <a:p>
            <a:pPr lvl="1"/>
            <a:r>
              <a:rPr lang="en-US" altLang="zh-TW" b="0" dirty="0"/>
              <a:t>2.30 -&gt; 1.27 TOPS/mm</a:t>
            </a:r>
            <a:r>
              <a:rPr lang="en-US" altLang="zh-TW" sz="1100" b="0" dirty="0"/>
              <a:t>2</a:t>
            </a:r>
          </a:p>
          <a:p>
            <a:pPr lvl="1"/>
            <a:r>
              <a:rPr lang="en-US" altLang="zh-TW" b="0" dirty="0"/>
              <a:t>Since minimum width is 250nm, increase L to lower drain current -&gt; more area -&gt; bad result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6036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BA3F-4A44-1BEB-E334-793CE0C71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B524C3-DF0A-78F0-7359-9020DC5F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DDFE4F-4A4E-A037-A108-67D235B6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27945B01-F8C6-5083-855A-390222C5DF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Calculate 64 1-bit input with groups of </a:t>
            </a:r>
            <a:br>
              <a:rPr lang="en-US" altLang="zh-TW" b="0" dirty="0"/>
            </a:br>
            <a:r>
              <a:rPr lang="en-US" altLang="zh-TW" b="0" dirty="0"/>
              <a:t>2 input adders</a:t>
            </a:r>
          </a:p>
          <a:p>
            <a:pPr lvl="1"/>
            <a:r>
              <a:rPr lang="en-US" altLang="zh-TW" b="0" dirty="0"/>
              <a:t>Why not use multiple input adder</a:t>
            </a:r>
          </a:p>
          <a:p>
            <a:endParaRPr lang="en-US" altLang="zh-TW" b="0" dirty="0"/>
          </a:p>
          <a:p>
            <a:r>
              <a:rPr lang="en-US" altLang="zh-TW" b="0" dirty="0"/>
              <a:t>Carry save adder design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A54455-3957-55EC-762F-47F53EC6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591" b="50165"/>
          <a:stretch/>
        </p:blipFill>
        <p:spPr>
          <a:xfrm>
            <a:off x="1807889" y="3995324"/>
            <a:ext cx="5528221" cy="2852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756C-E187-B903-2634-F77188CD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CB627-3906-177D-5041-C6CF6687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Carry Save 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0082E3-7977-9BCA-5C9C-4AAB01B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C996CB8-7F0C-ECE7-A40F-3108804F3F9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For regular 64b to 6b adder tree</a:t>
            </a:r>
          </a:p>
          <a:p>
            <a:pPr lvl="1"/>
            <a:r>
              <a:rPr lang="en-US" altLang="zh-TW" b="0" dirty="0"/>
              <a:t>Require 120 Full adders</a:t>
            </a:r>
          </a:p>
          <a:p>
            <a:pPr lvl="1"/>
            <a:r>
              <a:rPr lang="en-US" altLang="zh-TW" b="0" dirty="0"/>
              <a:t>Ripple carry adders propagate carries in every stage</a:t>
            </a:r>
          </a:p>
          <a:p>
            <a:pPr lvl="1"/>
            <a:r>
              <a:rPr lang="en-US" altLang="zh-TW" b="0" dirty="0"/>
              <a:t>Long critical path</a:t>
            </a:r>
          </a:p>
          <a:p>
            <a:r>
              <a:rPr lang="en-US" altLang="zh-TW" b="0" dirty="0"/>
              <a:t>Carry save adder design</a:t>
            </a:r>
          </a:p>
          <a:p>
            <a:pPr lvl="1"/>
            <a:r>
              <a:rPr lang="en-US" altLang="zh-TW" b="0" dirty="0"/>
              <a:t>Only 64 full adders is used</a:t>
            </a:r>
          </a:p>
          <a:p>
            <a:pPr lvl="1"/>
            <a:r>
              <a:rPr lang="en-US" altLang="zh-TW" b="0" dirty="0"/>
              <a:t>Only need to propagate delay in the last stage</a:t>
            </a:r>
          </a:p>
          <a:p>
            <a:pPr lvl="1"/>
            <a:r>
              <a:rPr lang="en-US" altLang="zh-TW" b="0" dirty="0"/>
              <a:t>Relatively short critical path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479464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A46E-90D8-A492-B800-98F1E8AF6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EBC9A-D59C-A9ED-BBA9-EE61F07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179B6-2B97-6E75-A445-13B0FF2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F087430-C1B5-CCC7-732B-CB899CD2336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0.45 TOPS/W</a:t>
            </a:r>
          </a:p>
          <a:p>
            <a:pPr lvl="1"/>
            <a:r>
              <a:rPr lang="en-US" altLang="zh-TW" b="0" dirty="0"/>
              <a:t>36%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 </a:t>
            </a:r>
          </a:p>
          <a:p>
            <a:r>
              <a:rPr lang="en-US" altLang="zh-TW" b="0" dirty="0"/>
              <a:t>4.49 TOPS/mm</a:t>
            </a:r>
            <a:r>
              <a:rPr lang="en-US" altLang="zh-TW" sz="1600" b="0" dirty="0"/>
              <a:t>2</a:t>
            </a:r>
          </a:p>
          <a:p>
            <a:pPr lvl="1"/>
            <a:r>
              <a:rPr lang="en-US" altLang="zh-TW" b="0" dirty="0"/>
              <a:t>95%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</a:t>
            </a:r>
          </a:p>
          <a:p>
            <a:r>
              <a:rPr lang="en-US" altLang="zh-TW" b="0" dirty="0"/>
              <a:t> 2.3 ns cycle time</a:t>
            </a:r>
          </a:p>
          <a:p>
            <a:pPr lvl="1"/>
            <a:r>
              <a:rPr lang="en-US" altLang="zh-TW" b="0" dirty="0"/>
              <a:t>15% less than the original design</a:t>
            </a:r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8B1DA4B-8F50-9902-8AF9-3ADCAF13F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022627"/>
              </p:ext>
            </p:extLst>
          </p:nvPr>
        </p:nvGraphicFramePr>
        <p:xfrm>
          <a:off x="4506538" y="4509120"/>
          <a:ext cx="4637462" cy="234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3E0F409-3E9A-C174-9771-5BA16B2B2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14851"/>
              </p:ext>
            </p:extLst>
          </p:nvPr>
        </p:nvGraphicFramePr>
        <p:xfrm>
          <a:off x="0" y="4114800"/>
          <a:ext cx="47411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170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C1948-2C0D-731B-CCA7-8D3651C3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6B946-2BEE-F7F6-A236-5683EB93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with interleaving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94031-DDDC-6213-342B-CD8AC593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83F24279-CBAA-6C06-A1D1-C79A5C76726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1</a:t>
            </a:r>
            <a:r>
              <a:rPr lang="en-US" altLang="zh-TW" b="0" baseline="30000" dirty="0"/>
              <a:t>st</a:t>
            </a:r>
            <a:r>
              <a:rPr lang="en-US" altLang="zh-TW" b="0" dirty="0"/>
              <a:t> stage: 14T, 2</a:t>
            </a:r>
            <a:r>
              <a:rPr lang="en-US" altLang="zh-TW" b="0" baseline="30000" dirty="0"/>
              <a:t>nd</a:t>
            </a:r>
            <a:r>
              <a:rPr lang="en-US" altLang="zh-TW" b="0" dirty="0"/>
              <a:t> stage: 28T …… </a:t>
            </a:r>
          </a:p>
          <a:p>
            <a:pPr lvl="1"/>
            <a:r>
              <a:rPr lang="en-US" altLang="zh-TW" b="0" dirty="0"/>
              <a:t>But ensure output are driven by 28T FA</a:t>
            </a:r>
          </a:p>
          <a:p>
            <a:pPr lvl="1"/>
            <a:r>
              <a:rPr lang="en-US" altLang="zh-TW" b="0" dirty="0"/>
              <a:t>37/64 FAs are replaced by 14T FA</a:t>
            </a:r>
          </a:p>
          <a:p>
            <a:pPr lvl="5"/>
            <a:endParaRPr lang="en-US" altLang="zh-TW" b="0" dirty="0"/>
          </a:p>
          <a:p>
            <a:r>
              <a:rPr lang="en-US" altLang="zh-TW" b="0" dirty="0"/>
              <a:t>Performance gets better!</a:t>
            </a:r>
          </a:p>
          <a:p>
            <a:pPr lvl="1"/>
            <a:r>
              <a:rPr lang="en-US" altLang="zh-TW" b="0" dirty="0"/>
              <a:t>0.54 TOPS/W, 4.70 TOPS/mm</a:t>
            </a:r>
            <a:r>
              <a:rPr lang="en-US" altLang="zh-TW" sz="2000" b="0" dirty="0"/>
              <a:t>2</a:t>
            </a:r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419C623-2FFC-4BF4-848D-5C9B6A5A7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2611419"/>
              </p:ext>
            </p:extLst>
          </p:nvPr>
        </p:nvGraphicFramePr>
        <p:xfrm>
          <a:off x="0" y="4005064"/>
          <a:ext cx="5580112" cy="287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10219B4-3BFC-4D4F-B9E6-223215988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251411"/>
              </p:ext>
            </p:extLst>
          </p:nvPr>
        </p:nvGraphicFramePr>
        <p:xfrm>
          <a:off x="5580112" y="4149080"/>
          <a:ext cx="3714135" cy="270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686234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7F27-20FF-7D43-A9D3-D9B4BD4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Efficiency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6F433-E8E4-6E85-13DE-3C1C70B8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TOPS/W drops from 0.65 to 0.33 with the increase of input toggle rate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sz="1800" dirty="0" err="1"/>
              <a:t>cycle</a:t>
            </a:r>
            <a:r>
              <a:rPr lang="en-US" altLang="zh-TW" dirty="0"/>
              <a:t> = 2.6ns, 2.30 TOPS/mm</a:t>
            </a:r>
            <a:r>
              <a:rPr lang="en-US" altLang="zh-TW" sz="1400" dirty="0"/>
              <a:t>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FD5447-0C2A-41E1-2577-4FF84D10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F35D8FCE-2824-0C5B-B0C4-88DF423B4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295376"/>
              </p:ext>
            </p:extLst>
          </p:nvPr>
        </p:nvGraphicFramePr>
        <p:xfrm>
          <a:off x="1475656" y="3140968"/>
          <a:ext cx="669674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544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7384-9FD3-D1A2-C5DD-4E756168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70720-6798-B345-7792-0B7D544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of All Adder Tree Stages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5E14A-81F2-C8B2-91F3-41AD75B5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Power of first few stages greatly depend on input toggle rate, while other stages do not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666B1-7A7D-675F-EB7A-0C84732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601327-F58E-C6A1-2881-002D4154D1A5}"/>
              </a:ext>
            </a:extLst>
          </p:cNvPr>
          <p:cNvGraphicFramePr>
            <a:graphicFrameLocks/>
          </p:cNvGraphicFramePr>
          <p:nvPr/>
        </p:nvGraphicFramePr>
        <p:xfrm>
          <a:off x="0" y="2674194"/>
          <a:ext cx="9144000" cy="416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8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E0CE-E8EA-0616-FBA9-4C1E08C8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D17E6-6DB6-138F-EB6B-F52AE06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9444F-FEC4-6CD3-902C-0AF45F6A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proportion of 0’s in first input pattern does not affect the power of MAC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0794E-3901-E942-BE1D-7D706DD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31FE4F8-0207-DC2D-9ED0-A6D72EEBD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310911"/>
              </p:ext>
            </p:extLst>
          </p:nvPr>
        </p:nvGraphicFramePr>
        <p:xfrm>
          <a:off x="1115616" y="2729136"/>
          <a:ext cx="6912768" cy="41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468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CA8D6-A8D1-504B-FA54-33C878C1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14901B-FF0B-906F-6F3D-1B45E116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BDEE0-3F67-5B92-BA8A-9C014FDC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power distribution in all stages are same as 50% 0’s input pattern’s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7AE0F-E458-E1BA-FB8E-1133232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FB945160-28D8-4234-BC9B-8FBE948DB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4317261"/>
              </p:ext>
            </p:extLst>
          </p:nvPr>
        </p:nvGraphicFramePr>
        <p:xfrm>
          <a:off x="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EC4A45A-9662-4960-8F76-9E53076BA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3814154"/>
              </p:ext>
            </p:extLst>
          </p:nvPr>
        </p:nvGraphicFramePr>
        <p:xfrm>
          <a:off x="457200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652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D3C2B-C860-4F7B-5F7D-D521F30C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98202-3E16-4294-A881-4FC98900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A113-3E50-3035-D2DD-76E7488F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	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	3.5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	1.6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	1.2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	0.7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	0.9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	0.3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2E6477-9A50-4CA8-7A8F-60618748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4E92D6-7E14-3435-F44B-15B5EE87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2" r="36150"/>
          <a:stretch/>
        </p:blipFill>
        <p:spPr>
          <a:xfrm>
            <a:off x="2051720" y="1412776"/>
            <a:ext cx="4680520" cy="5373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14:cNvPr>
              <p14:cNvContentPartPr/>
              <p14:nvPr/>
            </p14:nvContentPartPr>
            <p14:xfrm>
              <a:off x="3492060" y="1394407"/>
              <a:ext cx="1726920" cy="50166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3420" y="1385407"/>
                <a:ext cx="1744560" cy="50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14:cNvPr>
              <p14:cNvContentPartPr/>
              <p14:nvPr/>
            </p14:nvContentPartPr>
            <p14:xfrm>
              <a:off x="4032420" y="1374607"/>
              <a:ext cx="2664000" cy="48625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3420" y="1365607"/>
                <a:ext cx="2681640" cy="48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36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2CEC9-C6D9-AD12-F86E-0D329E44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2631-6B14-24B4-73CC-3E3A1D4D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057A75-C098-D4B6-2C01-82B4454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EFD625C-5273-B9A2-B8BD-59F2FB2C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3655875"/>
            <a:ext cx="5303205" cy="285293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954AD546-9733-825B-9811-1D06A5EED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76"/>
          <a:stretch/>
        </p:blipFill>
        <p:spPr>
          <a:xfrm>
            <a:off x="5652120" y="3333279"/>
            <a:ext cx="3395576" cy="337232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F223794-37DF-4FC2-2D67-6DF53F09FBC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/>
              <a:t>Interleave 28T FAs along with 14T Fas</a:t>
            </a:r>
          </a:p>
          <a:p>
            <a:pPr lvl="1"/>
            <a:r>
              <a:rPr lang="en-US" altLang="zh-TW" b="0"/>
              <a:t>30% smaller than the original design</a:t>
            </a:r>
          </a:p>
          <a:p>
            <a:pPr lvl="1"/>
            <a:r>
              <a:rPr lang="en-US" altLang="zh-TW" b="0"/>
              <a:t>But require longer cycle time (2.9ns)</a:t>
            </a:r>
          </a:p>
          <a:p>
            <a:pPr lvl="1"/>
            <a:r>
              <a:rPr lang="en-US" altLang="zh-TW" b="0"/>
              <a:t>Consumes 18% more power</a:t>
            </a:r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210635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2E9D-5296-FEE0-0E5E-DD4DF6685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B518-7221-D257-A411-BCB5975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2D994-883D-E922-E683-02CAB0E4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914FBE6-873F-335A-271A-AEAF1A6D8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334459"/>
              </p:ext>
            </p:extLst>
          </p:nvPr>
        </p:nvGraphicFramePr>
        <p:xfrm>
          <a:off x="1372196" y="3140968"/>
          <a:ext cx="633670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61BFC75-F4F0-9D04-7D79-D2C999C81B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Energy Efficiency and Area Efficiency</a:t>
            </a:r>
          </a:p>
          <a:p>
            <a:pPr lvl="1"/>
            <a:r>
              <a:rPr lang="en-US" altLang="zh-TW" b="0" dirty="0"/>
              <a:t>0.26 TOPS/W, 2.97 TOPS/mm</a:t>
            </a:r>
            <a:r>
              <a:rPr lang="en-US" altLang="zh-TW" sz="1200" b="0" dirty="0"/>
              <a:t>2</a:t>
            </a:r>
          </a:p>
          <a:p>
            <a:r>
              <a:rPr lang="en-US" altLang="zh-TW" b="0" dirty="0"/>
              <a:t>Interleaved FA structure consumes more power in most stages</a:t>
            </a:r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376079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AA472-D14C-44DC-0366-B1E77313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D41B7-D50A-74EE-1C13-67817552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75D94-4A19-531D-9B86-328CE21E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6(7)	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2(3.5)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0.8(1.6)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0.6(1.2)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0.7(0.7)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0.5(0.9)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0.15(0.3)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5425A-77F5-A518-F952-0798A9D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3CFA49-E467-49AD-1D41-57723D23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21497"/>
            <a:ext cx="3125220" cy="546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10039</TotalTime>
  <Words>698</Words>
  <Application>Microsoft Office PowerPoint</Application>
  <PresentationFormat>如螢幕大小 (4:3)</PresentationFormat>
  <Paragraphs>155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思源宋體 Light</vt:lpstr>
      <vt:lpstr>Arial</vt:lpstr>
      <vt:lpstr>Garamond</vt:lpstr>
      <vt:lpstr>Verdana</vt:lpstr>
      <vt:lpstr>Wingdings</vt:lpstr>
      <vt:lpstr>Level</vt:lpstr>
      <vt:lpstr>Adder Tree / MAC</vt:lpstr>
      <vt:lpstr>Energy Efficiency</vt:lpstr>
      <vt:lpstr>Power of All Adder Tree Stages</vt:lpstr>
      <vt:lpstr>Input Initial condition</vt:lpstr>
      <vt:lpstr>Input Initial condition</vt:lpstr>
      <vt:lpstr>Timing diagram?</vt:lpstr>
      <vt:lpstr>Interleaved FA</vt:lpstr>
      <vt:lpstr>Interleaved FA</vt:lpstr>
      <vt:lpstr>Interleaved FA</vt:lpstr>
      <vt:lpstr>FA Sizing</vt:lpstr>
      <vt:lpstr>FA Sizing</vt:lpstr>
      <vt:lpstr>FA Sizing</vt:lpstr>
      <vt:lpstr>FA Sizing</vt:lpstr>
      <vt:lpstr>Adder Tree</vt:lpstr>
      <vt:lpstr>Carry Save Adder Tree</vt:lpstr>
      <vt:lpstr>Performance</vt:lpstr>
      <vt:lpstr>CSA Tree with interleaving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183</cp:revision>
  <cp:lastPrinted>2024-10-27T23:42:48Z</cp:lastPrinted>
  <dcterms:created xsi:type="dcterms:W3CDTF">2009-04-10T16:54:46Z</dcterms:created>
  <dcterms:modified xsi:type="dcterms:W3CDTF">2024-12-22T10:24:28Z</dcterms:modified>
</cp:coreProperties>
</file>