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sldIdLst>
    <p:sldId id="256" r:id="rId2"/>
    <p:sldId id="268" r:id="rId3"/>
    <p:sldId id="258" r:id="rId4"/>
    <p:sldId id="259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5F5F5F"/>
    <a:srgbClr val="000099"/>
    <a:srgbClr val="6600CC"/>
    <a:srgbClr val="669900"/>
    <a:srgbClr val="FFCC00"/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77" autoAdjust="0"/>
    <p:restoredTop sz="94660"/>
  </p:normalViewPr>
  <p:slideViewPr>
    <p:cSldViewPr>
      <p:cViewPr varScale="1">
        <p:scale>
          <a:sx n="111" d="100"/>
          <a:sy n="111" d="100"/>
        </p:scale>
        <p:origin x="2227" y="86"/>
      </p:cViewPr>
      <p:guideLst>
        <p:guide orient="horz" pos="40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8424A384-5DFA-BC17-C223-6551104D7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9E97F516-5FF1-F20E-270B-EA7FC4CB35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2FE3587-9CA6-2AE5-AE27-9590A8E6F5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2A7E24AF-B11B-6F05-7399-574A1E7136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0A6D8A7F-A77B-0447-8FD4-689648027F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7" name="Rectangle 7">
            <a:extLst>
              <a:ext uri="{FF2B5EF4-FFF2-40B4-BE49-F238E27FC236}">
                <a16:creationId xmlns:a16="http://schemas.microsoft.com/office/drawing/2014/main" id="{9B02537B-ABD5-6BB6-F921-8582795BC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2CC26C-DFFC-4459-B42C-A446992769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480E470-50BF-4BA4-802D-8DF7DDDB61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75F938D-6D60-D034-421A-D48A04EC7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FB84739-D042-F49D-FEAE-C944D7CED2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DAEC0F7-1D14-65ED-1B2D-C477ED0201E9}"/>
              </a:ext>
            </a:extLst>
          </p:cNvPr>
          <p:cNvSpPr>
            <a:spLocks noChangeArrowheads="1"/>
          </p:cNvSpPr>
          <p:nvPr userDrawn="1"/>
        </p:nvSpPr>
        <p:spPr bwMode="auto">
          <a:xfrm rot="16531859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50E97F-3010-B708-2E0A-2955B63BD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F0F634-18F1-B786-A544-B57AAE3FF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E0D629-DDCD-9BE4-2F26-B6BB59BE5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6C32A5-1649-4A33-AD63-F35B0FEE1F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98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C47001-9EF6-48F1-AC97-F863BA83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B6BDA4-88E1-19CD-02E2-CA1CD68D5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264E53-5539-D644-A2A7-A4A7E8464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8CBA2-9ACC-4514-B385-B5CB1160F5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09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A6C54D-F6C9-DA49-EF95-445767402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CDDBB-45E9-51F7-9453-7A438111C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355EE2-BFC8-3A30-72F5-11DF0911C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55B0-8C99-4731-BE5E-3FA420C408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6451DB-647B-2CAC-6440-1C30A5ACD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BDC226-B071-A7B3-2D0A-FCC906E99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DF735-9CD4-58CC-930F-7B36CD75B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56E1-31C3-4936-AC76-6E9C056A1F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7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B01D3-739A-B1AB-A654-A543C6582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75D55F-4428-337F-0E95-44118A716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BB58F-2106-DC54-CF13-6EB602A6C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1234E-E7B3-41D7-BB78-18A8954FFC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0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02D1A-F4A9-253E-B68B-120E841EA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A8B8-A64B-0308-FD9B-8472DC2A9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B5B5-EB07-95A3-47E2-0D09679CB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6F755-DCEE-448C-AFF2-20440583A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30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BE1AEE-ED64-E524-7916-56DD0448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153ED4-A947-1B17-08C2-DF36C46A2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F52CDC-8754-ED22-59E7-C1A0C50E4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948D4-1171-4495-B528-00E21EEDBB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189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7567F-2FD7-7D6B-D055-B2C20CE6E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1AFCC0-B9A1-DAB0-7E2D-40FAA0AF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20C1CA-8D57-8AE6-3640-C2B775AF7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4C8B-212C-4617-BF51-5F531BAA03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C884A0-7F59-D157-2849-8CF1D6D2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6D62C3-5C0D-3984-7013-856607F60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9007D4-50DC-109A-B048-024184DC0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86558-F10B-407D-9799-17B95E6485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3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5BC2-BAAB-000E-DE1F-E6035FC95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AF42E-8F52-57D8-7CA1-6946F03D1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0058D-7E89-4565-CB8D-B77A168A9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5970-2556-4EBD-BD64-5795C642B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3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45D90-004D-D559-1AA4-702728A4A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9F2FA-321B-6223-2465-228E677C3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7524F-BF14-5D8D-3EB6-3C72B2F8B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FB4F8-C09A-4AFE-8F27-457C721E3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2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FBC5EF-3C7A-3FBC-8B80-ABB75907B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br>
              <a:rPr lang="en-US" altLang="zh-TW"/>
            </a:br>
            <a:r>
              <a:rPr lang="en-US" altLang="zh-TW"/>
              <a:t>adfadf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2DEF2-0D3D-C31D-3DD6-AFA87AE6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7B7B83-A447-DF3C-F9BD-E21FFE3222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2D1BD3B-B208-AD00-8335-E2997119F6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629C155-A6D2-D5CF-DFBE-BD2831E164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 smtClean="0"/>
            </a:lvl1pPr>
          </a:lstStyle>
          <a:p>
            <a:pPr>
              <a:defRPr/>
            </a:pPr>
            <a:fld id="{563E495F-5A4C-4091-9F17-50698223CA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72766E2-E56C-0761-45DD-15FCFFE75A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CC627DD5-A158-8FEA-F592-4439C351FAA5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3" name="Rectangle 13">
            <a:extLst>
              <a:ext uri="{FF2B5EF4-FFF2-40B4-BE49-F238E27FC236}">
                <a16:creationId xmlns:a16="http://schemas.microsoft.com/office/drawing/2014/main" id="{5353A296-5E44-C57C-9DEA-B9CB282970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C9659BCF-66DC-F064-4524-896B2F3899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685800"/>
            <a:ext cx="8229600" cy="2127250"/>
          </a:xfrm>
        </p:spPr>
        <p:txBody>
          <a:bodyPr/>
          <a:lstStyle/>
          <a:p>
            <a:r>
              <a:rPr lang="en-US" altLang="zh-TW" sz="3600" dirty="0"/>
              <a:t>Impact of ADC Loss in Different Hybrid Partial Product Shapes</a:t>
            </a:r>
            <a:endParaRPr lang="zh-TW" altLang="en-US" sz="3600" dirty="0"/>
          </a:p>
        </p:txBody>
      </p:sp>
      <p:sp>
        <p:nvSpPr>
          <p:cNvPr id="4099" name="副標題 2">
            <a:extLst>
              <a:ext uri="{FF2B5EF4-FFF2-40B4-BE49-F238E27FC236}">
                <a16:creationId xmlns:a16="http://schemas.microsoft.com/office/drawing/2014/main" id="{ADB9CAE4-34F3-2615-4A28-5471EE560C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B11901027 </a:t>
            </a:r>
            <a:r>
              <a:rPr lang="zh-TW" altLang="en-US" dirty="0">
                <a:latin typeface="思源宋體 Light" panose="02020300000000000000" pitchFamily="18" charset="-120"/>
                <a:ea typeface="思源宋體 Light" panose="02020300000000000000" pitchFamily="18" charset="-120"/>
              </a:rPr>
              <a:t>王仁軒</a:t>
            </a:r>
            <a:endParaRPr lang="en-US" altLang="zh-TW" dirty="0">
              <a:latin typeface="思源宋體 Light" panose="02020300000000000000" pitchFamily="18" charset="-120"/>
              <a:ea typeface="思源宋體 Light" panose="02020300000000000000" pitchFamily="18" charset="-120"/>
            </a:endParaRPr>
          </a:p>
        </p:txBody>
      </p:sp>
      <p:sp>
        <p:nvSpPr>
          <p:cNvPr id="4100" name="投影片編號版面配置區 3">
            <a:extLst>
              <a:ext uri="{FF2B5EF4-FFF2-40B4-BE49-F238E27FC236}">
                <a16:creationId xmlns:a16="http://schemas.microsoft.com/office/drawing/2014/main" id="{56143356-277D-4C77-579F-C11B0FE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7FC8482-2203-4E53-84E6-2D31DFDDCC29}" type="slidenum">
              <a:rPr kumimoji="0" lang="en-US" altLang="zh-TW" b="0"/>
              <a:pPr/>
              <a:t>1</a:t>
            </a:fld>
            <a:endParaRPr kumimoji="0" lang="en-US" altLang="zh-TW" b="0"/>
          </a:p>
        </p:txBody>
      </p:sp>
      <p:sp>
        <p:nvSpPr>
          <p:cNvPr id="2" name="投影片編號版面配置區 3">
            <a:extLst>
              <a:ext uri="{FF2B5EF4-FFF2-40B4-BE49-F238E27FC236}">
                <a16:creationId xmlns:a16="http://schemas.microsoft.com/office/drawing/2014/main" id="{3653B50C-3C65-1E13-AD0C-B230605268F3}"/>
              </a:ext>
            </a:extLst>
          </p:cNvPr>
          <p:cNvSpPr txBox="1">
            <a:spLocks/>
          </p:cNvSpPr>
          <p:nvPr/>
        </p:nvSpPr>
        <p:spPr bwMode="auto">
          <a:xfrm>
            <a:off x="-180528" y="6552265"/>
            <a:ext cx="3816424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r>
              <a:rPr kumimoji="0" lang="en-US" altLang="zh-TW" b="0" dirty="0"/>
              <a:t>PPT </a:t>
            </a:r>
            <a:r>
              <a:rPr kumimoji="0" lang="en-US" altLang="zh-TW" b="0" dirty="0" err="1"/>
              <a:t>TemplateCredit</a:t>
            </a:r>
            <a:r>
              <a:rPr kumimoji="0" lang="en-US" altLang="zh-TW" b="0" dirty="0"/>
              <a:t> : Jie-Hong Roland Jiang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222FE-D432-FB8E-DC84-3BA84830F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D08070-4E70-2C2D-55C5-0E7563A2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A : Shapes of Partial Sum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622A56-781B-B648-9908-26B4AE032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Error in ADC</a:t>
            </a:r>
          </a:p>
          <a:p>
            <a:pPr lvl="2"/>
            <a:r>
              <a:rPr lang="en-US" altLang="zh-TW" dirty="0"/>
              <a:t>Error rate in bits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5490B9-4B40-0EA6-6725-1130FAE9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173177D-C3C6-03AC-5190-C0CB6902A825}"/>
              </a:ext>
            </a:extLst>
          </p:cNvPr>
          <p:cNvGrpSpPr/>
          <p:nvPr/>
        </p:nvGrpSpPr>
        <p:grpSpPr>
          <a:xfrm>
            <a:off x="5364088" y="1437609"/>
            <a:ext cx="1650026" cy="1494358"/>
            <a:chOff x="1121774" y="2034245"/>
            <a:chExt cx="1650026" cy="1494358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C7CEF059-B610-3635-72D7-43BAE8AFB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4881"/>
            <a:stretch/>
          </p:blipFill>
          <p:spPr>
            <a:xfrm>
              <a:off x="1121774" y="2348880"/>
              <a:ext cx="1512168" cy="1179723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816603F6-6B3D-BEFF-BE9B-DF337000D3A1}"/>
                </a:ext>
              </a:extLst>
            </p:cNvPr>
            <p:cNvSpPr txBox="1"/>
            <p:nvPr/>
          </p:nvSpPr>
          <p:spPr>
            <a:xfrm>
              <a:off x="1498274" y="2034245"/>
              <a:ext cx="12735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Lightning</a:t>
              </a:r>
              <a:endParaRPr lang="zh-TW" altLang="en-US" b="0" dirty="0"/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57B0F913-A615-54BE-B781-AB8922CAC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04" y="2931967"/>
            <a:ext cx="6910992" cy="345549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396F95D-3100-F199-CD1C-A71A811A79C5}"/>
              </a:ext>
            </a:extLst>
          </p:cNvPr>
          <p:cNvSpPr txBox="1"/>
          <p:nvPr/>
        </p:nvSpPr>
        <p:spPr>
          <a:xfrm>
            <a:off x="1619672" y="3140968"/>
            <a:ext cx="792088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800" b="0" dirty="0"/>
              <a:t>Analog loss</a:t>
            </a:r>
            <a:endParaRPr lang="zh-TW" altLang="en-US" sz="800" b="0" dirty="0"/>
          </a:p>
        </p:txBody>
      </p:sp>
    </p:spTree>
    <p:extLst>
      <p:ext uri="{BB962C8B-B14F-4D97-AF65-F5344CB8AC3E}">
        <p14:creationId xmlns:p14="http://schemas.microsoft.com/office/powerpoint/2010/main" val="972177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941D1-0E8E-AFB1-3CD9-3C8AFDB5F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8CCF1E-CEC5-F2CE-9BE8-321AB484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A : Shapes of Partial Sum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CC0544-A600-329E-1C97-6E0187C28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Error in ADC</a:t>
            </a:r>
          </a:p>
          <a:p>
            <a:pPr lvl="2"/>
            <a:r>
              <a:rPr lang="en-US" altLang="zh-TW" dirty="0"/>
              <a:t>Error rate in bits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9FD6A8-9B51-EEB1-65C6-BC26C5FF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334E5EB5-224A-BE73-D5EF-133625CC93FC}"/>
              </a:ext>
            </a:extLst>
          </p:cNvPr>
          <p:cNvGrpSpPr/>
          <p:nvPr/>
        </p:nvGrpSpPr>
        <p:grpSpPr>
          <a:xfrm>
            <a:off x="5364088" y="1452302"/>
            <a:ext cx="1805550" cy="1493894"/>
            <a:chOff x="3659504" y="2030001"/>
            <a:chExt cx="1805550" cy="1493894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144264C6-FEFC-8D37-6416-B4C21079F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716" b="92661" l="9966" r="97595">
                          <a14:foregroundMark x1="90722" y1="22477" x2="75601" y2="42661"/>
                          <a14:foregroundMark x1="84192" y1="34404" x2="72509" y2="60550"/>
                          <a14:foregroundMark x1="92784" y1="11927" x2="85567" y2="24771"/>
                          <a14:foregroundMark x1="97938" y1="11009" x2="90722" y2="32110"/>
                          <a14:foregroundMark x1="94158" y1="8716" x2="81100" y2="41284"/>
                          <a14:foregroundMark x1="18213" y1="91743" x2="32302" y2="92661"/>
                          <a14:foregroundMark x1="87285" y1="33486" x2="85567" y2="36239"/>
                          <a14:foregroundMark x1="89347" y1="30275" x2="86942" y2="36697"/>
                        </a14:backgroundRemoval>
                      </a14:imgEffect>
                    </a14:imgLayer>
                  </a14:imgProps>
                </a:ext>
              </a:extLst>
            </a:blip>
            <a:srcRect l="6582"/>
            <a:stretch/>
          </p:blipFill>
          <p:spPr>
            <a:xfrm>
              <a:off x="3659504" y="2344172"/>
              <a:ext cx="1471109" cy="1179723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3B0D5F6-C759-5D2A-95C3-682BCCB0E122}"/>
                </a:ext>
              </a:extLst>
            </p:cNvPr>
            <p:cNvSpPr txBox="1"/>
            <p:nvPr/>
          </p:nvSpPr>
          <p:spPr>
            <a:xfrm>
              <a:off x="3882402" y="2030001"/>
              <a:ext cx="15826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Big Triangle</a:t>
              </a:r>
              <a:endParaRPr lang="zh-TW" altLang="en-US" b="0" dirty="0"/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6529B878-0E67-AF88-2E0A-DA6172B0B4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12" y="2947614"/>
            <a:ext cx="6946176" cy="347308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61805B4-525E-286C-1B2D-064570A92454}"/>
              </a:ext>
            </a:extLst>
          </p:cNvPr>
          <p:cNvSpPr txBox="1"/>
          <p:nvPr/>
        </p:nvSpPr>
        <p:spPr>
          <a:xfrm>
            <a:off x="1547664" y="3213556"/>
            <a:ext cx="792088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800" b="0" dirty="0"/>
              <a:t>Analog loss</a:t>
            </a:r>
            <a:endParaRPr lang="zh-TW" altLang="en-US" sz="800" b="0" dirty="0"/>
          </a:p>
        </p:txBody>
      </p:sp>
    </p:spTree>
    <p:extLst>
      <p:ext uri="{BB962C8B-B14F-4D97-AF65-F5344CB8AC3E}">
        <p14:creationId xmlns:p14="http://schemas.microsoft.com/office/powerpoint/2010/main" val="1577704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A21CE-3B2B-EB24-E75D-C26552636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17224B-1D08-45D6-6609-7BB1E02E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A : Shapes of Partial Sum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F4986C-9240-0B02-40E0-CA83F5DD5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Error in ADC</a:t>
            </a:r>
          </a:p>
          <a:p>
            <a:pPr lvl="2"/>
            <a:r>
              <a:rPr lang="en-US" altLang="zh-TW" dirty="0"/>
              <a:t>Error rate in bits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7494AB-21AB-751F-0915-9D1A4EEC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7714A0A-4606-2DF0-6856-C8B0887CA320}"/>
              </a:ext>
            </a:extLst>
          </p:cNvPr>
          <p:cNvGrpSpPr/>
          <p:nvPr/>
        </p:nvGrpSpPr>
        <p:grpSpPr>
          <a:xfrm>
            <a:off x="5220072" y="1484784"/>
            <a:ext cx="1921281" cy="1494358"/>
            <a:chOff x="6156176" y="2034245"/>
            <a:chExt cx="1921281" cy="149435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1171BA16-442D-049C-3821-24A5420E6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091" b="99545" l="9440" r="54240">
                          <a14:foregroundMark x1="25120" y1="15909" x2="14720" y2="58182"/>
                          <a14:foregroundMark x1="14720" y1="58182" x2="10880" y2="98182"/>
                          <a14:foregroundMark x1="10880" y1="98182" x2="10880" y2="98182"/>
                          <a14:foregroundMark x1="40800" y1="20455" x2="40320" y2="50000"/>
                          <a14:foregroundMark x1="50240" y1="14545" x2="38240" y2="58636"/>
                          <a14:foregroundMark x1="38240" y1="58636" x2="37440" y2="60000"/>
                          <a14:foregroundMark x1="50400" y1="10909" x2="43840" y2="41364"/>
                          <a14:foregroundMark x1="50560" y1="25455" x2="46720" y2="37273"/>
                          <a14:foregroundMark x1="49120" y1="20909" x2="46240" y2="41364"/>
                          <a14:foregroundMark x1="48160" y1="18636" x2="42400" y2="49545"/>
                          <a14:foregroundMark x1="50560" y1="11818" x2="47840" y2="25909"/>
                          <a14:foregroundMark x1="51040" y1="9545" x2="27680" y2="14091"/>
                          <a14:foregroundMark x1="28640" y1="7273" x2="46880" y2="4545"/>
                          <a14:foregroundMark x1="46880" y1="4545" x2="48160" y2="4545"/>
                          <a14:foregroundMark x1="42400" y1="7273" x2="54240" y2="7273"/>
                          <a14:foregroundMark x1="46560" y1="6364" x2="51680" y2="7727"/>
                          <a14:foregroundMark x1="35040" y1="45909" x2="27840" y2="76364"/>
                          <a14:foregroundMark x1="26720" y1="56818" x2="25280" y2="69091"/>
                          <a14:foregroundMark x1="24160" y1="67273" x2="24000" y2="73182"/>
                          <a14:foregroundMark x1="24000" y1="58636" x2="24960" y2="77273"/>
                          <a14:foregroundMark x1="29600" y1="64091" x2="26880" y2="75455"/>
                          <a14:foregroundMark x1="28640" y1="60455" x2="27360" y2="85909"/>
                          <a14:foregroundMark x1="31040" y1="60000" x2="32640" y2="77273"/>
                          <a14:foregroundMark x1="34720" y1="61364" x2="34240" y2="78182"/>
                          <a14:foregroundMark x1="35040" y1="65000" x2="33120" y2="73182"/>
                          <a14:foregroundMark x1="34080" y1="66364" x2="33280" y2="72727"/>
                          <a14:foregroundMark x1="34400" y1="62273" x2="33760" y2="65000"/>
                          <a14:foregroundMark x1="40480" y1="25000" x2="39360" y2="31818"/>
                          <a14:foregroundMark x1="29760" y1="9545" x2="23520" y2="40455"/>
                          <a14:foregroundMark x1="30400" y1="21818" x2="23680" y2="57273"/>
                          <a14:foregroundMark x1="27520" y1="21364" x2="25600" y2="44091"/>
                          <a14:foregroundMark x1="32000" y1="17273" x2="27840" y2="31818"/>
                          <a14:foregroundMark x1="27360" y1="25909" x2="22560" y2="58636"/>
                          <a14:foregroundMark x1="20960" y1="52273" x2="18240" y2="61818"/>
                          <a14:foregroundMark x1="21440" y1="52727" x2="19040" y2="66364"/>
                          <a14:foregroundMark x1="22400" y1="44545" x2="16640" y2="76364"/>
                          <a14:foregroundMark x1="17600" y1="62273" x2="14560" y2="79545"/>
                          <a14:foregroundMark x1="16960" y1="74545" x2="15840" y2="83636"/>
                          <a14:foregroundMark x1="16960" y1="76364" x2="14720" y2="85909"/>
                          <a14:foregroundMark x1="20000" y1="63182" x2="14880" y2="85000"/>
                          <a14:foregroundMark x1="15840" y1="72727" x2="11680" y2="94545"/>
                          <a14:foregroundMark x1="17760" y1="74545" x2="13920" y2="88636"/>
                          <a14:foregroundMark x1="17920" y1="68182" x2="15520" y2="81818"/>
                          <a14:foregroundMark x1="19040" y1="60455" x2="14240" y2="81818"/>
                          <a14:foregroundMark x1="15680" y1="71364" x2="13440" y2="85000"/>
                          <a14:foregroundMark x1="17280" y1="77273" x2="13600" y2="95455"/>
                          <a14:foregroundMark x1="9760" y1="95909" x2="16640" y2="96364"/>
                          <a14:foregroundMark x1="11200" y1="95455" x2="20960" y2="92273"/>
                          <a14:foregroundMark x1="9440" y1="97727" x2="11520" y2="99545"/>
                          <a14:foregroundMark x1="15200" y1="97273" x2="33120" y2="93636"/>
                          <a14:foregroundMark x1="35840" y1="81364" x2="29920" y2="97727"/>
                          <a14:foregroundMark x1="35840" y1="77727" x2="32800" y2="92273"/>
                          <a14:foregroundMark x1="38560" y1="68636" x2="32800" y2="92273"/>
                          <a14:foregroundMark x1="36640" y1="79091" x2="34240" y2="97727"/>
                          <a14:foregroundMark x1="39360" y1="68636" x2="34240" y2="85000"/>
                          <a14:foregroundMark x1="43840" y1="44091" x2="39840" y2="69091"/>
                          <a14:foregroundMark x1="44160" y1="40000" x2="36800" y2="69545"/>
                          <a14:foregroundMark x1="49440" y1="34091" x2="43040" y2="52727"/>
                          <a14:foregroundMark x1="48480" y1="27727" x2="45760" y2="47727"/>
                          <a14:foregroundMark x1="51360" y1="26818" x2="48000" y2="37727"/>
                          <a14:foregroundMark x1="51200" y1="24545" x2="51200" y2="9091"/>
                          <a14:foregroundMark x1="49760" y1="19091" x2="49600" y2="7727"/>
                          <a14:foregroundMark x1="47040" y1="6364" x2="53920" y2="5909"/>
                          <a14:foregroundMark x1="30720" y1="10455" x2="36000" y2="6364"/>
                          <a14:foregroundMark x1="30080" y1="6364" x2="36800" y2="6364"/>
                          <a14:foregroundMark x1="52160" y1="6364" x2="49440" y2="22273"/>
                          <a14:foregroundMark x1="52160" y1="10455" x2="50560" y2="19091"/>
                        </a14:backgroundRemoval>
                      </a14:imgEffect>
                    </a14:imgLayer>
                  </a14:imgProps>
                </a:ext>
              </a:extLst>
            </a:blip>
            <a:srcRect l="9259" r="46296"/>
            <a:stretch/>
          </p:blipFill>
          <p:spPr>
            <a:xfrm>
              <a:off x="6156176" y="2348880"/>
              <a:ext cx="1489550" cy="1179723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E2A61D6-BAE8-DFDF-B683-316D6A96B0F7}"/>
                </a:ext>
              </a:extLst>
            </p:cNvPr>
            <p:cNvSpPr txBox="1"/>
            <p:nvPr/>
          </p:nvSpPr>
          <p:spPr>
            <a:xfrm>
              <a:off x="6241215" y="2034245"/>
              <a:ext cx="18362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Small Triangle</a:t>
              </a:r>
              <a:endParaRPr lang="zh-TW" altLang="en-US" b="0" dirty="0"/>
            </a:p>
          </p:txBody>
        </p:sp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27F1D7C8-3B61-567A-D27A-6725265A9B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12" y="3077076"/>
            <a:ext cx="6946176" cy="347308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7213C79-99E1-6559-C20E-BB9A30F71097}"/>
              </a:ext>
            </a:extLst>
          </p:cNvPr>
          <p:cNvSpPr txBox="1"/>
          <p:nvPr/>
        </p:nvSpPr>
        <p:spPr>
          <a:xfrm>
            <a:off x="1547664" y="3321278"/>
            <a:ext cx="792088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800" b="0" dirty="0"/>
              <a:t>Analog loss</a:t>
            </a:r>
            <a:endParaRPr lang="zh-TW" altLang="en-US" sz="800" b="0" dirty="0"/>
          </a:p>
        </p:txBody>
      </p:sp>
    </p:spTree>
    <p:extLst>
      <p:ext uri="{BB962C8B-B14F-4D97-AF65-F5344CB8AC3E}">
        <p14:creationId xmlns:p14="http://schemas.microsoft.com/office/powerpoint/2010/main" val="1831304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5681F9-2FA1-F10D-E2D0-2A15D58B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Impact of Analog Loss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472CDF-8A0E-DB47-2552-3D345318A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30725"/>
          </a:xfrm>
        </p:spPr>
        <p:txBody>
          <a:bodyPr/>
          <a:lstStyle/>
          <a:p>
            <a:pPr lvl="1"/>
            <a:r>
              <a:rPr lang="en-US" altLang="zh-TW" dirty="0"/>
              <a:t>The dataset used in the paper is ImageNet</a:t>
            </a:r>
          </a:p>
          <a:p>
            <a:pPr lvl="2"/>
            <a:r>
              <a:rPr lang="en-US" altLang="zh-TW" dirty="0"/>
              <a:t>ImageNet is not implemented in torch</a:t>
            </a:r>
          </a:p>
          <a:p>
            <a:pPr lvl="2"/>
            <a:r>
              <a:rPr lang="en-US" altLang="zh-TW" dirty="0"/>
              <a:t>Use a simpler dataset CIFAR-103</a:t>
            </a:r>
          </a:p>
          <a:p>
            <a:pPr marL="914400" lvl="2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ResNet-18</a:t>
            </a:r>
          </a:p>
          <a:p>
            <a:pPr lvl="2"/>
            <a:r>
              <a:rPr lang="en-US" altLang="zh-TW" dirty="0"/>
              <a:t>Trained using </a:t>
            </a:r>
            <a:r>
              <a:rPr lang="en-US" altLang="zh-TW" dirty="0" err="1"/>
              <a:t>fp</a:t>
            </a:r>
            <a:r>
              <a:rPr lang="en-US" altLang="zh-TW" dirty="0"/>
              <a:t> precision</a:t>
            </a:r>
          </a:p>
          <a:p>
            <a:pPr lvl="2"/>
            <a:r>
              <a:rPr lang="en-US" altLang="zh-TW" dirty="0"/>
              <a:t>Quantize to int8 after training</a:t>
            </a:r>
          </a:p>
          <a:p>
            <a:pPr lvl="2"/>
            <a:r>
              <a:rPr lang="en-US" altLang="zh-TW" dirty="0"/>
              <a:t>Compute MAC result for each layer and apply loss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6CAB17-A841-AB80-DF8E-8A7566BF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1BA5EFC-27EF-2701-E890-6A6135B57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2060848"/>
            <a:ext cx="1800200" cy="1804368"/>
          </a:xfrm>
          <a:prstGeom prst="rect">
            <a:avLst/>
          </a:prstGeom>
        </p:spPr>
      </p:pic>
      <p:pic>
        <p:nvPicPr>
          <p:cNvPr id="1026" name="Picture 2" descr="ResNet-18 architecture [20]. The numbers added to the end of ...">
            <a:extLst>
              <a:ext uri="{FF2B5EF4-FFF2-40B4-BE49-F238E27FC236}">
                <a16:creationId xmlns:a16="http://schemas.microsoft.com/office/drawing/2014/main" id="{A9A26527-D1E1-F58E-6E5B-A5B777776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412" y="4697152"/>
            <a:ext cx="4440671" cy="203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F2ED9E5-C119-7281-14CA-2CA1C6287BFE}"/>
              </a:ext>
            </a:extLst>
          </p:cNvPr>
          <p:cNvSpPr txBox="1"/>
          <p:nvPr/>
        </p:nvSpPr>
        <p:spPr>
          <a:xfrm>
            <a:off x="899592" y="4950813"/>
            <a:ext cx="87162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400" b="0" dirty="0"/>
              <a:t>-LOSS</a:t>
            </a:r>
            <a:endParaRPr lang="zh-TW" altLang="en-US" sz="1400" b="0" dirty="0"/>
          </a:p>
        </p:txBody>
      </p:sp>
      <p:cxnSp>
        <p:nvCxnSpPr>
          <p:cNvPr id="10" name="接點: 弧形 9">
            <a:extLst>
              <a:ext uri="{FF2B5EF4-FFF2-40B4-BE49-F238E27FC236}">
                <a16:creationId xmlns:a16="http://schemas.microsoft.com/office/drawing/2014/main" id="{D4E3998C-49EF-1880-3377-2E1AA35308ED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1369561" cy="206671"/>
          </a:xfrm>
          <a:prstGeom prst="curvedConnector3">
            <a:avLst>
              <a:gd name="adj1" fmla="val 92168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接點: 弧形 13">
            <a:extLst>
              <a:ext uri="{FF2B5EF4-FFF2-40B4-BE49-F238E27FC236}">
                <a16:creationId xmlns:a16="http://schemas.microsoft.com/office/drawing/2014/main" id="{C137F7D0-4E4E-DBF3-3B9C-178B03FCA9F5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1647868" cy="206671"/>
          </a:xfrm>
          <a:prstGeom prst="curvedConnector3">
            <a:avLst>
              <a:gd name="adj1" fmla="val 9798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81C1F7F3-8495-08C4-7852-408FD9EDD6A3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1936690" cy="206671"/>
          </a:xfrm>
          <a:prstGeom prst="curvedConnector3">
            <a:avLst>
              <a:gd name="adj1" fmla="val 97925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接點: 弧形 20">
            <a:extLst>
              <a:ext uri="{FF2B5EF4-FFF2-40B4-BE49-F238E27FC236}">
                <a16:creationId xmlns:a16="http://schemas.microsoft.com/office/drawing/2014/main" id="{12D81989-D86A-E916-3875-CC131D3B5796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2224722" cy="206671"/>
          </a:xfrm>
          <a:prstGeom prst="curvedConnector3">
            <a:avLst>
              <a:gd name="adj1" fmla="val 9697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接點: 弧形 27">
            <a:extLst>
              <a:ext uri="{FF2B5EF4-FFF2-40B4-BE49-F238E27FC236}">
                <a16:creationId xmlns:a16="http://schemas.microsoft.com/office/drawing/2014/main" id="{919CCAB9-C01A-E78E-F7B0-1AF6C01D21FB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2492525" cy="206671"/>
          </a:xfrm>
          <a:prstGeom prst="curvedConnector3">
            <a:avLst>
              <a:gd name="adj1" fmla="val 98546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接點: 弧形 28">
            <a:extLst>
              <a:ext uri="{FF2B5EF4-FFF2-40B4-BE49-F238E27FC236}">
                <a16:creationId xmlns:a16="http://schemas.microsoft.com/office/drawing/2014/main" id="{A09A11B8-9F7C-7534-1FC8-7B81A20508D2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2739122" cy="206671"/>
          </a:xfrm>
          <a:prstGeom prst="curvedConnector3">
            <a:avLst>
              <a:gd name="adj1" fmla="val 96686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接點: 弧形 29">
            <a:extLst>
              <a:ext uri="{FF2B5EF4-FFF2-40B4-BE49-F238E27FC236}">
                <a16:creationId xmlns:a16="http://schemas.microsoft.com/office/drawing/2014/main" id="{66F839D1-D407-B678-17AF-C2ECD1A2EEC3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3160826" cy="206671"/>
          </a:xfrm>
          <a:prstGeom prst="curvedConnector3">
            <a:avLst>
              <a:gd name="adj1" fmla="val 97635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接點: 弧形 30">
            <a:extLst>
              <a:ext uri="{FF2B5EF4-FFF2-40B4-BE49-F238E27FC236}">
                <a16:creationId xmlns:a16="http://schemas.microsoft.com/office/drawing/2014/main" id="{5033B192-ABAA-CB34-22F5-2ED7D8CD6087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3448858" cy="206671"/>
          </a:xfrm>
          <a:prstGeom prst="curvedConnector3">
            <a:avLst>
              <a:gd name="adj1" fmla="val 97644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接點: 弧形 43">
            <a:extLst>
              <a:ext uri="{FF2B5EF4-FFF2-40B4-BE49-F238E27FC236}">
                <a16:creationId xmlns:a16="http://schemas.microsoft.com/office/drawing/2014/main" id="{D65D9B52-2588-5FC4-36F3-93F871C1D09A}"/>
              </a:ext>
            </a:extLst>
          </p:cNvPr>
          <p:cNvCxnSpPr/>
          <p:nvPr/>
        </p:nvCxnSpPr>
        <p:spPr bwMode="auto">
          <a:xfrm>
            <a:off x="1866918" y="5104702"/>
            <a:ext cx="584609" cy="255193"/>
          </a:xfrm>
          <a:prstGeom prst="curvedConnector3">
            <a:avLst>
              <a:gd name="adj1" fmla="val 92337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接點: 弧形 47">
            <a:extLst>
              <a:ext uri="{FF2B5EF4-FFF2-40B4-BE49-F238E27FC236}">
                <a16:creationId xmlns:a16="http://schemas.microsoft.com/office/drawing/2014/main" id="{091CE98C-12AC-00A9-EAA9-EA874618DADF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4102936" cy="255192"/>
          </a:xfrm>
          <a:prstGeom prst="curvedConnector3">
            <a:avLst>
              <a:gd name="adj1" fmla="val 98092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AE56002F-346E-2587-A55F-183BD9AA550F}"/>
              </a:ext>
            </a:extLst>
          </p:cNvPr>
          <p:cNvSpPr txBox="1"/>
          <p:nvPr/>
        </p:nvSpPr>
        <p:spPr>
          <a:xfrm>
            <a:off x="-5975" y="5206005"/>
            <a:ext cx="214491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400" b="0" dirty="0"/>
              <a:t>Gaussian(-Loss,0.01)</a:t>
            </a:r>
            <a:endParaRPr lang="zh-TW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404262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31CCC-0740-0ED4-EB87-67486ADA9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EDAB8C-DBC0-AD35-4363-BEBC104A3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Impact of Analog Loss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A6381A-073B-7128-A5C1-019E2F033E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544" y="1600200"/>
                <a:ext cx="8229600" cy="4530725"/>
              </a:xfrm>
            </p:spPr>
            <p:txBody>
              <a:bodyPr/>
              <a:lstStyle/>
              <a:p>
                <a:pPr lvl="1"/>
                <a:r>
                  <a:rPr lang="en-US" altLang="zh-TW" dirty="0"/>
                  <a:t>Analysis of the quantized model</a:t>
                </a:r>
              </a:p>
              <a:p>
                <a:pPr lvl="2"/>
                <a:r>
                  <a:rPr lang="en-US" altLang="zh-TW" dirty="0"/>
                  <a:t>Most of the quantized weight are within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±100</m:t>
                    </m:r>
                  </m:oMath>
                </a14:m>
                <a:endParaRPr lang="en-US" altLang="zh-TW" dirty="0"/>
              </a:p>
              <a:p>
                <a:pPr lvl="2"/>
                <a:r>
                  <a:rPr lang="en-US" altLang="zh-TW" dirty="0"/>
                  <a:t>Most of the quantized input activation &lt; 50</a:t>
                </a:r>
              </a:p>
              <a:p>
                <a:pPr lvl="2"/>
                <a:r>
                  <a:rPr lang="en-US" altLang="zh-TW" dirty="0"/>
                  <a:t>MAC result are within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±5000</m:t>
                    </m:r>
                  </m:oMath>
                </a14:m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A6381A-073B-7128-A5C1-019E2F033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600200"/>
                <a:ext cx="8229600" cy="4530725"/>
              </a:xfrm>
              <a:blipFill>
                <a:blip r:embed="rId2"/>
                <a:stretch>
                  <a:fillRect t="-10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43BACB-7856-FFA3-D91D-86345F1B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14</a:t>
            </a:fld>
            <a:endParaRPr lang="en-US" altLang="zh-TW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5EAE9F1D-2712-4050-EDFB-C32DA5BCD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22613"/>
            <a:ext cx="4320480" cy="2808312"/>
          </a:xfrm>
          <a:prstGeom prst="rect">
            <a:avLst/>
          </a:prstGeom>
        </p:spPr>
      </p:pic>
      <p:grpSp>
        <p:nvGrpSpPr>
          <p:cNvPr id="22" name="群組 21">
            <a:extLst>
              <a:ext uri="{FF2B5EF4-FFF2-40B4-BE49-F238E27FC236}">
                <a16:creationId xmlns:a16="http://schemas.microsoft.com/office/drawing/2014/main" id="{1D73C3EF-081E-2A3F-95F3-91026BC904DA}"/>
              </a:ext>
            </a:extLst>
          </p:cNvPr>
          <p:cNvGrpSpPr/>
          <p:nvPr/>
        </p:nvGrpSpPr>
        <p:grpSpPr>
          <a:xfrm>
            <a:off x="4978140" y="3298817"/>
            <a:ext cx="3518543" cy="2914305"/>
            <a:chOff x="5013896" y="3268104"/>
            <a:chExt cx="3518543" cy="2914305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C1448C4B-6495-C744-84BD-E4C0A019D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725"/>
            <a:stretch/>
          </p:blipFill>
          <p:spPr>
            <a:xfrm>
              <a:off x="5013896" y="3268104"/>
              <a:ext cx="3518543" cy="2914305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F526845-6116-E067-266E-BB16EBA0A7E4}"/>
                </a:ext>
              </a:extLst>
            </p:cNvPr>
            <p:cNvSpPr/>
            <p:nvPr/>
          </p:nvSpPr>
          <p:spPr bwMode="auto">
            <a:xfrm>
              <a:off x="7043936" y="3268104"/>
              <a:ext cx="576064" cy="282744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97AE472-F905-60D8-4278-610217AC88D4}"/>
                </a:ext>
              </a:extLst>
            </p:cNvPr>
            <p:cNvSpPr txBox="1"/>
            <p:nvPr/>
          </p:nvSpPr>
          <p:spPr>
            <a:xfrm>
              <a:off x="5172308" y="3369020"/>
              <a:ext cx="79208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800" b="0" dirty="0"/>
                <a:t>Analog loss</a:t>
              </a:r>
              <a:endParaRPr lang="zh-TW" altLang="en-US" sz="800" b="0" dirty="0"/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2344A003-BD04-C49E-FE51-4E13F9598CF0}"/>
              </a:ext>
            </a:extLst>
          </p:cNvPr>
          <p:cNvSpPr/>
          <p:nvPr/>
        </p:nvSpPr>
        <p:spPr bwMode="auto">
          <a:xfrm>
            <a:off x="983692" y="3298817"/>
            <a:ext cx="1356060" cy="282744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A495AEF-860D-5809-04CD-ADD6F83C1FEA}"/>
              </a:ext>
            </a:extLst>
          </p:cNvPr>
          <p:cNvSpPr/>
          <p:nvPr/>
        </p:nvSpPr>
        <p:spPr bwMode="auto">
          <a:xfrm>
            <a:off x="2949087" y="3298817"/>
            <a:ext cx="398777" cy="282744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EAC7642-4E34-F1B9-F119-08B42538F605}"/>
              </a:ext>
            </a:extLst>
          </p:cNvPr>
          <p:cNvSpPr txBox="1"/>
          <p:nvPr/>
        </p:nvSpPr>
        <p:spPr>
          <a:xfrm>
            <a:off x="5532596" y="6144761"/>
            <a:ext cx="28837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dirty="0"/>
              <a:t>Use the result of this part</a:t>
            </a:r>
            <a:endParaRPr lang="zh-TW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538842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3CDA3-1B1B-E989-3408-2F15AA274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FA079C-B290-909A-5856-CCB4DB8F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Impact of Analog Loss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F515D86-2953-8FF6-3B0E-2EF85AFD1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544" y="1600200"/>
                <a:ext cx="8676456" cy="4530725"/>
              </a:xfrm>
            </p:spPr>
            <p:txBody>
              <a:bodyPr/>
              <a:lstStyle/>
              <a:p>
                <a:pPr lvl="1"/>
                <a:r>
                  <a:rPr lang="en-US" altLang="zh-TW" dirty="0"/>
                  <a:t>Accuracy drop of ResNet-18 if loss is applied</a:t>
                </a:r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marL="457200" lvl="1" indent="0">
                  <a:buNone/>
                </a:pPr>
                <a:endParaRPr lang="en-US" altLang="zh-TW" dirty="0"/>
              </a:p>
              <a:p>
                <a:pPr lvl="1"/>
                <a:r>
                  <a:rPr lang="en-US" altLang="zh-TW" dirty="0"/>
                  <a:t>What about area of </a:t>
                </a:r>
                <a:r>
                  <a:rPr lang="en-US" altLang="zh-TW" dirty="0" err="1"/>
                  <a:t>ckt</a:t>
                </a:r>
                <a:r>
                  <a:rPr lang="en-US" altLang="zh-TW" dirty="0"/>
                  <a:t>?</a:t>
                </a:r>
              </a:p>
              <a:p>
                <a:pPr lvl="2"/>
                <a:r>
                  <a:rPr lang="en-US" altLang="zh-TW" dirty="0"/>
                  <a:t>Lightning : bit-serial : 2x3 FA + 15 FA and 1 shift + 32C</a:t>
                </a:r>
              </a:p>
              <a:p>
                <a:pPr lvl="2"/>
                <a:r>
                  <a:rPr lang="en-US" altLang="zh-TW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: bit-parallel :               49 FA                 + 130C</a:t>
                </a:r>
              </a:p>
              <a:p>
                <a:pPr lvl="2"/>
                <a:r>
                  <a:rPr lang="en-US" altLang="zh-TW" dirty="0"/>
                  <a:t>Big 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: bit-rotate   : 2x3 FA + 15 FA and 1 shift + 8C</a:t>
                </a:r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F515D86-2953-8FF6-3B0E-2EF85AFD1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600200"/>
                <a:ext cx="8676456" cy="4530725"/>
              </a:xfrm>
              <a:blipFill>
                <a:blip r:embed="rId2"/>
                <a:stretch>
                  <a:fillRect t="-1077" r="-3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12F6A4-4A41-3AA3-2961-F0987DFE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15</a:t>
            </a:fld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9AC53BB-E367-FEB9-4D0C-ADC2C00D0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060849"/>
            <a:ext cx="4995250" cy="223224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C99BB29-8C81-C4C5-E60B-262B912436D7}"/>
              </a:ext>
            </a:extLst>
          </p:cNvPr>
          <p:cNvSpPr txBox="1"/>
          <p:nvPr/>
        </p:nvSpPr>
        <p:spPr>
          <a:xfrm>
            <a:off x="3532329" y="3527058"/>
            <a:ext cx="1097602" cy="276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ln>
                  <a:solidFill>
                    <a:schemeClr val="tx1"/>
                  </a:solidFill>
                </a:ln>
                <a:solidFill>
                  <a:srgbClr val="292929"/>
                </a:solidFill>
              </a:rPr>
              <a:t>58% drop</a:t>
            </a:r>
            <a:endParaRPr lang="zh-TW" altLang="en-US" sz="1200" dirty="0">
              <a:ln>
                <a:solidFill>
                  <a:schemeClr val="tx1"/>
                </a:solidFill>
              </a:ln>
              <a:solidFill>
                <a:srgbClr val="292929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24246F5-B874-4677-9C4F-EB5D45BA555D}"/>
              </a:ext>
            </a:extLst>
          </p:cNvPr>
          <p:cNvSpPr txBox="1"/>
          <p:nvPr/>
        </p:nvSpPr>
        <p:spPr>
          <a:xfrm>
            <a:off x="4711720" y="3521328"/>
            <a:ext cx="1097602" cy="276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ln>
                  <a:solidFill>
                    <a:schemeClr val="tx1"/>
                  </a:solidFill>
                </a:ln>
                <a:solidFill>
                  <a:srgbClr val="292929"/>
                </a:solidFill>
              </a:rPr>
              <a:t>4% drop</a:t>
            </a:r>
            <a:endParaRPr lang="zh-TW" altLang="en-US" sz="1200" dirty="0">
              <a:ln>
                <a:solidFill>
                  <a:schemeClr val="tx1"/>
                </a:solidFill>
              </a:ln>
              <a:solidFill>
                <a:srgbClr val="292929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E6773CF-F0EB-8E61-5B8B-4308BF2511E3}"/>
              </a:ext>
            </a:extLst>
          </p:cNvPr>
          <p:cNvSpPr txBox="1"/>
          <p:nvPr/>
        </p:nvSpPr>
        <p:spPr>
          <a:xfrm>
            <a:off x="5748433" y="3521328"/>
            <a:ext cx="1097602" cy="276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ln>
                  <a:solidFill>
                    <a:schemeClr val="tx1"/>
                  </a:solidFill>
                </a:ln>
                <a:solidFill>
                  <a:srgbClr val="292929"/>
                </a:solidFill>
              </a:rPr>
              <a:t>18% drop</a:t>
            </a:r>
            <a:endParaRPr lang="zh-TW" altLang="en-US" sz="1200" dirty="0">
              <a:ln>
                <a:solidFill>
                  <a:schemeClr val="tx1"/>
                </a:solidFill>
              </a:ln>
              <a:solidFill>
                <a:srgbClr val="292929"/>
              </a:solidFill>
            </a:endParaRPr>
          </a:p>
        </p:txBody>
      </p:sp>
      <p:sp>
        <p:nvSpPr>
          <p:cNvPr id="11" name="左大括弧 10">
            <a:extLst>
              <a:ext uri="{FF2B5EF4-FFF2-40B4-BE49-F238E27FC236}">
                <a16:creationId xmlns:a16="http://schemas.microsoft.com/office/drawing/2014/main" id="{0A442367-D54A-CCCF-15A4-AFF066741C25}"/>
              </a:ext>
            </a:extLst>
          </p:cNvPr>
          <p:cNvSpPr/>
          <p:nvPr/>
        </p:nvSpPr>
        <p:spPr bwMode="auto">
          <a:xfrm rot="16200000">
            <a:off x="4913846" y="5391410"/>
            <a:ext cx="252412" cy="936104"/>
          </a:xfrm>
          <a:prstGeom prst="leftBrac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0174D09-721F-247C-49F9-F1D91B3666F7}"/>
              </a:ext>
            </a:extLst>
          </p:cNvPr>
          <p:cNvSpPr txBox="1"/>
          <p:nvPr/>
        </p:nvSpPr>
        <p:spPr>
          <a:xfrm>
            <a:off x="4283968" y="6007521"/>
            <a:ext cx="1440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Sign bit</a:t>
            </a:r>
          </a:p>
          <a:p>
            <a:pPr algn="ctr"/>
            <a:r>
              <a:rPr lang="en-US" altLang="zh-TW" sz="1400" b="0" dirty="0"/>
              <a:t>processing</a:t>
            </a:r>
            <a:endParaRPr lang="zh-TW" altLang="en-US" sz="1400" b="0" dirty="0"/>
          </a:p>
        </p:txBody>
      </p:sp>
      <p:sp>
        <p:nvSpPr>
          <p:cNvPr id="14" name="左大括弧 13">
            <a:extLst>
              <a:ext uri="{FF2B5EF4-FFF2-40B4-BE49-F238E27FC236}">
                <a16:creationId xmlns:a16="http://schemas.microsoft.com/office/drawing/2014/main" id="{2EC835CA-0A1F-FD18-61C9-C614E32F786C}"/>
              </a:ext>
            </a:extLst>
          </p:cNvPr>
          <p:cNvSpPr/>
          <p:nvPr/>
        </p:nvSpPr>
        <p:spPr bwMode="auto">
          <a:xfrm rot="16200000">
            <a:off x="6048462" y="5369557"/>
            <a:ext cx="252412" cy="936104"/>
          </a:xfrm>
          <a:prstGeom prst="leftBrac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B9422FE-BB24-F958-3FA9-8EA85728E53E}"/>
              </a:ext>
            </a:extLst>
          </p:cNvPr>
          <p:cNvSpPr txBox="1"/>
          <p:nvPr/>
        </p:nvSpPr>
        <p:spPr>
          <a:xfrm>
            <a:off x="5418584" y="5985668"/>
            <a:ext cx="1440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Sum the product</a:t>
            </a:r>
            <a:endParaRPr lang="zh-TW" altLang="en-US" sz="1400" b="0" dirty="0"/>
          </a:p>
        </p:txBody>
      </p:sp>
      <p:sp>
        <p:nvSpPr>
          <p:cNvPr id="20" name="左大括弧 19">
            <a:extLst>
              <a:ext uri="{FF2B5EF4-FFF2-40B4-BE49-F238E27FC236}">
                <a16:creationId xmlns:a16="http://schemas.microsoft.com/office/drawing/2014/main" id="{2065D84A-B509-6F5D-5D44-D3A4C8B5BC5F}"/>
              </a:ext>
            </a:extLst>
          </p:cNvPr>
          <p:cNvSpPr/>
          <p:nvPr/>
        </p:nvSpPr>
        <p:spPr bwMode="auto">
          <a:xfrm rot="16200000">
            <a:off x="7451874" y="5369557"/>
            <a:ext cx="252412" cy="936104"/>
          </a:xfrm>
          <a:prstGeom prst="leftBrac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B392229-FD56-6D04-11E5-27DD39C83805}"/>
              </a:ext>
            </a:extLst>
          </p:cNvPr>
          <p:cNvSpPr txBox="1"/>
          <p:nvPr/>
        </p:nvSpPr>
        <p:spPr>
          <a:xfrm>
            <a:off x="6686133" y="5996595"/>
            <a:ext cx="1548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Bit precision</a:t>
            </a:r>
          </a:p>
          <a:p>
            <a:pPr algn="ctr"/>
            <a:r>
              <a:rPr lang="en-US" altLang="zh-TW" sz="1400" b="0" dirty="0"/>
              <a:t>alignment </a:t>
            </a:r>
            <a:endParaRPr lang="zh-TW" altLang="en-US" sz="1400" b="0" dirty="0"/>
          </a:p>
        </p:txBody>
      </p:sp>
      <p:sp>
        <p:nvSpPr>
          <p:cNvPr id="25" name="左大括弧 24">
            <a:extLst>
              <a:ext uri="{FF2B5EF4-FFF2-40B4-BE49-F238E27FC236}">
                <a16:creationId xmlns:a16="http://schemas.microsoft.com/office/drawing/2014/main" id="{0F188D5A-574A-E964-55BD-2148CC7C70BF}"/>
              </a:ext>
            </a:extLst>
          </p:cNvPr>
          <p:cNvSpPr/>
          <p:nvPr/>
        </p:nvSpPr>
        <p:spPr bwMode="auto">
          <a:xfrm rot="16200000">
            <a:off x="8475870" y="5391410"/>
            <a:ext cx="252412" cy="936104"/>
          </a:xfrm>
          <a:prstGeom prst="leftBrac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785586F-69E7-2D5E-F542-56A30DE69780}"/>
              </a:ext>
            </a:extLst>
          </p:cNvPr>
          <p:cNvSpPr txBox="1"/>
          <p:nvPr/>
        </p:nvSpPr>
        <p:spPr>
          <a:xfrm>
            <a:off x="8166118" y="5985668"/>
            <a:ext cx="9361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Analog</a:t>
            </a:r>
          </a:p>
          <a:p>
            <a:pPr algn="ctr"/>
            <a:r>
              <a:rPr lang="en-US" altLang="zh-TW" sz="1400" b="0" dirty="0"/>
              <a:t>Sum</a:t>
            </a:r>
            <a:endParaRPr lang="zh-TW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4093653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9CBB9A-77AB-6BCF-579D-8DF379BE3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A6A0AB-AF13-E2B0-716B-EAB325DB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Comparison between different shapes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542550-FC94-B212-3B2D-BE32B960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8DC1AC1-8D60-F75A-EC36-846EC6DF3F05}"/>
              </a:ext>
            </a:extLst>
          </p:cNvPr>
          <p:cNvGrpSpPr/>
          <p:nvPr/>
        </p:nvGrpSpPr>
        <p:grpSpPr>
          <a:xfrm>
            <a:off x="1916681" y="2363074"/>
            <a:ext cx="6133160" cy="1502488"/>
            <a:chOff x="1944297" y="2026115"/>
            <a:chExt cx="6133160" cy="1502488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8BAE2F61-7D0F-F877-DA8F-66D547AE5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4881"/>
            <a:stretch/>
          </p:blipFill>
          <p:spPr>
            <a:xfrm>
              <a:off x="1944297" y="2340750"/>
              <a:ext cx="1512168" cy="1179723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4E5672A5-BF14-DFBE-8E5A-07136265F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91" b="99545" l="9440" r="54240">
                          <a14:foregroundMark x1="25120" y1="15909" x2="14720" y2="58182"/>
                          <a14:foregroundMark x1="14720" y1="58182" x2="10880" y2="98182"/>
                          <a14:foregroundMark x1="10880" y1="98182" x2="10880" y2="98182"/>
                          <a14:foregroundMark x1="40800" y1="20455" x2="40320" y2="50000"/>
                          <a14:foregroundMark x1="50240" y1="14545" x2="38240" y2="58636"/>
                          <a14:foregroundMark x1="38240" y1="58636" x2="37440" y2="60000"/>
                          <a14:foregroundMark x1="50400" y1="10909" x2="43840" y2="41364"/>
                          <a14:foregroundMark x1="50560" y1="25455" x2="46720" y2="37273"/>
                          <a14:foregroundMark x1="49120" y1="20909" x2="46240" y2="41364"/>
                          <a14:foregroundMark x1="48160" y1="18636" x2="42400" y2="49545"/>
                          <a14:foregroundMark x1="50560" y1="11818" x2="47840" y2="25909"/>
                          <a14:foregroundMark x1="51040" y1="9545" x2="27680" y2="14091"/>
                          <a14:foregroundMark x1="28640" y1="7273" x2="46880" y2="4545"/>
                          <a14:foregroundMark x1="46880" y1="4545" x2="48160" y2="4545"/>
                          <a14:foregroundMark x1="42400" y1="7273" x2="54240" y2="7273"/>
                          <a14:foregroundMark x1="46560" y1="6364" x2="51680" y2="7727"/>
                          <a14:foregroundMark x1="35040" y1="45909" x2="27840" y2="76364"/>
                          <a14:foregroundMark x1="26720" y1="56818" x2="25280" y2="69091"/>
                          <a14:foregroundMark x1="24160" y1="67273" x2="24000" y2="73182"/>
                          <a14:foregroundMark x1="24000" y1="58636" x2="24960" y2="77273"/>
                          <a14:foregroundMark x1="29600" y1="64091" x2="26880" y2="75455"/>
                          <a14:foregroundMark x1="28640" y1="60455" x2="27360" y2="85909"/>
                          <a14:foregroundMark x1="31040" y1="60000" x2="32640" y2="77273"/>
                          <a14:foregroundMark x1="34720" y1="61364" x2="34240" y2="78182"/>
                          <a14:foregroundMark x1="35040" y1="65000" x2="33120" y2="73182"/>
                          <a14:foregroundMark x1="34080" y1="66364" x2="33280" y2="72727"/>
                          <a14:foregroundMark x1="34400" y1="62273" x2="33760" y2="65000"/>
                          <a14:foregroundMark x1="40480" y1="25000" x2="39360" y2="31818"/>
                          <a14:foregroundMark x1="29760" y1="9545" x2="23520" y2="40455"/>
                          <a14:foregroundMark x1="30400" y1="21818" x2="23680" y2="57273"/>
                          <a14:foregroundMark x1="27520" y1="21364" x2="25600" y2="44091"/>
                          <a14:foregroundMark x1="32000" y1="17273" x2="27840" y2="31818"/>
                          <a14:foregroundMark x1="27360" y1="25909" x2="22560" y2="58636"/>
                          <a14:foregroundMark x1="20960" y1="52273" x2="18240" y2="61818"/>
                          <a14:foregroundMark x1="21440" y1="52727" x2="19040" y2="66364"/>
                          <a14:foregroundMark x1="22400" y1="44545" x2="16640" y2="76364"/>
                          <a14:foregroundMark x1="17600" y1="62273" x2="14560" y2="79545"/>
                          <a14:foregroundMark x1="16960" y1="74545" x2="15840" y2="83636"/>
                          <a14:foregroundMark x1="16960" y1="76364" x2="14720" y2="85909"/>
                          <a14:foregroundMark x1="20000" y1="63182" x2="14880" y2="85000"/>
                          <a14:foregroundMark x1="15840" y1="72727" x2="11680" y2="94545"/>
                          <a14:foregroundMark x1="17760" y1="74545" x2="13920" y2="88636"/>
                          <a14:foregroundMark x1="17920" y1="68182" x2="15520" y2="81818"/>
                          <a14:foregroundMark x1="19040" y1="60455" x2="14240" y2="81818"/>
                          <a14:foregroundMark x1="15680" y1="71364" x2="13440" y2="85000"/>
                          <a14:foregroundMark x1="17280" y1="77273" x2="13600" y2="95455"/>
                          <a14:foregroundMark x1="9760" y1="95909" x2="16640" y2="96364"/>
                          <a14:foregroundMark x1="11200" y1="95455" x2="20960" y2="92273"/>
                          <a14:foregroundMark x1="9440" y1="97727" x2="11520" y2="99545"/>
                          <a14:foregroundMark x1="15200" y1="97273" x2="33120" y2="93636"/>
                          <a14:foregroundMark x1="35840" y1="81364" x2="29920" y2="97727"/>
                          <a14:foregroundMark x1="35840" y1="77727" x2="32800" y2="92273"/>
                          <a14:foregroundMark x1="38560" y1="68636" x2="32800" y2="92273"/>
                          <a14:foregroundMark x1="36640" y1="79091" x2="34240" y2="97727"/>
                          <a14:foregroundMark x1="39360" y1="68636" x2="34240" y2="85000"/>
                          <a14:foregroundMark x1="43840" y1="44091" x2="39840" y2="69091"/>
                          <a14:foregroundMark x1="44160" y1="40000" x2="36800" y2="69545"/>
                          <a14:foregroundMark x1="49440" y1="34091" x2="43040" y2="52727"/>
                          <a14:foregroundMark x1="48480" y1="27727" x2="45760" y2="47727"/>
                          <a14:foregroundMark x1="51360" y1="26818" x2="48000" y2="37727"/>
                          <a14:foregroundMark x1="51200" y1="24545" x2="51200" y2="9091"/>
                          <a14:foregroundMark x1="49760" y1="19091" x2="49600" y2="7727"/>
                          <a14:foregroundMark x1="47040" y1="6364" x2="53920" y2="5909"/>
                          <a14:foregroundMark x1="30720" y1="10455" x2="36000" y2="6364"/>
                          <a14:foregroundMark x1="30080" y1="6364" x2="36800" y2="6364"/>
                          <a14:foregroundMark x1="52160" y1="6364" x2="49440" y2="22273"/>
                          <a14:foregroundMark x1="52160" y1="10455" x2="50560" y2="19091"/>
                        </a14:backgroundRemoval>
                      </a14:imgEffect>
                    </a14:imgLayer>
                  </a14:imgProps>
                </a:ext>
              </a:extLst>
            </a:blip>
            <a:srcRect l="9259" r="46296"/>
            <a:stretch/>
          </p:blipFill>
          <p:spPr>
            <a:xfrm>
              <a:off x="6156176" y="2348880"/>
              <a:ext cx="1489550" cy="1179723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F0EB5A67-2A4F-A5CB-EC5C-7C1CDB3E7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716" b="92661" l="9966" r="97595">
                          <a14:foregroundMark x1="90722" y1="22477" x2="75601" y2="42661"/>
                          <a14:foregroundMark x1="84192" y1="34404" x2="72509" y2="60550"/>
                          <a14:foregroundMark x1="92784" y1="11927" x2="85567" y2="24771"/>
                          <a14:foregroundMark x1="97938" y1="11009" x2="90722" y2="32110"/>
                          <a14:foregroundMark x1="94158" y1="8716" x2="81100" y2="41284"/>
                          <a14:foregroundMark x1="18213" y1="91743" x2="32302" y2="92661"/>
                          <a14:foregroundMark x1="87285" y1="33486" x2="85567" y2="36239"/>
                          <a14:foregroundMark x1="89347" y1="30275" x2="86942" y2="36697"/>
                        </a14:backgroundRemoval>
                      </a14:imgEffect>
                    </a14:imgLayer>
                  </a14:imgProps>
                </a:ext>
              </a:extLst>
            </a:blip>
            <a:srcRect l="6582"/>
            <a:stretch/>
          </p:blipFill>
          <p:spPr>
            <a:xfrm>
              <a:off x="4093424" y="2348880"/>
              <a:ext cx="1471109" cy="1179723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9831B046-CC83-2CB4-01DB-47A448D19B97}"/>
                </a:ext>
              </a:extLst>
            </p:cNvPr>
            <p:cNvSpPr txBox="1"/>
            <p:nvPr/>
          </p:nvSpPr>
          <p:spPr>
            <a:xfrm>
              <a:off x="2320797" y="2026115"/>
              <a:ext cx="12735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Lightning</a:t>
              </a:r>
              <a:endParaRPr lang="zh-TW" altLang="en-US" b="0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F433478A-FDD8-4350-FD1E-BC938101622C}"/>
                </a:ext>
              </a:extLst>
            </p:cNvPr>
            <p:cNvSpPr txBox="1"/>
            <p:nvPr/>
          </p:nvSpPr>
          <p:spPr>
            <a:xfrm>
              <a:off x="6241215" y="2034245"/>
              <a:ext cx="18362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Small Triangle</a:t>
              </a:r>
              <a:endParaRPr lang="zh-TW" altLang="en-US" b="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D2494C5-F929-3142-AB5E-7F338EAC8A14}"/>
                </a:ext>
              </a:extLst>
            </p:cNvPr>
            <p:cNvSpPr txBox="1"/>
            <p:nvPr/>
          </p:nvSpPr>
          <p:spPr>
            <a:xfrm>
              <a:off x="4316322" y="2030001"/>
              <a:ext cx="15826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Big Triangle</a:t>
              </a:r>
              <a:endParaRPr lang="zh-TW" altLang="en-US" b="0" dirty="0"/>
            </a:p>
          </p:txBody>
        </p:sp>
      </p:grp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DF954334-F9C5-3598-BFBD-2F10627D1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665483"/>
              </p:ext>
            </p:extLst>
          </p:nvPr>
        </p:nvGraphicFramePr>
        <p:xfrm>
          <a:off x="429260" y="4005064"/>
          <a:ext cx="7620581" cy="231648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414760">
                  <a:extLst>
                    <a:ext uri="{9D8B030D-6E8A-4147-A177-3AD203B41FA5}">
                      <a16:colId xmlns:a16="http://schemas.microsoft.com/office/drawing/2014/main" val="2900418502"/>
                    </a:ext>
                  </a:extLst>
                </a:gridCol>
                <a:gridCol w="2068607">
                  <a:extLst>
                    <a:ext uri="{9D8B030D-6E8A-4147-A177-3AD203B41FA5}">
                      <a16:colId xmlns:a16="http://schemas.microsoft.com/office/drawing/2014/main" val="1848767948"/>
                    </a:ext>
                  </a:extLst>
                </a:gridCol>
                <a:gridCol w="2068607">
                  <a:extLst>
                    <a:ext uri="{9D8B030D-6E8A-4147-A177-3AD203B41FA5}">
                      <a16:colId xmlns:a16="http://schemas.microsoft.com/office/drawing/2014/main" val="3963895153"/>
                    </a:ext>
                  </a:extLst>
                </a:gridCol>
                <a:gridCol w="2068607">
                  <a:extLst>
                    <a:ext uri="{9D8B030D-6E8A-4147-A177-3AD203B41FA5}">
                      <a16:colId xmlns:a16="http://schemas.microsoft.com/office/drawing/2014/main" val="830716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Decimal Loss</a:t>
                      </a:r>
                    </a:p>
                    <a:p>
                      <a:pPr algn="ctr"/>
                      <a:r>
                        <a:rPr lang="en-US" altLang="zh-TW" sz="1600" dirty="0"/>
                        <a:t>(0.1 Loss)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36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3.5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503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Accuracy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Large drop</a:t>
                      </a:r>
                    </a:p>
                    <a:p>
                      <a:pPr algn="ctr"/>
                      <a:r>
                        <a:rPr lang="en-US" altLang="zh-TW" sz="1600" dirty="0"/>
                        <a:t>(58%)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Acceptable drop</a:t>
                      </a:r>
                    </a:p>
                    <a:p>
                      <a:pPr algn="ctr"/>
                      <a:r>
                        <a:rPr lang="en-US" altLang="zh-TW" sz="1600" dirty="0"/>
                        <a:t>(18%)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Low drop</a:t>
                      </a:r>
                    </a:p>
                    <a:p>
                      <a:pPr algn="ctr"/>
                      <a:r>
                        <a:rPr lang="en-US" altLang="zh-TW" sz="1600" dirty="0"/>
                        <a:t>(4%)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71606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Adder Area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21 FA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21 FA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49 FA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04162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Capacitors</a:t>
                      </a:r>
                    </a:p>
                    <a:p>
                      <a:pPr algn="ctr"/>
                      <a:r>
                        <a:rPr lang="en-US" altLang="zh-TW" sz="1600" dirty="0"/>
                        <a:t>Used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32 C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 C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130 C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0309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21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270881-2FB5-E37E-6CBC-D007EA83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711AF5-E795-72A0-751B-FB0C5AF8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Part A : Analyze the effect of different shapes of partial sum</a:t>
            </a:r>
          </a:p>
          <a:p>
            <a:pPr lvl="2"/>
            <a:r>
              <a:rPr lang="en-US" altLang="zh-TW" dirty="0"/>
              <a:t>Lightning / Big-triangle / small-triangle</a:t>
            </a:r>
          </a:p>
          <a:p>
            <a:pPr lvl="1"/>
            <a:r>
              <a:rPr lang="en-US" altLang="zh-TW" dirty="0"/>
              <a:t>Part B : Use the result in part A to analyze the impact of analog loss on classification ML tasks</a:t>
            </a:r>
          </a:p>
          <a:p>
            <a:pPr lvl="2"/>
            <a:r>
              <a:rPr lang="en-US" altLang="zh-TW" dirty="0"/>
              <a:t>Resnet-18 on CIFAR-10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C89D3E-EA81-541A-21F4-5B57CDD2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979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DD532-97F4-BC59-E06A-0A5C4CBC2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3A945-8261-C111-B291-B35C7A95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A : Shapes of Partial Sum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32BBC9-9730-75F0-B62C-11F19E2B6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The definition of boundary between analog and digital part is a problem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77A4C8-D31C-0057-69EC-6E57C9EC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6A4AAE4-FF0E-4681-B69D-77144243E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007" y="2368320"/>
            <a:ext cx="3888432" cy="136872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12540C2-4D93-C891-103B-9429786924D1}"/>
              </a:ext>
            </a:extLst>
          </p:cNvPr>
          <p:cNvSpPr txBox="1"/>
          <p:nvPr/>
        </p:nvSpPr>
        <p:spPr>
          <a:xfrm>
            <a:off x="446353" y="2815117"/>
            <a:ext cx="3420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/>
              <a:t>Digital Part : High precision</a:t>
            </a:r>
          </a:p>
          <a:p>
            <a:r>
              <a:rPr lang="en-US" altLang="zh-TW" b="0" dirty="0"/>
              <a:t>Analog Part : Low precision</a:t>
            </a:r>
            <a:endParaRPr lang="zh-TW" altLang="en-US" b="0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7E69255-4F99-78DA-2AA5-0F36C8638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686" y="4111763"/>
            <a:ext cx="1947574" cy="2292074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90F2738F-D718-0BA7-1329-A9303E389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5834" y="4653136"/>
            <a:ext cx="2880320" cy="97362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97014F2-33B4-14D7-9C29-E301EA93776E}"/>
              </a:ext>
            </a:extLst>
          </p:cNvPr>
          <p:cNvSpPr txBox="1"/>
          <p:nvPr/>
        </p:nvSpPr>
        <p:spPr>
          <a:xfrm>
            <a:off x="179512" y="4748621"/>
            <a:ext cx="40324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/>
              <a:t>Digital Part : Bulky </a:t>
            </a:r>
            <a:r>
              <a:rPr lang="en-US" altLang="zh-TW" b="0" dirty="0" err="1"/>
              <a:t>ckt</a:t>
            </a:r>
            <a:endParaRPr lang="en-US" altLang="zh-TW" b="0" dirty="0"/>
          </a:p>
          <a:p>
            <a:r>
              <a:rPr lang="en-US" altLang="zh-TW" b="0" dirty="0"/>
              <a:t>Analog Part : Less HW overhead</a:t>
            </a:r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303542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4B6E06-7CE7-2F35-41BC-BD087FFD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A : Shapes of Partial Sum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E87EF9-1965-0854-6096-1D9A78E21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Digital Sum</a:t>
            </a:r>
          </a:p>
          <a:p>
            <a:pPr lvl="2"/>
            <a:r>
              <a:rPr lang="en-US" altLang="zh-TW" dirty="0"/>
              <a:t>Using digital multiplier and adder tree</a:t>
            </a:r>
          </a:p>
          <a:p>
            <a:pPr lvl="2"/>
            <a:r>
              <a:rPr lang="en-US" altLang="zh-TW" dirty="0"/>
              <a:t>Easy to simulate and calculate area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Analog Sum</a:t>
            </a:r>
          </a:p>
          <a:p>
            <a:pPr lvl="2"/>
            <a:r>
              <a:rPr lang="en-US" altLang="zh-TW" dirty="0"/>
              <a:t>Using analog multiplier and SAR ADC</a:t>
            </a:r>
          </a:p>
          <a:p>
            <a:pPr lvl="2"/>
            <a:r>
              <a:rPr lang="en-US" altLang="zh-TW" dirty="0"/>
              <a:t>SAR ADC</a:t>
            </a:r>
            <a:r>
              <a:rPr lang="zh-TW" altLang="en-US" dirty="0"/>
              <a:t> </a:t>
            </a:r>
            <a:r>
              <a:rPr lang="en-US" altLang="zh-TW" dirty="0"/>
              <a:t>implementation?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50B5BE-8BB1-81A2-4CBD-7312EE3E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5E82D87D-081B-A584-568C-E8E9A2127329}"/>
              </a:ext>
            </a:extLst>
          </p:cNvPr>
          <p:cNvGrpSpPr/>
          <p:nvPr/>
        </p:nvGrpSpPr>
        <p:grpSpPr>
          <a:xfrm>
            <a:off x="3779912" y="2852936"/>
            <a:ext cx="1290449" cy="504895"/>
            <a:chOff x="7092281" y="1988840"/>
            <a:chExt cx="1290449" cy="504895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FB3ABAC8-8034-7281-70B6-5EE5BDB93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7163728" y="1917393"/>
              <a:ext cx="504895" cy="647790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126BF86E-4A69-1A32-D9EB-8B45B1315130}"/>
                </a:ext>
              </a:extLst>
            </p:cNvPr>
            <p:cNvSpPr txBox="1"/>
            <p:nvPr/>
          </p:nvSpPr>
          <p:spPr>
            <a:xfrm>
              <a:off x="7734658" y="2056622"/>
              <a:ext cx="6480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x n</a:t>
              </a:r>
              <a:endParaRPr lang="zh-TW" altLang="en-US" b="0" dirty="0"/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D08FB0E4-313B-2AB8-B548-6ED5C7509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931" y="4804463"/>
            <a:ext cx="3945755" cy="190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5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EA6DA2-AB7B-5C63-F6BC-67B5F67BF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A : Shapes of Partial Sum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836BD1-12D1-01F4-118C-CB3B9A3B4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Product = Digital sum + Analog Sum</a:t>
            </a:r>
            <a:br>
              <a:rPr lang="en-US" altLang="zh-TW" dirty="0"/>
            </a:br>
            <a:r>
              <a:rPr lang="en-US" altLang="zh-TW" dirty="0"/>
              <a:t>            = Digital sum + Ideal Sum * loss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23A0DA-650F-C870-F68E-A8F7CC87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1AA7CBC6-F0E5-183D-E429-67E06AE811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881"/>
          <a:stretch/>
        </p:blipFill>
        <p:spPr>
          <a:xfrm>
            <a:off x="3131840" y="2564904"/>
            <a:ext cx="2723212" cy="2124524"/>
          </a:xfrm>
          <a:prstGeom prst="rect">
            <a:avLst/>
          </a:prstGeom>
        </p:spPr>
      </p:pic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3C7DF44-C62C-D01D-82A8-C722F2ED4B70}"/>
              </a:ext>
            </a:extLst>
          </p:cNvPr>
          <p:cNvCxnSpPr>
            <a:stCxn id="17" idx="1"/>
            <a:endCxn id="21" idx="3"/>
          </p:cNvCxnSpPr>
          <p:nvPr/>
        </p:nvCxnSpPr>
        <p:spPr bwMode="auto">
          <a:xfrm flipH="1">
            <a:off x="2484748" y="3627166"/>
            <a:ext cx="64709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30090B3-A9B1-B459-734E-D8005520A41D}"/>
              </a:ext>
            </a:extLst>
          </p:cNvPr>
          <p:cNvSpPr txBox="1"/>
          <p:nvPr/>
        </p:nvSpPr>
        <p:spPr>
          <a:xfrm>
            <a:off x="821038" y="3442500"/>
            <a:ext cx="1663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/>
              <a:t>Digital sum </a:t>
            </a:r>
            <a:endParaRPr lang="zh-TW" altLang="en-US" b="0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F4E10C0-F49E-F9FF-8438-9EC528592034}"/>
              </a:ext>
            </a:extLst>
          </p:cNvPr>
          <p:cNvCxnSpPr>
            <a:cxnSpLocks/>
            <a:stCxn id="17" idx="3"/>
            <a:endCxn id="25" idx="1"/>
          </p:cNvCxnSpPr>
          <p:nvPr/>
        </p:nvCxnSpPr>
        <p:spPr bwMode="auto">
          <a:xfrm>
            <a:off x="5855052" y="3627166"/>
            <a:ext cx="58117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F65C1EF-9428-A171-B2AA-836B68D2EACA}"/>
              </a:ext>
            </a:extLst>
          </p:cNvPr>
          <p:cNvSpPr txBox="1"/>
          <p:nvPr/>
        </p:nvSpPr>
        <p:spPr>
          <a:xfrm>
            <a:off x="6436227" y="3442500"/>
            <a:ext cx="1663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/>
              <a:t>Analog sum </a:t>
            </a:r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1374713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E0D42-30AD-0DD4-526C-0C8B46E32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29577-FAC4-855E-6154-D3A40806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A : Shapes of Partial Sum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571E9A-452C-CC8E-E411-D7FB284EA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Types of Shapes</a:t>
            </a:r>
          </a:p>
          <a:p>
            <a:pPr lvl="2"/>
            <a:r>
              <a:rPr lang="en-US" altLang="zh-TW" dirty="0"/>
              <a:t>Lightning : Bit-serial scheme</a:t>
            </a:r>
          </a:p>
          <a:p>
            <a:pPr lvl="2"/>
            <a:r>
              <a:rPr lang="en-US" altLang="zh-TW" dirty="0"/>
              <a:t>Big triangle : Bit-rotation scheme</a:t>
            </a:r>
          </a:p>
          <a:p>
            <a:pPr lvl="2"/>
            <a:r>
              <a:rPr lang="en-US" altLang="zh-TW" dirty="0"/>
              <a:t>Small triangle : Bit parallel scheme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79374D-F504-F3B5-495C-8C1E3B19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400FAF1-9A1F-D83E-DF86-5EF455059BE9}"/>
              </a:ext>
            </a:extLst>
          </p:cNvPr>
          <p:cNvGrpSpPr/>
          <p:nvPr/>
        </p:nvGrpSpPr>
        <p:grpSpPr>
          <a:xfrm>
            <a:off x="1094158" y="3717032"/>
            <a:ext cx="6955683" cy="1498602"/>
            <a:chOff x="1121774" y="2030001"/>
            <a:chExt cx="6955683" cy="1498602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73E7A986-2E90-2CFF-098A-0F6B2CED9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4881"/>
            <a:stretch/>
          </p:blipFill>
          <p:spPr>
            <a:xfrm>
              <a:off x="1121774" y="2348880"/>
              <a:ext cx="1512168" cy="1179723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2F239A9-84A0-8CBF-A604-D00D2CF9D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91" b="99545" l="9440" r="54240">
                          <a14:foregroundMark x1="25120" y1="15909" x2="14720" y2="58182"/>
                          <a14:foregroundMark x1="14720" y1="58182" x2="10880" y2="98182"/>
                          <a14:foregroundMark x1="10880" y1="98182" x2="10880" y2="98182"/>
                          <a14:foregroundMark x1="40800" y1="20455" x2="40320" y2="50000"/>
                          <a14:foregroundMark x1="50240" y1="14545" x2="38240" y2="58636"/>
                          <a14:foregroundMark x1="38240" y1="58636" x2="37440" y2="60000"/>
                          <a14:foregroundMark x1="50400" y1="10909" x2="43840" y2="41364"/>
                          <a14:foregroundMark x1="50560" y1="25455" x2="46720" y2="37273"/>
                          <a14:foregroundMark x1="49120" y1="20909" x2="46240" y2="41364"/>
                          <a14:foregroundMark x1="48160" y1="18636" x2="42400" y2="49545"/>
                          <a14:foregroundMark x1="50560" y1="11818" x2="47840" y2="25909"/>
                          <a14:foregroundMark x1="51040" y1="9545" x2="27680" y2="14091"/>
                          <a14:foregroundMark x1="28640" y1="7273" x2="46880" y2="4545"/>
                          <a14:foregroundMark x1="46880" y1="4545" x2="48160" y2="4545"/>
                          <a14:foregroundMark x1="42400" y1="7273" x2="54240" y2="7273"/>
                          <a14:foregroundMark x1="46560" y1="6364" x2="51680" y2="7727"/>
                          <a14:foregroundMark x1="35040" y1="45909" x2="27840" y2="76364"/>
                          <a14:foregroundMark x1="26720" y1="56818" x2="25280" y2="69091"/>
                          <a14:foregroundMark x1="24160" y1="67273" x2="24000" y2="73182"/>
                          <a14:foregroundMark x1="24000" y1="58636" x2="24960" y2="77273"/>
                          <a14:foregroundMark x1="29600" y1="64091" x2="26880" y2="75455"/>
                          <a14:foregroundMark x1="28640" y1="60455" x2="27360" y2="85909"/>
                          <a14:foregroundMark x1="31040" y1="60000" x2="32640" y2="77273"/>
                          <a14:foregroundMark x1="34720" y1="61364" x2="34240" y2="78182"/>
                          <a14:foregroundMark x1="35040" y1="65000" x2="33120" y2="73182"/>
                          <a14:foregroundMark x1="34080" y1="66364" x2="33280" y2="72727"/>
                          <a14:foregroundMark x1="34400" y1="62273" x2="33760" y2="65000"/>
                          <a14:foregroundMark x1="40480" y1="25000" x2="39360" y2="31818"/>
                          <a14:foregroundMark x1="29760" y1="9545" x2="23520" y2="40455"/>
                          <a14:foregroundMark x1="30400" y1="21818" x2="23680" y2="57273"/>
                          <a14:foregroundMark x1="27520" y1="21364" x2="25600" y2="44091"/>
                          <a14:foregroundMark x1="32000" y1="17273" x2="27840" y2="31818"/>
                          <a14:foregroundMark x1="27360" y1="25909" x2="22560" y2="58636"/>
                          <a14:foregroundMark x1="20960" y1="52273" x2="18240" y2="61818"/>
                          <a14:foregroundMark x1="21440" y1="52727" x2="19040" y2="66364"/>
                          <a14:foregroundMark x1="22400" y1="44545" x2="16640" y2="76364"/>
                          <a14:foregroundMark x1="17600" y1="62273" x2="14560" y2="79545"/>
                          <a14:foregroundMark x1="16960" y1="74545" x2="15840" y2="83636"/>
                          <a14:foregroundMark x1="16960" y1="76364" x2="14720" y2="85909"/>
                          <a14:foregroundMark x1="20000" y1="63182" x2="14880" y2="85000"/>
                          <a14:foregroundMark x1="15840" y1="72727" x2="11680" y2="94545"/>
                          <a14:foregroundMark x1="17760" y1="74545" x2="13920" y2="88636"/>
                          <a14:foregroundMark x1="17920" y1="68182" x2="15520" y2="81818"/>
                          <a14:foregroundMark x1="19040" y1="60455" x2="14240" y2="81818"/>
                          <a14:foregroundMark x1="15680" y1="71364" x2="13440" y2="85000"/>
                          <a14:foregroundMark x1="17280" y1="77273" x2="13600" y2="95455"/>
                          <a14:foregroundMark x1="9760" y1="95909" x2="16640" y2="96364"/>
                          <a14:foregroundMark x1="11200" y1="95455" x2="20960" y2="92273"/>
                          <a14:foregroundMark x1="9440" y1="97727" x2="11520" y2="99545"/>
                          <a14:foregroundMark x1="15200" y1="97273" x2="33120" y2="93636"/>
                          <a14:foregroundMark x1="35840" y1="81364" x2="29920" y2="97727"/>
                          <a14:foregroundMark x1="35840" y1="77727" x2="32800" y2="92273"/>
                          <a14:foregroundMark x1="38560" y1="68636" x2="32800" y2="92273"/>
                          <a14:foregroundMark x1="36640" y1="79091" x2="34240" y2="97727"/>
                          <a14:foregroundMark x1="39360" y1="68636" x2="34240" y2="85000"/>
                          <a14:foregroundMark x1="43840" y1="44091" x2="39840" y2="69091"/>
                          <a14:foregroundMark x1="44160" y1="40000" x2="36800" y2="69545"/>
                          <a14:foregroundMark x1="49440" y1="34091" x2="43040" y2="52727"/>
                          <a14:foregroundMark x1="48480" y1="27727" x2="45760" y2="47727"/>
                          <a14:foregroundMark x1="51360" y1="26818" x2="48000" y2="37727"/>
                          <a14:foregroundMark x1="51200" y1="24545" x2="51200" y2="9091"/>
                          <a14:foregroundMark x1="49760" y1="19091" x2="49600" y2="7727"/>
                          <a14:foregroundMark x1="47040" y1="6364" x2="53920" y2="5909"/>
                          <a14:foregroundMark x1="30720" y1="10455" x2="36000" y2="6364"/>
                          <a14:foregroundMark x1="30080" y1="6364" x2="36800" y2="6364"/>
                          <a14:foregroundMark x1="52160" y1="6364" x2="49440" y2="22273"/>
                          <a14:foregroundMark x1="52160" y1="10455" x2="50560" y2="19091"/>
                        </a14:backgroundRemoval>
                      </a14:imgEffect>
                    </a14:imgLayer>
                  </a14:imgProps>
                </a:ext>
              </a:extLst>
            </a:blip>
            <a:srcRect l="9259" r="46296"/>
            <a:stretch/>
          </p:blipFill>
          <p:spPr>
            <a:xfrm>
              <a:off x="6156176" y="2348880"/>
              <a:ext cx="1489550" cy="1179723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C721AF3-E7DE-C471-C985-3BDE86922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716" b="92661" l="9966" r="97595">
                          <a14:foregroundMark x1="90722" y1="22477" x2="75601" y2="42661"/>
                          <a14:foregroundMark x1="84192" y1="34404" x2="72509" y2="60550"/>
                          <a14:foregroundMark x1="92784" y1="11927" x2="85567" y2="24771"/>
                          <a14:foregroundMark x1="97938" y1="11009" x2="90722" y2="32110"/>
                          <a14:foregroundMark x1="94158" y1="8716" x2="81100" y2="41284"/>
                          <a14:foregroundMark x1="18213" y1="91743" x2="32302" y2="92661"/>
                          <a14:foregroundMark x1="87285" y1="33486" x2="85567" y2="36239"/>
                          <a14:foregroundMark x1="89347" y1="30275" x2="86942" y2="36697"/>
                        </a14:backgroundRemoval>
                      </a14:imgEffect>
                    </a14:imgLayer>
                  </a14:imgProps>
                </a:ext>
              </a:extLst>
            </a:blip>
            <a:srcRect l="6582"/>
            <a:stretch/>
          </p:blipFill>
          <p:spPr>
            <a:xfrm>
              <a:off x="3659504" y="2348880"/>
              <a:ext cx="1471109" cy="1179723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2AB81D6-CF3E-52BE-B218-D839DD7BC5D9}"/>
                </a:ext>
              </a:extLst>
            </p:cNvPr>
            <p:cNvSpPr txBox="1"/>
            <p:nvPr/>
          </p:nvSpPr>
          <p:spPr>
            <a:xfrm>
              <a:off x="1498274" y="2034245"/>
              <a:ext cx="12735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Lightning</a:t>
              </a:r>
              <a:endParaRPr lang="zh-TW" altLang="en-US" b="0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A721B9D-6717-FC0B-C55D-9DCD5F558A49}"/>
                </a:ext>
              </a:extLst>
            </p:cNvPr>
            <p:cNvSpPr txBox="1"/>
            <p:nvPr/>
          </p:nvSpPr>
          <p:spPr>
            <a:xfrm>
              <a:off x="6241215" y="2034245"/>
              <a:ext cx="18362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Small Triangle</a:t>
              </a:r>
              <a:endParaRPr lang="zh-TW" altLang="en-US" b="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BD7F072-C486-F506-3B31-7D886595D13A}"/>
                </a:ext>
              </a:extLst>
            </p:cNvPr>
            <p:cNvSpPr txBox="1"/>
            <p:nvPr/>
          </p:nvSpPr>
          <p:spPr>
            <a:xfrm>
              <a:off x="3882402" y="2030001"/>
              <a:ext cx="15826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Big Triangle</a:t>
              </a:r>
              <a:endParaRPr lang="zh-TW" altLang="en-US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752429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58B9C-2154-6810-6B1B-CA5E7FF38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0D4AF-649E-F05A-A6A5-4698BC9C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A : Shapes of Partial Sum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D5CF3C-8CA0-CC8A-0017-32F700610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Error in ADC</a:t>
            </a:r>
          </a:p>
          <a:p>
            <a:pPr lvl="2"/>
            <a:r>
              <a:rPr lang="en-US" altLang="zh-TW" dirty="0"/>
              <a:t>Error of its value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81582F-0370-DFD7-956D-FB892CFB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D4956C4-3921-D4CA-A3BE-3DEF1681DDD1}"/>
              </a:ext>
            </a:extLst>
          </p:cNvPr>
          <p:cNvGrpSpPr/>
          <p:nvPr/>
        </p:nvGrpSpPr>
        <p:grpSpPr>
          <a:xfrm>
            <a:off x="5364088" y="1437609"/>
            <a:ext cx="1650026" cy="1494358"/>
            <a:chOff x="1121774" y="2034245"/>
            <a:chExt cx="1650026" cy="1494358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E9F6093B-596D-3D80-BFDB-8138EFCB2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4881"/>
            <a:stretch/>
          </p:blipFill>
          <p:spPr>
            <a:xfrm>
              <a:off x="1121774" y="2348880"/>
              <a:ext cx="1512168" cy="1179723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731E9B10-F85F-232C-ED04-F97110A89B2D}"/>
                </a:ext>
              </a:extLst>
            </p:cNvPr>
            <p:cNvSpPr txBox="1"/>
            <p:nvPr/>
          </p:nvSpPr>
          <p:spPr>
            <a:xfrm>
              <a:off x="1498274" y="2034245"/>
              <a:ext cx="12735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Lightning</a:t>
              </a:r>
              <a:endParaRPr lang="zh-TW" altLang="en-US" b="0" dirty="0"/>
            </a:p>
          </p:txBody>
        </p:sp>
      </p:grpSp>
      <p:pic>
        <p:nvPicPr>
          <p:cNvPr id="16" name="圖片 15">
            <a:extLst>
              <a:ext uri="{FF2B5EF4-FFF2-40B4-BE49-F238E27FC236}">
                <a16:creationId xmlns:a16="http://schemas.microsoft.com/office/drawing/2014/main" id="{5E44888A-985A-2851-62A3-66B441E65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28711"/>
            <a:ext cx="9144000" cy="342447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6F2303F-167C-00D2-EF8D-3DE0D5004F99}"/>
              </a:ext>
            </a:extLst>
          </p:cNvPr>
          <p:cNvSpPr txBox="1"/>
          <p:nvPr/>
        </p:nvSpPr>
        <p:spPr>
          <a:xfrm>
            <a:off x="323528" y="3213556"/>
            <a:ext cx="792088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800" b="0" dirty="0"/>
              <a:t>Analog loss</a:t>
            </a:r>
            <a:endParaRPr lang="zh-TW" altLang="en-US" sz="800" b="0" dirty="0"/>
          </a:p>
        </p:txBody>
      </p:sp>
    </p:spTree>
    <p:extLst>
      <p:ext uri="{BB962C8B-B14F-4D97-AF65-F5344CB8AC3E}">
        <p14:creationId xmlns:p14="http://schemas.microsoft.com/office/powerpoint/2010/main" val="4080888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A229D-122E-80B9-78D2-4AD31B5A2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A3DBA-FB31-1562-3B96-DC058A70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A : Shapes of Partial Sum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07C375-EF93-5FC6-FEF1-B87199D51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Error in ADC</a:t>
            </a:r>
          </a:p>
          <a:p>
            <a:pPr lvl="2"/>
            <a:r>
              <a:rPr lang="en-US" altLang="zh-TW" dirty="0"/>
              <a:t>Error of its value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CF0422-A053-5F96-5E5F-9406E7AC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7B53B1E-6470-8B83-4F3C-919482DB343B}"/>
              </a:ext>
            </a:extLst>
          </p:cNvPr>
          <p:cNvGrpSpPr/>
          <p:nvPr/>
        </p:nvGrpSpPr>
        <p:grpSpPr>
          <a:xfrm>
            <a:off x="5364088" y="1452302"/>
            <a:ext cx="1805550" cy="1493894"/>
            <a:chOff x="3659504" y="2030001"/>
            <a:chExt cx="1805550" cy="1493894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0BB8C42F-274E-3F46-9621-4CE9A1156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716" b="92661" l="9966" r="97595">
                          <a14:foregroundMark x1="90722" y1="22477" x2="75601" y2="42661"/>
                          <a14:foregroundMark x1="84192" y1="34404" x2="72509" y2="60550"/>
                          <a14:foregroundMark x1="92784" y1="11927" x2="85567" y2="24771"/>
                          <a14:foregroundMark x1="97938" y1="11009" x2="90722" y2="32110"/>
                          <a14:foregroundMark x1="94158" y1="8716" x2="81100" y2="41284"/>
                          <a14:foregroundMark x1="18213" y1="91743" x2="32302" y2="92661"/>
                          <a14:foregroundMark x1="87285" y1="33486" x2="85567" y2="36239"/>
                          <a14:foregroundMark x1="89347" y1="30275" x2="86942" y2="36697"/>
                        </a14:backgroundRemoval>
                      </a14:imgEffect>
                    </a14:imgLayer>
                  </a14:imgProps>
                </a:ext>
              </a:extLst>
            </a:blip>
            <a:srcRect l="6582"/>
            <a:stretch/>
          </p:blipFill>
          <p:spPr>
            <a:xfrm>
              <a:off x="3659504" y="2344172"/>
              <a:ext cx="1471109" cy="1179723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DB5C7B2-DA09-CC82-118F-9D50B2ABE769}"/>
                </a:ext>
              </a:extLst>
            </p:cNvPr>
            <p:cNvSpPr txBox="1"/>
            <p:nvPr/>
          </p:nvSpPr>
          <p:spPr>
            <a:xfrm>
              <a:off x="3882402" y="2030001"/>
              <a:ext cx="15826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Big Triangle</a:t>
              </a:r>
              <a:endParaRPr lang="zh-TW" altLang="en-US" b="0" dirty="0"/>
            </a:p>
          </p:txBody>
        </p:sp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DE1953D9-F3E8-FAB9-8768-D52AC53C4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2193"/>
            <a:ext cx="9144000" cy="3429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AA39EB9-4F08-85BF-2AA7-255DBA70237A}"/>
              </a:ext>
            </a:extLst>
          </p:cNvPr>
          <p:cNvSpPr txBox="1"/>
          <p:nvPr/>
        </p:nvSpPr>
        <p:spPr>
          <a:xfrm>
            <a:off x="323528" y="3140968"/>
            <a:ext cx="792088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800" b="0" dirty="0"/>
              <a:t>Analog loss</a:t>
            </a:r>
            <a:endParaRPr lang="zh-TW" altLang="en-US" sz="800" b="0" dirty="0"/>
          </a:p>
        </p:txBody>
      </p:sp>
    </p:spTree>
    <p:extLst>
      <p:ext uri="{BB962C8B-B14F-4D97-AF65-F5344CB8AC3E}">
        <p14:creationId xmlns:p14="http://schemas.microsoft.com/office/powerpoint/2010/main" val="169168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EA34F-0098-4453-07E9-8CC0CD322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B0945C-24AB-4307-B76A-7C4E794A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A : Shapes of Partial Sum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436862-B40E-E982-9BFC-C0CAA9C7E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Error in ADC</a:t>
            </a:r>
          </a:p>
          <a:p>
            <a:pPr lvl="2"/>
            <a:r>
              <a:rPr lang="en-US" altLang="zh-TW" dirty="0"/>
              <a:t>Error of its value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718164-80D9-F65C-45D9-73196199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CAF963A-F4A8-0412-20E9-3305C24DBCB6}"/>
              </a:ext>
            </a:extLst>
          </p:cNvPr>
          <p:cNvGrpSpPr/>
          <p:nvPr/>
        </p:nvGrpSpPr>
        <p:grpSpPr>
          <a:xfrm>
            <a:off x="5220072" y="1484784"/>
            <a:ext cx="1921281" cy="1494358"/>
            <a:chOff x="6156176" y="2034245"/>
            <a:chExt cx="1921281" cy="149435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2E63B9F-032C-42C1-D7AF-82584999E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091" b="99545" l="9440" r="54240">
                          <a14:foregroundMark x1="25120" y1="15909" x2="14720" y2="58182"/>
                          <a14:foregroundMark x1="14720" y1="58182" x2="10880" y2="98182"/>
                          <a14:foregroundMark x1="10880" y1="98182" x2="10880" y2="98182"/>
                          <a14:foregroundMark x1="40800" y1="20455" x2="40320" y2="50000"/>
                          <a14:foregroundMark x1="50240" y1="14545" x2="38240" y2="58636"/>
                          <a14:foregroundMark x1="38240" y1="58636" x2="37440" y2="60000"/>
                          <a14:foregroundMark x1="50400" y1="10909" x2="43840" y2="41364"/>
                          <a14:foregroundMark x1="50560" y1="25455" x2="46720" y2="37273"/>
                          <a14:foregroundMark x1="49120" y1="20909" x2="46240" y2="41364"/>
                          <a14:foregroundMark x1="48160" y1="18636" x2="42400" y2="49545"/>
                          <a14:foregroundMark x1="50560" y1="11818" x2="47840" y2="25909"/>
                          <a14:foregroundMark x1="51040" y1="9545" x2="27680" y2="14091"/>
                          <a14:foregroundMark x1="28640" y1="7273" x2="46880" y2="4545"/>
                          <a14:foregroundMark x1="46880" y1="4545" x2="48160" y2="4545"/>
                          <a14:foregroundMark x1="42400" y1="7273" x2="54240" y2="7273"/>
                          <a14:foregroundMark x1="46560" y1="6364" x2="51680" y2="7727"/>
                          <a14:foregroundMark x1="35040" y1="45909" x2="27840" y2="76364"/>
                          <a14:foregroundMark x1="26720" y1="56818" x2="25280" y2="69091"/>
                          <a14:foregroundMark x1="24160" y1="67273" x2="24000" y2="73182"/>
                          <a14:foregroundMark x1="24000" y1="58636" x2="24960" y2="77273"/>
                          <a14:foregroundMark x1="29600" y1="64091" x2="26880" y2="75455"/>
                          <a14:foregroundMark x1="28640" y1="60455" x2="27360" y2="85909"/>
                          <a14:foregroundMark x1="31040" y1="60000" x2="32640" y2="77273"/>
                          <a14:foregroundMark x1="34720" y1="61364" x2="34240" y2="78182"/>
                          <a14:foregroundMark x1="35040" y1="65000" x2="33120" y2="73182"/>
                          <a14:foregroundMark x1="34080" y1="66364" x2="33280" y2="72727"/>
                          <a14:foregroundMark x1="34400" y1="62273" x2="33760" y2="65000"/>
                          <a14:foregroundMark x1="40480" y1="25000" x2="39360" y2="31818"/>
                          <a14:foregroundMark x1="29760" y1="9545" x2="23520" y2="40455"/>
                          <a14:foregroundMark x1="30400" y1="21818" x2="23680" y2="57273"/>
                          <a14:foregroundMark x1="27520" y1="21364" x2="25600" y2="44091"/>
                          <a14:foregroundMark x1="32000" y1="17273" x2="27840" y2="31818"/>
                          <a14:foregroundMark x1="27360" y1="25909" x2="22560" y2="58636"/>
                          <a14:foregroundMark x1="20960" y1="52273" x2="18240" y2="61818"/>
                          <a14:foregroundMark x1="21440" y1="52727" x2="19040" y2="66364"/>
                          <a14:foregroundMark x1="22400" y1="44545" x2="16640" y2="76364"/>
                          <a14:foregroundMark x1="17600" y1="62273" x2="14560" y2="79545"/>
                          <a14:foregroundMark x1="16960" y1="74545" x2="15840" y2="83636"/>
                          <a14:foregroundMark x1="16960" y1="76364" x2="14720" y2="85909"/>
                          <a14:foregroundMark x1="20000" y1="63182" x2="14880" y2="85000"/>
                          <a14:foregroundMark x1="15840" y1="72727" x2="11680" y2="94545"/>
                          <a14:foregroundMark x1="17760" y1="74545" x2="13920" y2="88636"/>
                          <a14:foregroundMark x1="17920" y1="68182" x2="15520" y2="81818"/>
                          <a14:foregroundMark x1="19040" y1="60455" x2="14240" y2="81818"/>
                          <a14:foregroundMark x1="15680" y1="71364" x2="13440" y2="85000"/>
                          <a14:foregroundMark x1="17280" y1="77273" x2="13600" y2="95455"/>
                          <a14:foregroundMark x1="9760" y1="95909" x2="16640" y2="96364"/>
                          <a14:foregroundMark x1="11200" y1="95455" x2="20960" y2="92273"/>
                          <a14:foregroundMark x1="9440" y1="97727" x2="11520" y2="99545"/>
                          <a14:foregroundMark x1="15200" y1="97273" x2="33120" y2="93636"/>
                          <a14:foregroundMark x1="35840" y1="81364" x2="29920" y2="97727"/>
                          <a14:foregroundMark x1="35840" y1="77727" x2="32800" y2="92273"/>
                          <a14:foregroundMark x1="38560" y1="68636" x2="32800" y2="92273"/>
                          <a14:foregroundMark x1="36640" y1="79091" x2="34240" y2="97727"/>
                          <a14:foregroundMark x1="39360" y1="68636" x2="34240" y2="85000"/>
                          <a14:foregroundMark x1="43840" y1="44091" x2="39840" y2="69091"/>
                          <a14:foregroundMark x1="44160" y1="40000" x2="36800" y2="69545"/>
                          <a14:foregroundMark x1="49440" y1="34091" x2="43040" y2="52727"/>
                          <a14:foregroundMark x1="48480" y1="27727" x2="45760" y2="47727"/>
                          <a14:foregroundMark x1="51360" y1="26818" x2="48000" y2="37727"/>
                          <a14:foregroundMark x1="51200" y1="24545" x2="51200" y2="9091"/>
                          <a14:foregroundMark x1="49760" y1="19091" x2="49600" y2="7727"/>
                          <a14:foregroundMark x1="47040" y1="6364" x2="53920" y2="5909"/>
                          <a14:foregroundMark x1="30720" y1="10455" x2="36000" y2="6364"/>
                          <a14:foregroundMark x1="30080" y1="6364" x2="36800" y2="6364"/>
                          <a14:foregroundMark x1="52160" y1="6364" x2="49440" y2="22273"/>
                          <a14:foregroundMark x1="52160" y1="10455" x2="50560" y2="19091"/>
                        </a14:backgroundRemoval>
                      </a14:imgEffect>
                    </a14:imgLayer>
                  </a14:imgProps>
                </a:ext>
              </a:extLst>
            </a:blip>
            <a:srcRect l="9259" r="46296"/>
            <a:stretch/>
          </p:blipFill>
          <p:spPr>
            <a:xfrm>
              <a:off x="6156176" y="2348880"/>
              <a:ext cx="1489550" cy="1179723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22442991-CBB4-6324-0750-EA8B7F40ACA0}"/>
                </a:ext>
              </a:extLst>
            </p:cNvPr>
            <p:cNvSpPr txBox="1"/>
            <p:nvPr/>
          </p:nvSpPr>
          <p:spPr>
            <a:xfrm>
              <a:off x="6241215" y="2034245"/>
              <a:ext cx="18362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Small Triangle</a:t>
              </a:r>
              <a:endParaRPr lang="zh-TW" altLang="en-US" b="0" dirty="0"/>
            </a:p>
          </p:txBody>
        </p:sp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AC47093F-40FC-A3C4-9DA5-8930B2622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8578"/>
            <a:ext cx="9144000" cy="342899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D36F3CD-8300-C4DE-68DB-AAD177420A5C}"/>
              </a:ext>
            </a:extLst>
          </p:cNvPr>
          <p:cNvSpPr txBox="1"/>
          <p:nvPr/>
        </p:nvSpPr>
        <p:spPr>
          <a:xfrm>
            <a:off x="323528" y="3140968"/>
            <a:ext cx="792088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800" b="0" dirty="0"/>
              <a:t>Analog loss</a:t>
            </a:r>
            <a:endParaRPr lang="zh-TW" altLang="en-US" sz="800" b="0" dirty="0"/>
          </a:p>
        </p:txBody>
      </p:sp>
    </p:spTree>
    <p:extLst>
      <p:ext uri="{BB962C8B-B14F-4D97-AF65-F5344CB8AC3E}">
        <p14:creationId xmlns:p14="http://schemas.microsoft.com/office/powerpoint/2010/main" val="1511439633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12986</TotalTime>
  <Words>532</Words>
  <Application>Microsoft Office PowerPoint</Application>
  <PresentationFormat>如螢幕大小 (4:3)</PresentationFormat>
  <Paragraphs>152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思源宋體 Light</vt:lpstr>
      <vt:lpstr>Arial</vt:lpstr>
      <vt:lpstr>Cambria Math</vt:lpstr>
      <vt:lpstr>Garamond</vt:lpstr>
      <vt:lpstr>Verdana</vt:lpstr>
      <vt:lpstr>Wingdings</vt:lpstr>
      <vt:lpstr>Level</vt:lpstr>
      <vt:lpstr>Impact of ADC Loss in Different Hybrid Partial Product Shapes</vt:lpstr>
      <vt:lpstr>Flow</vt:lpstr>
      <vt:lpstr>Part A : Shapes of Partial Sum</vt:lpstr>
      <vt:lpstr>Part A : Shapes of Partial Sum</vt:lpstr>
      <vt:lpstr>Part A : Shapes of Partial Sum</vt:lpstr>
      <vt:lpstr>Part A : Shapes of Partial Sum</vt:lpstr>
      <vt:lpstr>Part A : Shapes of Partial Sum</vt:lpstr>
      <vt:lpstr>Part A : Shapes of Partial Sum</vt:lpstr>
      <vt:lpstr>Part A : Shapes of Partial Sum</vt:lpstr>
      <vt:lpstr>Part A : Shapes of Partial Sum</vt:lpstr>
      <vt:lpstr>Part A : Shapes of Partial Sum</vt:lpstr>
      <vt:lpstr>Part A : Shapes of Partial Sum</vt:lpstr>
      <vt:lpstr>Impact of Analog Loss</vt:lpstr>
      <vt:lpstr>Impact of Analog Loss</vt:lpstr>
      <vt:lpstr>Impact of Analog Loss</vt:lpstr>
      <vt:lpstr>Conclusion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CalBear</dc:creator>
  <cp:lastModifiedBy>仁軒 王</cp:lastModifiedBy>
  <cp:revision>204</cp:revision>
  <cp:lastPrinted>2024-10-27T23:42:48Z</cp:lastPrinted>
  <dcterms:created xsi:type="dcterms:W3CDTF">2009-04-10T16:54:46Z</dcterms:created>
  <dcterms:modified xsi:type="dcterms:W3CDTF">2025-05-03T06:15:43Z</dcterms:modified>
</cp:coreProperties>
</file>