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8" r:id="rId3"/>
    <p:sldId id="273" r:id="rId4"/>
    <p:sldId id="274" r:id="rId5"/>
    <p:sldId id="276" r:id="rId6"/>
    <p:sldId id="275" r:id="rId7"/>
    <p:sldId id="277" r:id="rId8"/>
    <p:sldId id="278" r:id="rId9"/>
    <p:sldId id="267" r:id="rId10"/>
    <p:sldId id="280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A0A"/>
    <a:srgbClr val="FF7D05"/>
    <a:srgbClr val="1F77B4"/>
    <a:srgbClr val="0000FF"/>
    <a:srgbClr val="292929"/>
    <a:srgbClr val="5F5F5F"/>
    <a:srgbClr val="000099"/>
    <a:srgbClr val="6600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 autoAdjust="0"/>
    <p:restoredTop sz="94660"/>
  </p:normalViewPr>
  <p:slideViewPr>
    <p:cSldViewPr>
      <p:cViewPr varScale="1">
        <p:scale>
          <a:sx n="115" d="100"/>
          <a:sy n="115" d="100"/>
        </p:scale>
        <p:origin x="2107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081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Parasitic Effects on Dual-Granularity Quantization System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54E77A7B-1F64-0D57-5101-074724AA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951111"/>
            <a:ext cx="6183328" cy="360694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C615F81-2C30-028D-F9AA-27A6CE4B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23312" cy="1139825"/>
          </a:xfrm>
        </p:spPr>
        <p:txBody>
          <a:bodyPr/>
          <a:lstStyle/>
          <a:p>
            <a:r>
              <a:rPr lang="en-US" altLang="zh-TW" dirty="0"/>
              <a:t>Effect of </a:t>
            </a:r>
            <a:r>
              <a:rPr lang="en-US" altLang="zh-TW" sz="4000" dirty="0"/>
              <a:t>DGCQ </a:t>
            </a:r>
            <a:r>
              <a:rPr lang="en-US" altLang="zh-TW" dirty="0"/>
              <a:t>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9DD2B-8FEB-9EB5-2704-ABACBB25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coarse/fine-grained value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CC30D1-7D28-32EA-C34C-D9D6D048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52D6AE1-8348-55A5-4084-0C307D9E3CF1}"/>
              </a:ext>
            </a:extLst>
          </p:cNvPr>
          <p:cNvSpPr txBox="1"/>
          <p:nvPr/>
        </p:nvSpPr>
        <p:spPr>
          <a:xfrm>
            <a:off x="457200" y="6250275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5597DB-C4EF-FFB8-E104-35FDAA4FD850}"/>
              </a:ext>
            </a:extLst>
          </p:cNvPr>
          <p:cNvSpPr txBox="1"/>
          <p:nvPr/>
        </p:nvSpPr>
        <p:spPr>
          <a:xfrm>
            <a:off x="245092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040B88-92F5-B3EC-C5CD-8570AC58B6E8}"/>
              </a:ext>
            </a:extLst>
          </p:cNvPr>
          <p:cNvSpPr txBox="1"/>
          <p:nvPr/>
        </p:nvSpPr>
        <p:spPr>
          <a:xfrm>
            <a:off x="444100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endParaRPr lang="zh-TW" altLang="en-US" sz="1400" b="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14C8813-5B39-BA7F-94E0-49919358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246" y="3094752"/>
            <a:ext cx="2294729" cy="31876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9156DF1-D7E8-F827-FC5C-212E7BB1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60" y="6232634"/>
            <a:ext cx="2502346" cy="20108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A0BF51-9059-0CB0-D44C-4D16B4B4CBEA}"/>
              </a:ext>
            </a:extLst>
          </p:cNvPr>
          <p:cNvSpPr txBox="1"/>
          <p:nvPr/>
        </p:nvSpPr>
        <p:spPr>
          <a:xfrm>
            <a:off x="5457486" y="2332459"/>
            <a:ext cx="35078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: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Merge 2 types of granularity</a:t>
            </a:r>
            <a:endParaRPr lang="zh-TW" altLang="en-US" sz="14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CBD00B-C57A-5D58-24BC-BB6393B9E1F4}"/>
              </a:ext>
            </a:extLst>
          </p:cNvPr>
          <p:cNvCxnSpPr>
            <a:stCxn id="18" idx="2"/>
            <a:endCxn id="15" idx="0"/>
          </p:cNvCxnSpPr>
          <p:nvPr/>
        </p:nvCxnSpPr>
        <p:spPr bwMode="auto">
          <a:xfrm>
            <a:off x="7211387" y="2640236"/>
            <a:ext cx="584224" cy="45451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69002C2-6184-C5F1-2A19-5FE53E37D328}"/>
              </a:ext>
            </a:extLst>
          </p:cNvPr>
          <p:cNvCxnSpPr/>
          <p:nvPr/>
        </p:nvCxnSpPr>
        <p:spPr bwMode="auto">
          <a:xfrm flipV="1">
            <a:off x="2450920" y="3789040"/>
            <a:ext cx="1990080" cy="4320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E3A3A7FA-97DD-F76F-EE8B-EBDFE233367A}"/>
              </a:ext>
            </a:extLst>
          </p:cNvPr>
          <p:cNvSpPr txBox="1"/>
          <p:nvPr/>
        </p:nvSpPr>
        <p:spPr>
          <a:xfrm>
            <a:off x="2915816" y="3596635"/>
            <a:ext cx="703381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1.14x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264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35C44CC-D294-77C6-5D4A-724C70587A86}"/>
              </a:ext>
            </a:extLst>
          </p:cNvPr>
          <p:cNvGrpSpPr/>
          <p:nvPr/>
        </p:nvGrpSpPr>
        <p:grpSpPr>
          <a:xfrm>
            <a:off x="3563888" y="2708920"/>
            <a:ext cx="5377475" cy="2734354"/>
            <a:chOff x="376577" y="2650834"/>
            <a:chExt cx="7116994" cy="374956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584775D-FE7D-8AAC-E90B-9E6F9702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7"/>
              <a:ext cx="5493275" cy="228943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97014F2-33B4-14D7-9C29-E301EA93776E}"/>
                </a:ext>
              </a:extLst>
            </p:cNvPr>
            <p:cNvSpPr txBox="1"/>
            <p:nvPr/>
          </p:nvSpPr>
          <p:spPr>
            <a:xfrm>
              <a:off x="376577" y="3544992"/>
              <a:ext cx="1817435" cy="717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0" dirty="0"/>
                <a:t>Vs </a:t>
              </a:r>
              <a:br>
                <a:rPr lang="en-US" altLang="zh-TW" sz="1400" b="0" dirty="0"/>
              </a:br>
              <a:r>
                <a:rPr lang="en-US" altLang="zh-TW" sz="1400" b="0" dirty="0"/>
                <a:t>(MAC result)</a:t>
              </a:r>
              <a:endParaRPr lang="zh-TW" altLang="en-US" sz="1400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9EEC280-9C93-C1BE-40BC-40DC659179F4}"/>
                </a:ext>
              </a:extLst>
            </p:cNvPr>
            <p:cNvSpPr txBox="1"/>
            <p:nvPr/>
          </p:nvSpPr>
          <p:spPr>
            <a:xfrm>
              <a:off x="4539230" y="5978351"/>
              <a:ext cx="2287231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FC2879B-AA24-87C0-FD2B-021CC3C0064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5682846" y="5502413"/>
              <a:ext cx="720272" cy="475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E56038B-83C8-6DCC-26C5-D422D83FDD4E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61748F1-95EF-1396-799C-C78A6FDA49F7}"/>
                </a:ext>
              </a:extLst>
            </p:cNvPr>
            <p:cNvSpPr txBox="1"/>
            <p:nvPr/>
          </p:nvSpPr>
          <p:spPr>
            <a:xfrm>
              <a:off x="4436523" y="2650834"/>
              <a:ext cx="2257769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C57953E-0B29-CB94-C23A-CDE90466B1D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 bwMode="auto">
            <a:xfrm>
              <a:off x="5565408" y="3072883"/>
              <a:ext cx="781006" cy="2942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15FF43E-B464-89A2-8143-8C433E861CD3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E5FD405F-DBB2-B2AA-0E9D-31B5677E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4" y="3016697"/>
            <a:ext cx="2681923" cy="356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/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Vref</a:t>
                </a:r>
                <a:endParaRPr lang="en-US" altLang="zh-TW" sz="1400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blipFill>
                <a:blip r:embed="rId4"/>
                <a:stretch>
                  <a:fillRect l="-432" t="-1282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4451AD-39B0-67A6-F667-200D39C10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7B8933-0CD9-552A-15F0-E03AE98A9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altLang="zh-TW" dirty="0"/>
                  <a:t>Coarse-grained method</a:t>
                </a:r>
              </a:p>
              <a:p>
                <a:pPr lvl="2"/>
                <a:r>
                  <a:rPr lang="en-US" altLang="zh-TW" dirty="0"/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iterations to get n bit precision</a:t>
                </a:r>
              </a:p>
              <a:p>
                <a:pPr lvl="2"/>
                <a:r>
                  <a:rPr lang="en-US" altLang="zh-TW" dirty="0"/>
                  <a:t>Area is roughly a fixed value</a:t>
                </a:r>
              </a:p>
              <a:p>
                <a:pPr lvl="1"/>
                <a:r>
                  <a:rPr lang="en-US" altLang="zh-TW" dirty="0"/>
                  <a:t>SAR ADC</a:t>
                </a:r>
              </a:p>
              <a:p>
                <a:pPr lvl="2"/>
                <a:r>
                  <a:rPr lang="en-US" altLang="zh-TW" dirty="0"/>
                  <a:t>Takes n iterations to get n bit precision</a:t>
                </a:r>
              </a:p>
              <a:p>
                <a:pPr lvl="2"/>
                <a:r>
                  <a:rPr lang="en-US" altLang="zh-TW" dirty="0"/>
                  <a:t>Area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(dominated by caps)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7B8933-0CD9-552A-15F0-E03AE98A9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8DDCE0-430C-8C2D-E2B2-74CE6891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2236FE-538D-8D4C-7CC3-C307636B071A}"/>
              </a:ext>
            </a:extLst>
          </p:cNvPr>
          <p:cNvSpPr txBox="1"/>
          <p:nvPr/>
        </p:nvSpPr>
        <p:spPr>
          <a:xfrm>
            <a:off x="3505200" y="5922725"/>
            <a:ext cx="3155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0.01100011010   x VDD</a:t>
            </a:r>
            <a:endParaRPr lang="zh-TW" altLang="en-US" b="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CEB8CF5-24CA-6BDC-33DD-F1390BBB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620" y="4077072"/>
            <a:ext cx="6840760" cy="178634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DFF5ADB-02AE-F31D-5724-A00A41A508B5}"/>
              </a:ext>
            </a:extLst>
          </p:cNvPr>
          <p:cNvSpPr txBox="1"/>
          <p:nvPr/>
        </p:nvSpPr>
        <p:spPr>
          <a:xfrm>
            <a:off x="1331640" y="5827893"/>
            <a:ext cx="1331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8 x 32 x 8</a:t>
            </a:r>
            <a:endParaRPr lang="zh-TW" altLang="en-US" sz="160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794BF8AC-04C5-B466-280F-D947AA911D92}"/>
              </a:ext>
            </a:extLst>
          </p:cNvPr>
          <p:cNvSpPr/>
          <p:nvPr/>
        </p:nvSpPr>
        <p:spPr bwMode="auto">
          <a:xfrm rot="5400000">
            <a:off x="4751538" y="5755108"/>
            <a:ext cx="161134" cy="11100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7483302F-2341-DE3C-21B2-D8207E855924}"/>
              </a:ext>
            </a:extLst>
          </p:cNvPr>
          <p:cNvSpPr/>
          <p:nvPr/>
        </p:nvSpPr>
        <p:spPr bwMode="auto">
          <a:xfrm rot="5400000">
            <a:off x="3951372" y="6130104"/>
            <a:ext cx="161136" cy="36004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CF0E4E-A2B4-A37B-808A-CBC3E0568F6F}"/>
              </a:ext>
            </a:extLst>
          </p:cNvPr>
          <p:cNvSpPr txBox="1"/>
          <p:nvPr/>
        </p:nvSpPr>
        <p:spPr>
          <a:xfrm>
            <a:off x="2771800" y="6413111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Coarse-grained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BF47BE8-D581-3D50-BED7-9690573D1AF4}"/>
              </a:ext>
            </a:extLst>
          </p:cNvPr>
          <p:cNvSpPr txBox="1"/>
          <p:nvPr/>
        </p:nvSpPr>
        <p:spPr>
          <a:xfrm>
            <a:off x="4277092" y="6413107"/>
            <a:ext cx="137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Fine-grained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260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EC1DF-46F4-D938-0BD0-948A2D3F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F3A64-24A6-3635-3FD5-5858C5AC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9B6716-FFF1-F32E-1271-E6B362681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Partition of coarse/fine grained result</a:t>
            </a:r>
          </a:p>
          <a:p>
            <a:pPr lvl="2"/>
            <a:r>
              <a:rPr lang="en-US" altLang="zh-TW" dirty="0"/>
              <a:t>Suppose </a:t>
            </a:r>
            <a:r>
              <a:rPr lang="en-US" altLang="zh-TW" dirty="0" err="1"/>
              <a:t>Vref</a:t>
            </a:r>
            <a:r>
              <a:rPr lang="en-US" altLang="zh-TW" dirty="0"/>
              <a:t>=VDD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7F305A-7A74-3883-F54B-298642A7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B788AC-6019-95B9-1CA5-BCB44A0AE657}"/>
              </a:ext>
            </a:extLst>
          </p:cNvPr>
          <p:cNvSpPr txBox="1"/>
          <p:nvPr/>
        </p:nvSpPr>
        <p:spPr>
          <a:xfrm>
            <a:off x="1890350" y="2687584"/>
            <a:ext cx="3096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0.01100011010   x VDD</a:t>
            </a:r>
            <a:endParaRPr lang="zh-TW" altLang="en-US" b="0" dirty="0"/>
          </a:p>
        </p:txBody>
      </p:sp>
      <p:sp>
        <p:nvSpPr>
          <p:cNvPr id="13" name="右大括弧 12">
            <a:extLst>
              <a:ext uri="{FF2B5EF4-FFF2-40B4-BE49-F238E27FC236}">
                <a16:creationId xmlns:a16="http://schemas.microsoft.com/office/drawing/2014/main" id="{425C969F-806F-7300-4A72-409AD38A74B8}"/>
              </a:ext>
            </a:extLst>
          </p:cNvPr>
          <p:cNvSpPr/>
          <p:nvPr/>
        </p:nvSpPr>
        <p:spPr bwMode="auto">
          <a:xfrm rot="5400000">
            <a:off x="3136688" y="2519967"/>
            <a:ext cx="161134" cy="1110025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右大括弧 13">
            <a:extLst>
              <a:ext uri="{FF2B5EF4-FFF2-40B4-BE49-F238E27FC236}">
                <a16:creationId xmlns:a16="http://schemas.microsoft.com/office/drawing/2014/main" id="{E21BAC94-80EC-EC09-655B-39F3B0786850}"/>
              </a:ext>
            </a:extLst>
          </p:cNvPr>
          <p:cNvSpPr/>
          <p:nvPr/>
        </p:nvSpPr>
        <p:spPr bwMode="auto">
          <a:xfrm rot="5400000">
            <a:off x="2336522" y="2894963"/>
            <a:ext cx="161136" cy="360040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542FAAF-3398-AD94-1896-4759DE0F635A}"/>
              </a:ext>
            </a:extLst>
          </p:cNvPr>
          <p:cNvSpPr txBox="1"/>
          <p:nvPr/>
        </p:nvSpPr>
        <p:spPr>
          <a:xfrm>
            <a:off x="1156950" y="3177970"/>
            <a:ext cx="1584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Coarse-grained</a:t>
            </a:r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A85EE9D-5813-84B0-C57E-6DCED9927CD9}"/>
              </a:ext>
            </a:extLst>
          </p:cNvPr>
          <p:cNvSpPr txBox="1"/>
          <p:nvPr/>
        </p:nvSpPr>
        <p:spPr>
          <a:xfrm>
            <a:off x="2662242" y="3177966"/>
            <a:ext cx="13750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dirty="0"/>
              <a:t>Fine-grained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F0DD83-5FF8-38A5-8E55-686F67CF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773" y="2379084"/>
            <a:ext cx="2232248" cy="2965996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F1151D0E-537A-BE82-8D3D-890C846EDC73}"/>
              </a:ext>
            </a:extLst>
          </p:cNvPr>
          <p:cNvGrpSpPr/>
          <p:nvPr/>
        </p:nvGrpSpPr>
        <p:grpSpPr>
          <a:xfrm>
            <a:off x="1122679" y="3966314"/>
            <a:ext cx="4008202" cy="1291486"/>
            <a:chOff x="2987824" y="3725606"/>
            <a:chExt cx="4008202" cy="1291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164634-59C6-2237-2AD9-0C28C58D2DB6}"/>
                    </a:ext>
                  </a:extLst>
                </p:cNvPr>
                <p:cNvSpPr txBox="1"/>
                <p:nvPr/>
              </p:nvSpPr>
              <p:spPr>
                <a:xfrm>
                  <a:off x="2987824" y="3725606"/>
                  <a:ext cx="374441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TW" sz="1600" b="0" dirty="0"/>
                    <a:t>After 16 iteration,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=8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b="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</m:oMath>
                  </a14:m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B164634-59C6-2237-2AD9-0C28C58D2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824" y="3725606"/>
                  <a:ext cx="3744416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814" t="-5455" b="-2363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9CAA3F5-0D26-16D5-2379-9E75E8547E03}"/>
                    </a:ext>
                  </a:extLst>
                </p:cNvPr>
                <p:cNvSpPr txBox="1"/>
                <p:nvPr/>
              </p:nvSpPr>
              <p:spPr>
                <a:xfrm>
                  <a:off x="3534496" y="4083100"/>
                  <a:ext cx="345075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011.00011010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79CAA3F5-0D26-16D5-2379-9E75E8547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4496" y="4083100"/>
                  <a:ext cx="3450752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1E47187-8B9C-F1B5-E148-CB464D2FEFDE}"/>
                    </a:ext>
                  </a:extLst>
                </p:cNvPr>
                <p:cNvSpPr txBox="1"/>
                <p:nvPr/>
              </p:nvSpPr>
              <p:spPr>
                <a:xfrm>
                  <a:off x="3388381" y="4386423"/>
                  <a:ext cx="360764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zh-TW" sz="1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>
                              <a:latin typeface="Cambria Math" panose="02040503050406030204" pitchFamily="18" charset="0"/>
                            </a:rPr>
                            <m:t>8</m:t>
                          </m:r>
                          <m:sSub>
                            <m:sSubPr>
                              <m:ctrlP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011.00000000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B1E47187-8B9C-F1B5-E148-CB464D2FE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381" y="4386423"/>
                  <a:ext cx="3607645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9A9613E-5A6E-8740-813F-A6C7921D5D8D}"/>
                    </a:ext>
                  </a:extLst>
                </p:cNvPr>
                <p:cNvSpPr txBox="1"/>
                <p:nvPr/>
              </p:nvSpPr>
              <p:spPr>
                <a:xfrm>
                  <a:off x="3471289" y="4678538"/>
                  <a:ext cx="318894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altLang="zh-TW" sz="1600" b="0" dirty="0"/>
                    <a:t>000.00011010   x VDD</a:t>
                  </a:r>
                  <a:endParaRPr lang="zh-TW" altLang="en-US" sz="1600" b="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09A9613E-5A6E-8740-813F-A6C7921D5D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289" y="4678538"/>
                  <a:ext cx="3188943" cy="338554"/>
                </a:xfrm>
                <a:prstGeom prst="rect">
                  <a:avLst/>
                </a:prstGeom>
                <a:blipFill>
                  <a:blip r:embed="rId6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98F76E82-826A-C1C3-BFB7-FABB6CCFD1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0112"/>
          <a:stretch/>
        </p:blipFill>
        <p:spPr>
          <a:xfrm>
            <a:off x="3438522" y="5345080"/>
            <a:ext cx="3424302" cy="1493106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7233DF1-E782-A2A3-7776-B89C5DBCBD30}"/>
              </a:ext>
            </a:extLst>
          </p:cNvPr>
          <p:cNvCxnSpPr/>
          <p:nvPr/>
        </p:nvCxnSpPr>
        <p:spPr bwMode="auto">
          <a:xfrm flipH="1" flipV="1">
            <a:off x="1907704" y="5229200"/>
            <a:ext cx="1864564" cy="1080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7755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809BC-7A6E-3B00-E89D-1A461A8D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38EDD1-8190-99F1-828E-CFA228C27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Quantizing MAC Voltage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619E-CD5B-B6ED-446A-A4C39981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3-bit coarse, 8-bit fine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D9E6A0-993D-5504-5B35-0DB5681F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EF0F833-0F00-2157-32DE-D05153AD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02177"/>
            <a:ext cx="4339511" cy="307103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B57D0165-67FC-9EBD-B9F7-77A11AF0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302177"/>
            <a:ext cx="3702625" cy="3071039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B43B53E5-E1B8-0B2F-CD43-3B5D5C04316B}"/>
              </a:ext>
            </a:extLst>
          </p:cNvPr>
          <p:cNvSpPr txBox="1"/>
          <p:nvPr/>
        </p:nvSpPr>
        <p:spPr>
          <a:xfrm>
            <a:off x="1255869" y="5373216"/>
            <a:ext cx="6632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Bit precision can reach 12 bit in most situation (lossless)</a:t>
            </a:r>
            <a:endParaRPr lang="zh-TW" altLang="en-US" b="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DFF1179-D88A-3DA0-06CF-0A6B40860151}"/>
              </a:ext>
            </a:extLst>
          </p:cNvPr>
          <p:cNvCxnSpPr/>
          <p:nvPr/>
        </p:nvCxnSpPr>
        <p:spPr bwMode="auto">
          <a:xfrm>
            <a:off x="7740352" y="2492896"/>
            <a:ext cx="0" cy="266429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0882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39841-FB13-24CB-C783-75172918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Parasitic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8CB4BF-A1BF-DF8E-F2B2-2AC48AF5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Coarse-grained method is iterative</a:t>
            </a:r>
          </a:p>
          <a:p>
            <a:pPr lvl="2"/>
            <a:r>
              <a:rPr lang="en-US" altLang="zh-TW" dirty="0"/>
              <a:t>Loss in each iteration accumulates</a:t>
            </a:r>
          </a:p>
          <a:p>
            <a:pPr lvl="2"/>
            <a:r>
              <a:rPr lang="en-US" altLang="zh-TW" dirty="0"/>
              <a:t>ADC is also a source of noise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D05601-169A-B374-5208-1A4EFAE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0A3B67C-F05D-314D-E9AB-BAD5F9E717AE}"/>
              </a:ext>
            </a:extLst>
          </p:cNvPr>
          <p:cNvGrpSpPr/>
          <p:nvPr/>
        </p:nvGrpSpPr>
        <p:grpSpPr>
          <a:xfrm>
            <a:off x="2771800" y="2780928"/>
            <a:ext cx="3424302" cy="1493106"/>
            <a:chOff x="2627784" y="2564904"/>
            <a:chExt cx="3424302" cy="14931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3D94CEE-C4AD-F4B3-757F-7F0600879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0112"/>
            <a:stretch/>
          </p:blipFill>
          <p:spPr>
            <a:xfrm>
              <a:off x="2627784" y="2564904"/>
              <a:ext cx="3424302" cy="1493106"/>
            </a:xfrm>
            <a:prstGeom prst="rect">
              <a:avLst/>
            </a:prstGeom>
          </p:spPr>
        </p:pic>
        <p:sp>
          <p:nvSpPr>
            <p:cNvPr id="6" name="箭號: 弧形右彎 5">
              <a:extLst>
                <a:ext uri="{FF2B5EF4-FFF2-40B4-BE49-F238E27FC236}">
                  <a16:creationId xmlns:a16="http://schemas.microsoft.com/office/drawing/2014/main" id="{ECBFDBB1-F8F7-7FBC-AB96-F702B138A3D3}"/>
                </a:ext>
              </a:extLst>
            </p:cNvPr>
            <p:cNvSpPr/>
            <p:nvPr/>
          </p:nvSpPr>
          <p:spPr bwMode="auto">
            <a:xfrm>
              <a:off x="3302526" y="3110870"/>
              <a:ext cx="252028" cy="561078"/>
            </a:xfrm>
            <a:prstGeom prst="curvedRightArrow">
              <a:avLst>
                <a:gd name="adj1" fmla="val 4926"/>
                <a:gd name="adj2" fmla="val 44546"/>
                <a:gd name="adj3" fmla="val 25000"/>
              </a:avLst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7" name="箭號: 弧形右彎 6">
              <a:extLst>
                <a:ext uri="{FF2B5EF4-FFF2-40B4-BE49-F238E27FC236}">
                  <a16:creationId xmlns:a16="http://schemas.microsoft.com/office/drawing/2014/main" id="{30D2591D-8CCB-9A0F-4404-F267A11237A6}"/>
                </a:ext>
              </a:extLst>
            </p:cNvPr>
            <p:cNvSpPr/>
            <p:nvPr/>
          </p:nvSpPr>
          <p:spPr bwMode="auto">
            <a:xfrm rot="10800000">
              <a:off x="3779912" y="3091056"/>
              <a:ext cx="252028" cy="561078"/>
            </a:xfrm>
            <a:prstGeom prst="curvedRightArrow">
              <a:avLst>
                <a:gd name="adj1" fmla="val 4926"/>
                <a:gd name="adj2" fmla="val 44546"/>
                <a:gd name="adj3" fmla="val 25000"/>
              </a:avLst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F3D3D24-B0FB-D729-2CFD-66F269EEF1E0}"/>
              </a:ext>
            </a:extLst>
          </p:cNvPr>
          <p:cNvGrpSpPr/>
          <p:nvPr/>
        </p:nvGrpSpPr>
        <p:grpSpPr>
          <a:xfrm>
            <a:off x="251520" y="4376579"/>
            <a:ext cx="4017417" cy="2481421"/>
            <a:chOff x="139191" y="4376579"/>
            <a:chExt cx="4017417" cy="248142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4FD3EEEC-7031-C12B-C603-09A9C61BA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184" y="4376579"/>
              <a:ext cx="3865424" cy="2297903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814AC6D-0D9D-8976-858D-CAF7BF0AE346}"/>
                </a:ext>
              </a:extLst>
            </p:cNvPr>
            <p:cNvSpPr txBox="1"/>
            <p:nvPr/>
          </p:nvSpPr>
          <p:spPr>
            <a:xfrm>
              <a:off x="1286729" y="6589294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Coarse-grained</a:t>
              </a:r>
              <a:r>
                <a:rPr lang="zh-TW" altLang="en-US" sz="1100" dirty="0"/>
                <a:t> </a:t>
              </a:r>
              <a:r>
                <a:rPr lang="en-US" altLang="zh-TW" sz="1100" dirty="0"/>
                <a:t>loss (%)</a:t>
              </a:r>
              <a:endParaRPr lang="zh-TW" altLang="en-US" sz="11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087E37B-670D-4239-2776-E4253F3FD984}"/>
                </a:ext>
              </a:extLst>
            </p:cNvPr>
            <p:cNvSpPr txBox="1"/>
            <p:nvPr/>
          </p:nvSpPr>
          <p:spPr>
            <a:xfrm rot="16200000">
              <a:off x="-846343" y="5384302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AVG bit precision</a:t>
              </a:r>
              <a:endParaRPr lang="zh-TW" altLang="en-US" sz="1100" dirty="0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D230409-8097-0D82-4808-EE74BFFBF81A}"/>
              </a:ext>
            </a:extLst>
          </p:cNvPr>
          <p:cNvGrpSpPr/>
          <p:nvPr/>
        </p:nvGrpSpPr>
        <p:grpSpPr>
          <a:xfrm>
            <a:off x="4369931" y="4328978"/>
            <a:ext cx="4035805" cy="2525011"/>
            <a:chOff x="4257602" y="4328978"/>
            <a:chExt cx="4035805" cy="2525011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F14A7FA9-BF68-3101-4A5F-0EA667CA2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984" y="4379763"/>
              <a:ext cx="3865423" cy="2297128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0EEB14B-19AE-4E2C-6109-580C8775ADCB}"/>
                </a:ext>
              </a:extLst>
            </p:cNvPr>
            <p:cNvSpPr txBox="1"/>
            <p:nvPr/>
          </p:nvSpPr>
          <p:spPr>
            <a:xfrm>
              <a:off x="5380226" y="6585283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ADC</a:t>
              </a:r>
              <a:r>
                <a:rPr lang="zh-TW" altLang="en-US" sz="1100" dirty="0"/>
                <a:t> </a:t>
              </a:r>
              <a:r>
                <a:rPr lang="en-US" altLang="zh-TW" sz="1100" dirty="0"/>
                <a:t>loss (%)</a:t>
              </a:r>
              <a:endParaRPr lang="zh-TW" altLang="en-US" sz="1100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8FDED34-FC9F-9B0D-924B-84CFA049A61F}"/>
                </a:ext>
              </a:extLst>
            </p:cNvPr>
            <p:cNvSpPr txBox="1"/>
            <p:nvPr/>
          </p:nvSpPr>
          <p:spPr>
            <a:xfrm rot="16200000">
              <a:off x="3272068" y="5314512"/>
              <a:ext cx="2239774" cy="2687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dirty="0"/>
                <a:t>AVG bit precision</a:t>
              </a:r>
              <a:endParaRPr lang="zh-TW" altLang="en-US" sz="1100" dirty="0"/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1F06E8-ABDB-C3AD-6BFD-6A4985FE093B}"/>
              </a:ext>
            </a:extLst>
          </p:cNvPr>
          <p:cNvSpPr txBox="1"/>
          <p:nvPr/>
        </p:nvSpPr>
        <p:spPr>
          <a:xfrm>
            <a:off x="738264" y="6027696"/>
            <a:ext cx="1410214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0" dirty="0"/>
              <a:t>Exponential</a:t>
            </a:r>
            <a:endParaRPr lang="zh-TW" altLang="en-US" sz="1600" b="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C19768-B41A-24CC-0449-B87A1612E1C2}"/>
              </a:ext>
            </a:extLst>
          </p:cNvPr>
          <p:cNvSpPr txBox="1"/>
          <p:nvPr/>
        </p:nvSpPr>
        <p:spPr>
          <a:xfrm>
            <a:off x="5170417" y="6010459"/>
            <a:ext cx="841743" cy="3385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b="0" dirty="0"/>
              <a:t>Linear</a:t>
            </a: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195054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BB16-9283-288B-3C4E-87F483BB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A6A516-98BF-560A-94C3-55993720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Parasitic Effect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3C594A-634E-2BCD-9778-FDE9C471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Coarse-grained method is iterative</a:t>
            </a:r>
          </a:p>
          <a:p>
            <a:pPr lvl="2"/>
            <a:r>
              <a:rPr lang="en-US" altLang="zh-TW" dirty="0"/>
              <a:t>Loss in each iteration accumulates</a:t>
            </a:r>
          </a:p>
          <a:p>
            <a:pPr lvl="2"/>
            <a:r>
              <a:rPr lang="en-US" altLang="zh-TW" dirty="0"/>
              <a:t>ADC is also a source of noise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01B65-3EB1-0AA1-F8D6-3024DB37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5C73A87C-534E-D1A4-1B35-FB9BA30CD00E}"/>
              </a:ext>
            </a:extLst>
          </p:cNvPr>
          <p:cNvGrpSpPr/>
          <p:nvPr/>
        </p:nvGrpSpPr>
        <p:grpSpPr>
          <a:xfrm>
            <a:off x="1280644" y="2852936"/>
            <a:ext cx="5676416" cy="3968109"/>
            <a:chOff x="1280644" y="2852936"/>
            <a:chExt cx="5676416" cy="3968109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672231B2-AD06-A989-70EB-706D42426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6939" y="2852936"/>
              <a:ext cx="4770121" cy="3968109"/>
            </a:xfrm>
            <a:prstGeom prst="rect">
              <a:avLst/>
            </a:prstGeom>
          </p:spPr>
        </p:pic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1BCEEE65-B6EC-2D6A-E654-277084D6546D}"/>
                </a:ext>
              </a:extLst>
            </p:cNvPr>
            <p:cNvCxnSpPr/>
            <p:nvPr/>
          </p:nvCxnSpPr>
          <p:spPr bwMode="auto">
            <a:xfrm>
              <a:off x="2483768" y="5517232"/>
              <a:ext cx="720080" cy="106216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617AB0C-2901-B918-1D03-12FF4B8170A6}"/>
                </a:ext>
              </a:extLst>
            </p:cNvPr>
            <p:cNvSpPr txBox="1"/>
            <p:nvPr/>
          </p:nvSpPr>
          <p:spPr>
            <a:xfrm>
              <a:off x="1280644" y="6107391"/>
              <a:ext cx="89784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11 bit</a:t>
              </a:r>
              <a:endParaRPr lang="zh-TW" altLang="en-US" b="0" dirty="0"/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5E47C28-30AF-16DF-BFF2-9D99A4C1A97B}"/>
              </a:ext>
            </a:extLst>
          </p:cNvPr>
          <p:cNvCxnSpPr>
            <a:stCxn id="26" idx="3"/>
          </p:cNvCxnSpPr>
          <p:nvPr/>
        </p:nvCxnSpPr>
        <p:spPr bwMode="auto">
          <a:xfrm>
            <a:off x="2178487" y="6292057"/>
            <a:ext cx="449297" cy="172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489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389CE-95BE-1E5F-2D0B-720561E5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DGCQ (Lossy Case)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0739E6-BDF1-9A11-34DE-6FAD7C1FE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ADC : Large area, larger loss</a:t>
            </a:r>
          </a:p>
          <a:p>
            <a:pPr lvl="1"/>
            <a:r>
              <a:rPr lang="en-US" altLang="zh-TW" dirty="0"/>
              <a:t>Coarse-grained : Time-consuming</a:t>
            </a:r>
          </a:p>
          <a:p>
            <a:pPr lvl="1"/>
            <a:r>
              <a:rPr lang="en-US" altLang="zh-TW" dirty="0"/>
              <a:t>Dual-granularity : Less area, low loss, fast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30EA13-F6FA-419F-5B4A-2DBD0920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E135E0A-35AD-8528-E1F5-043CD1F41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62" b="56473"/>
          <a:stretch/>
        </p:blipFill>
        <p:spPr>
          <a:xfrm>
            <a:off x="1907704" y="3066505"/>
            <a:ext cx="5007076" cy="331482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8264FB-A604-10A4-F906-86AAE770FDF9}"/>
              </a:ext>
            </a:extLst>
          </p:cNvPr>
          <p:cNvSpPr txBox="1"/>
          <p:nvPr/>
        </p:nvSpPr>
        <p:spPr>
          <a:xfrm>
            <a:off x="5856574" y="4856345"/>
            <a:ext cx="194421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Best in general</a:t>
            </a:r>
            <a:endParaRPr lang="zh-TW" altLang="en-US" b="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036E33F-46E2-A678-74EB-5C67B8972707}"/>
              </a:ext>
            </a:extLst>
          </p:cNvPr>
          <p:cNvCxnSpPr>
            <a:stCxn id="7" idx="0"/>
          </p:cNvCxnSpPr>
          <p:nvPr/>
        </p:nvCxnSpPr>
        <p:spPr bwMode="auto">
          <a:xfrm flipH="1" flipV="1">
            <a:off x="6468642" y="4485741"/>
            <a:ext cx="360040" cy="3706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19FCC0-F88B-8AC9-0DD2-9F0F69867B65}"/>
              </a:ext>
            </a:extLst>
          </p:cNvPr>
          <p:cNvSpPr txBox="1"/>
          <p:nvPr/>
        </p:nvSpPr>
        <p:spPr>
          <a:xfrm>
            <a:off x="2396228" y="6282180"/>
            <a:ext cx="134758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0F8E50-CAFE-449F-0244-F636D96C0986}"/>
              </a:ext>
            </a:extLst>
          </p:cNvPr>
          <p:cNvSpPr txBox="1"/>
          <p:nvPr/>
        </p:nvSpPr>
        <p:spPr>
          <a:xfrm>
            <a:off x="3734925" y="6282181"/>
            <a:ext cx="16741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16AF6A-413E-D427-2F85-620CA1D0C4C2}"/>
              </a:ext>
            </a:extLst>
          </p:cNvPr>
          <p:cNvSpPr txBox="1"/>
          <p:nvPr/>
        </p:nvSpPr>
        <p:spPr>
          <a:xfrm>
            <a:off x="5617529" y="6285707"/>
            <a:ext cx="86376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45388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95320" cy="1139825"/>
          </a:xfrm>
        </p:spPr>
        <p:txBody>
          <a:bodyPr/>
          <a:lstStyle/>
          <a:p>
            <a:r>
              <a:rPr lang="en-US" altLang="zh-TW" dirty="0"/>
              <a:t>Effect of </a:t>
            </a:r>
            <a:r>
              <a:rPr lang="en-US" altLang="zh-TW" sz="4000" dirty="0"/>
              <a:t>DGCQ </a:t>
            </a:r>
            <a:r>
              <a:rPr lang="en-US" altLang="zh-TW" dirty="0"/>
              <a:t>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fp32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13538</TotalTime>
  <Words>351</Words>
  <Application>Microsoft Office PowerPoint</Application>
  <PresentationFormat>如螢幕大小 (4:3)</PresentationFormat>
  <Paragraphs>92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Parasitic Effects on Dual-Granularity Quantization System</vt:lpstr>
      <vt:lpstr>Recall</vt:lpstr>
      <vt:lpstr>Quantizing MAC Voltage</vt:lpstr>
      <vt:lpstr>Quantizing MAC Voltage</vt:lpstr>
      <vt:lpstr>Quantizing MAC Voltage</vt:lpstr>
      <vt:lpstr>Parasitic Effect</vt:lpstr>
      <vt:lpstr>Parasitic Effect</vt:lpstr>
      <vt:lpstr>Effect of DGCQ (Lossy Case)</vt:lpstr>
      <vt:lpstr>Effect of DGCQ on ML Tasks</vt:lpstr>
      <vt:lpstr>Effect of DGCQ on ML Tasks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232</cp:revision>
  <cp:lastPrinted>2024-10-27T23:42:48Z</cp:lastPrinted>
  <dcterms:created xsi:type="dcterms:W3CDTF">2009-04-10T16:54:46Z</dcterms:created>
  <dcterms:modified xsi:type="dcterms:W3CDTF">2025-06-07T05:37:45Z</dcterms:modified>
</cp:coreProperties>
</file>