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68" r:id="rId3"/>
    <p:sldId id="25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5F5F5F"/>
    <a:srgbClr val="000099"/>
    <a:srgbClr val="6600CC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7" autoAdjust="0"/>
    <p:restoredTop sz="94660"/>
  </p:normalViewPr>
  <p:slideViewPr>
    <p:cSldViewPr>
      <p:cViewPr varScale="1">
        <p:scale>
          <a:sx n="111" d="100"/>
          <a:sy n="111" d="100"/>
        </p:scale>
        <p:origin x="2227" y="8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229600" cy="2127250"/>
          </a:xfrm>
        </p:spPr>
        <p:txBody>
          <a:bodyPr/>
          <a:lstStyle/>
          <a:p>
            <a:r>
              <a:rPr lang="en-US" altLang="zh-TW" sz="3600" dirty="0"/>
              <a:t>Impact of ADC Loss in Different Hybrid Partial Product Shapes</a:t>
            </a:r>
            <a:endParaRPr lang="zh-TW" altLang="en-US" sz="3600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222FE-D432-FB8E-DC84-3BA84830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08070-4E70-2C2D-55C5-0E7563A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22A56-781B-B648-9908-26B4AE03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rate in bits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490B9-4B40-0EA6-6725-1130FAE9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73177D-C3C6-03AC-5190-C0CB6902A825}"/>
              </a:ext>
            </a:extLst>
          </p:cNvPr>
          <p:cNvGrpSpPr/>
          <p:nvPr/>
        </p:nvGrpSpPr>
        <p:grpSpPr>
          <a:xfrm>
            <a:off x="5364088" y="1437609"/>
            <a:ext cx="1650026" cy="1494358"/>
            <a:chOff x="1121774" y="2034245"/>
            <a:chExt cx="1650026" cy="149435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C7CEF059-B610-3635-72D7-43BAE8AFB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121774" y="2348880"/>
              <a:ext cx="1512168" cy="117972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6603F6-6B3D-BEFF-BE9B-DF337000D3A1}"/>
                </a:ext>
              </a:extLst>
            </p:cNvPr>
            <p:cNvSpPr txBox="1"/>
            <p:nvPr/>
          </p:nvSpPr>
          <p:spPr>
            <a:xfrm>
              <a:off x="1498274" y="203424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57B0F913-A615-54BE-B781-AB8922CAC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04" y="2931967"/>
            <a:ext cx="6910992" cy="345549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396F95D-3100-F199-CD1C-A71A811A79C5}"/>
              </a:ext>
            </a:extLst>
          </p:cNvPr>
          <p:cNvSpPr txBox="1"/>
          <p:nvPr/>
        </p:nvSpPr>
        <p:spPr>
          <a:xfrm>
            <a:off x="1619672" y="3140968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97217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41D1-0E8E-AFB1-3CD9-3C8AFDB5F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CCF1E-CEC5-F2CE-9BE8-321AB484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C0544-A600-329E-1C97-6E0187C28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rate in bits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9FD6A8-9B51-EEB1-65C6-BC26C5FF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34E5EB5-224A-BE73-D5EF-133625CC93FC}"/>
              </a:ext>
            </a:extLst>
          </p:cNvPr>
          <p:cNvGrpSpPr/>
          <p:nvPr/>
        </p:nvGrpSpPr>
        <p:grpSpPr>
          <a:xfrm>
            <a:off x="5364088" y="1452302"/>
            <a:ext cx="1805550" cy="1493894"/>
            <a:chOff x="3659504" y="2030001"/>
            <a:chExt cx="1805550" cy="149389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44264C6-FEFC-8D37-6416-B4C21079F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3659504" y="2344172"/>
              <a:ext cx="1471109" cy="117972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3B0D5F6-C759-5D2A-95C3-682BCCB0E122}"/>
                </a:ext>
              </a:extLst>
            </p:cNvPr>
            <p:cNvSpPr txBox="1"/>
            <p:nvPr/>
          </p:nvSpPr>
          <p:spPr>
            <a:xfrm>
              <a:off x="388240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6529B878-0E67-AF88-2E0A-DA6172B0B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2" y="2947614"/>
            <a:ext cx="6946176" cy="347308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61805B4-525E-286C-1B2D-064570A92454}"/>
              </a:ext>
            </a:extLst>
          </p:cNvPr>
          <p:cNvSpPr txBox="1"/>
          <p:nvPr/>
        </p:nvSpPr>
        <p:spPr>
          <a:xfrm>
            <a:off x="1547664" y="3213556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157770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A21CE-3B2B-EB24-E75D-C26552636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7224B-1D08-45D6-6609-7BB1E02E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F4986C-9240-0B02-40E0-CA83F5DD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rate in bits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7494AB-21AB-751F-0915-9D1A4EEC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7714A0A-4606-2DF0-6856-C8B0887CA320}"/>
              </a:ext>
            </a:extLst>
          </p:cNvPr>
          <p:cNvGrpSpPr/>
          <p:nvPr/>
        </p:nvGrpSpPr>
        <p:grpSpPr>
          <a:xfrm>
            <a:off x="5220072" y="1484784"/>
            <a:ext cx="1921281" cy="1494358"/>
            <a:chOff x="6156176" y="2034245"/>
            <a:chExt cx="1921281" cy="14943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171BA16-442D-049C-3821-24A5420E6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E2A61D6-BAE8-DFDF-B683-316D6A96B0F7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27F1D7C8-3B61-567A-D27A-6725265A9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2" y="3077076"/>
            <a:ext cx="6946176" cy="347308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213C79-99E1-6559-C20E-BB9A30F71097}"/>
              </a:ext>
            </a:extLst>
          </p:cNvPr>
          <p:cNvSpPr txBox="1"/>
          <p:nvPr/>
        </p:nvSpPr>
        <p:spPr>
          <a:xfrm>
            <a:off x="1547664" y="3321278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1831304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81F9-2FA1-F10D-E2D0-2A15D58B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Impact of Analog Loss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72CDF-8A0E-DB47-2552-3D345318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30725"/>
          </a:xfrm>
        </p:spPr>
        <p:txBody>
          <a:bodyPr/>
          <a:lstStyle/>
          <a:p>
            <a:pPr lvl="1"/>
            <a:r>
              <a:rPr lang="en-US" altLang="zh-TW" dirty="0"/>
              <a:t>The dataset used in the paper is ImageNet</a:t>
            </a:r>
          </a:p>
          <a:p>
            <a:pPr lvl="2"/>
            <a:r>
              <a:rPr lang="en-US" altLang="zh-TW" dirty="0"/>
              <a:t>ImageNet is not implemented in torch</a:t>
            </a:r>
          </a:p>
          <a:p>
            <a:pPr lvl="2"/>
            <a:r>
              <a:rPr lang="en-US" altLang="zh-TW" dirty="0"/>
              <a:t>Use a simpler dataset CIFAR-103</a:t>
            </a: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ResNet-18</a:t>
            </a:r>
          </a:p>
          <a:p>
            <a:pPr lvl="2"/>
            <a:r>
              <a:rPr lang="en-US" altLang="zh-TW" dirty="0"/>
              <a:t>Trained using </a:t>
            </a:r>
            <a:r>
              <a:rPr lang="en-US" altLang="zh-TW" dirty="0" err="1"/>
              <a:t>fp</a:t>
            </a:r>
            <a:r>
              <a:rPr lang="en-US" altLang="zh-TW" dirty="0"/>
              <a:t> precision</a:t>
            </a:r>
          </a:p>
          <a:p>
            <a:pPr lvl="2"/>
            <a:r>
              <a:rPr lang="en-US" altLang="zh-TW" dirty="0"/>
              <a:t>Quantize to int8 after training</a:t>
            </a:r>
          </a:p>
          <a:p>
            <a:pPr lvl="2"/>
            <a:r>
              <a:rPr lang="en-US" altLang="zh-TW" dirty="0"/>
              <a:t>Compute MAC result for each layer and apply loss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6CAB17-A841-AB80-DF8E-8A7566B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BA5EFC-27EF-2701-E890-6A6135B5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060848"/>
            <a:ext cx="1800200" cy="1804368"/>
          </a:xfrm>
          <a:prstGeom prst="rect">
            <a:avLst/>
          </a:prstGeom>
        </p:spPr>
      </p:pic>
      <p:pic>
        <p:nvPicPr>
          <p:cNvPr id="1026" name="Picture 2" descr="ResNet-18 architecture [20]. The numbers added to the end of ...">
            <a:extLst>
              <a:ext uri="{FF2B5EF4-FFF2-40B4-BE49-F238E27FC236}">
                <a16:creationId xmlns:a16="http://schemas.microsoft.com/office/drawing/2014/main" id="{A9A26527-D1E1-F58E-6E5B-A5B777776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12" y="4697152"/>
            <a:ext cx="4440671" cy="20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F2ED9E5-C119-7281-14CA-2CA1C6287BFE}"/>
              </a:ext>
            </a:extLst>
          </p:cNvPr>
          <p:cNvSpPr txBox="1"/>
          <p:nvPr/>
        </p:nvSpPr>
        <p:spPr>
          <a:xfrm>
            <a:off x="899592" y="4950813"/>
            <a:ext cx="87162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-LOSS</a:t>
            </a:r>
            <a:endParaRPr lang="zh-TW" altLang="en-US" sz="1400" b="0" dirty="0"/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D4E3998C-49EF-1880-3377-2E1AA35308ED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369561" cy="206671"/>
          </a:xfrm>
          <a:prstGeom prst="curvedConnector3">
            <a:avLst>
              <a:gd name="adj1" fmla="val 9216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C137F7D0-4E4E-DBF3-3B9C-178B03FCA9F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647868" cy="206671"/>
          </a:xfrm>
          <a:prstGeom prst="curvedConnector3">
            <a:avLst>
              <a:gd name="adj1" fmla="val 9798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81C1F7F3-8495-08C4-7852-408FD9EDD6A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936690" cy="206671"/>
          </a:xfrm>
          <a:prstGeom prst="curvedConnector3">
            <a:avLst>
              <a:gd name="adj1" fmla="val 9792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12D81989-D86A-E916-3875-CC131D3B5796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224722" cy="206671"/>
          </a:xfrm>
          <a:prstGeom prst="curvedConnector3">
            <a:avLst>
              <a:gd name="adj1" fmla="val 969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919CCAB9-C01A-E78E-F7B0-1AF6C01D21FB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492525" cy="206671"/>
          </a:xfrm>
          <a:prstGeom prst="curvedConnector3">
            <a:avLst>
              <a:gd name="adj1" fmla="val 9854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A09A11B8-9F7C-7534-1FC8-7B81A20508D2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739122" cy="206671"/>
          </a:xfrm>
          <a:prstGeom prst="curvedConnector3">
            <a:avLst>
              <a:gd name="adj1" fmla="val 9668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66F839D1-D407-B678-17AF-C2ECD1A2EEC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160826" cy="206671"/>
          </a:xfrm>
          <a:prstGeom prst="curvedConnector3">
            <a:avLst>
              <a:gd name="adj1" fmla="val 9763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5033B192-ABAA-CB34-22F5-2ED7D8CD6087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448858" cy="206671"/>
          </a:xfrm>
          <a:prstGeom prst="curvedConnector3">
            <a:avLst>
              <a:gd name="adj1" fmla="val 9764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D65D9B52-2588-5FC4-36F3-93F871C1D09A}"/>
              </a:ext>
            </a:extLst>
          </p:cNvPr>
          <p:cNvCxnSpPr/>
          <p:nvPr/>
        </p:nvCxnSpPr>
        <p:spPr bwMode="auto">
          <a:xfrm>
            <a:off x="1866918" y="5104702"/>
            <a:ext cx="584609" cy="255193"/>
          </a:xfrm>
          <a:prstGeom prst="curvedConnector3">
            <a:avLst>
              <a:gd name="adj1" fmla="val 92337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091CE98C-12AC-00A9-EAA9-EA874618DADF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4102936" cy="255192"/>
          </a:xfrm>
          <a:prstGeom prst="curvedConnector3">
            <a:avLst>
              <a:gd name="adj1" fmla="val 9809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E56002F-346E-2587-A55F-183BD9AA550F}"/>
              </a:ext>
            </a:extLst>
          </p:cNvPr>
          <p:cNvSpPr txBox="1"/>
          <p:nvPr/>
        </p:nvSpPr>
        <p:spPr>
          <a:xfrm>
            <a:off x="-5975" y="5206005"/>
            <a:ext cx="214491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Gaussian(-Loss,0.01)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0426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31CCC-0740-0ED4-EB87-67486ADA9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DAB8C-DBC0-AD35-4363-BEBC104A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Impact of Analog Loss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A6381A-073B-7128-A5C1-019E2F033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00200"/>
                <a:ext cx="8229600" cy="4530725"/>
              </a:xfrm>
            </p:spPr>
            <p:txBody>
              <a:bodyPr/>
              <a:lstStyle/>
              <a:p>
                <a:pPr lvl="1"/>
                <a:r>
                  <a:rPr lang="en-US" altLang="zh-TW" dirty="0"/>
                  <a:t>Analysis of the quantized model</a:t>
                </a:r>
              </a:p>
              <a:p>
                <a:pPr lvl="2"/>
                <a:r>
                  <a:rPr lang="en-US" altLang="zh-TW" dirty="0"/>
                  <a:t>Most of the quantized weight are within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±100</m:t>
                    </m:r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Most of the quantized input activation &lt; 50</a:t>
                </a:r>
              </a:p>
              <a:p>
                <a:pPr lvl="2"/>
                <a:r>
                  <a:rPr lang="en-US" altLang="zh-TW" dirty="0"/>
                  <a:t>MAC result are within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±5000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A6381A-073B-7128-A5C1-019E2F033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00200"/>
                <a:ext cx="8229600" cy="4530725"/>
              </a:xfrm>
              <a:blipFill>
                <a:blip r:embed="rId2"/>
                <a:stretch>
                  <a:fillRect t="-1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43BACB-7856-FFA3-D91D-86345F1B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EAE9F1D-2712-4050-EDFB-C32DA5BCD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2613"/>
            <a:ext cx="4320480" cy="2808312"/>
          </a:xfrm>
          <a:prstGeom prst="rect">
            <a:avLst/>
          </a:prstGeom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1D73C3EF-081E-2A3F-95F3-91026BC904DA}"/>
              </a:ext>
            </a:extLst>
          </p:cNvPr>
          <p:cNvGrpSpPr/>
          <p:nvPr/>
        </p:nvGrpSpPr>
        <p:grpSpPr>
          <a:xfrm>
            <a:off x="4978140" y="3298817"/>
            <a:ext cx="3518543" cy="2914305"/>
            <a:chOff x="5013896" y="3268104"/>
            <a:chExt cx="3518543" cy="2914305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C1448C4B-6495-C744-84BD-E4C0A019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725"/>
            <a:stretch/>
          </p:blipFill>
          <p:spPr>
            <a:xfrm>
              <a:off x="5013896" y="3268104"/>
              <a:ext cx="3518543" cy="2914305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F526845-6116-E067-266E-BB16EBA0A7E4}"/>
                </a:ext>
              </a:extLst>
            </p:cNvPr>
            <p:cNvSpPr/>
            <p:nvPr/>
          </p:nvSpPr>
          <p:spPr bwMode="auto">
            <a:xfrm>
              <a:off x="7043936" y="3268104"/>
              <a:ext cx="576064" cy="282744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97AE472-F905-60D8-4278-610217AC88D4}"/>
                </a:ext>
              </a:extLst>
            </p:cNvPr>
            <p:cNvSpPr txBox="1"/>
            <p:nvPr/>
          </p:nvSpPr>
          <p:spPr>
            <a:xfrm>
              <a:off x="5172308" y="3369020"/>
              <a:ext cx="79208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800" b="0" dirty="0"/>
                <a:t>Analog loss</a:t>
              </a:r>
              <a:endParaRPr lang="zh-TW" altLang="en-US" sz="800" b="0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2344A003-BD04-C49E-FE51-4E13F9598CF0}"/>
              </a:ext>
            </a:extLst>
          </p:cNvPr>
          <p:cNvSpPr/>
          <p:nvPr/>
        </p:nvSpPr>
        <p:spPr bwMode="auto">
          <a:xfrm>
            <a:off x="983692" y="3298817"/>
            <a:ext cx="1356060" cy="28274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495AEF-860D-5809-04CD-ADD6F83C1FEA}"/>
              </a:ext>
            </a:extLst>
          </p:cNvPr>
          <p:cNvSpPr/>
          <p:nvPr/>
        </p:nvSpPr>
        <p:spPr bwMode="auto">
          <a:xfrm>
            <a:off x="2949087" y="3298817"/>
            <a:ext cx="398777" cy="28274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EAC7642-4E34-F1B9-F119-08B42538F605}"/>
              </a:ext>
            </a:extLst>
          </p:cNvPr>
          <p:cNvSpPr txBox="1"/>
          <p:nvPr/>
        </p:nvSpPr>
        <p:spPr>
          <a:xfrm>
            <a:off x="5532596" y="6144761"/>
            <a:ext cx="2883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/>
              <a:t>Use the result of this part</a:t>
            </a:r>
            <a:endParaRPr lang="zh-TW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53884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3CDA3-1B1B-E989-3408-2F15AA274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A079C-B290-909A-5856-CCB4DB8F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Impact of Analog Loss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515D86-2953-8FF6-3B0E-2EF85AFD1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00200"/>
                <a:ext cx="8676456" cy="4530725"/>
              </a:xfrm>
            </p:spPr>
            <p:txBody>
              <a:bodyPr/>
              <a:lstStyle/>
              <a:p>
                <a:pPr lvl="1"/>
                <a:r>
                  <a:rPr lang="en-US" altLang="zh-TW" dirty="0"/>
                  <a:t>Accuracy drop of ResNet-18 if loss is applied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What about area of </a:t>
                </a:r>
                <a:r>
                  <a:rPr lang="en-US" altLang="zh-TW" dirty="0" err="1"/>
                  <a:t>ckt</a:t>
                </a:r>
                <a:r>
                  <a:rPr lang="en-US" altLang="zh-TW" dirty="0"/>
                  <a:t>?</a:t>
                </a:r>
              </a:p>
              <a:p>
                <a:pPr lvl="2"/>
                <a:r>
                  <a:rPr lang="en-US" altLang="zh-TW" dirty="0"/>
                  <a:t>Lightning : bit-serial : 2x3 FA + 15 FA and 1 shift + 32C</a:t>
                </a:r>
              </a:p>
              <a:p>
                <a:pPr lvl="2"/>
                <a:r>
                  <a:rPr lang="en-US" altLang="zh-TW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: bit-parallel :               49 FA                 + 130C</a:t>
                </a:r>
              </a:p>
              <a:p>
                <a:pPr lvl="2"/>
                <a:r>
                  <a:rPr lang="en-US" altLang="zh-TW" dirty="0"/>
                  <a:t>Big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: bit-rotate   : 2x3 FA + 15 FA and 1 shift + 8C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515D86-2953-8FF6-3B0E-2EF85AFD1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00200"/>
                <a:ext cx="8676456" cy="4530725"/>
              </a:xfrm>
              <a:blipFill>
                <a:blip r:embed="rId2"/>
                <a:stretch>
                  <a:fillRect t="-1077" r="-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12F6A4-4A41-3AA3-2961-F0987DFE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AC53BB-E367-FEB9-4D0C-ADC2C00D0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60849"/>
            <a:ext cx="4995250" cy="223224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C99BB29-8C81-C4C5-E60B-262B912436D7}"/>
              </a:ext>
            </a:extLst>
          </p:cNvPr>
          <p:cNvSpPr txBox="1"/>
          <p:nvPr/>
        </p:nvSpPr>
        <p:spPr>
          <a:xfrm>
            <a:off x="3532329" y="3527058"/>
            <a:ext cx="1097602" cy="27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n>
                  <a:solidFill>
                    <a:schemeClr val="tx1"/>
                  </a:solidFill>
                </a:ln>
                <a:solidFill>
                  <a:srgbClr val="292929"/>
                </a:solidFill>
              </a:rPr>
              <a:t>58% drop</a:t>
            </a:r>
            <a:endParaRPr lang="zh-TW" altLang="en-US" sz="1200" dirty="0">
              <a:ln>
                <a:solidFill>
                  <a:schemeClr val="tx1"/>
                </a:solidFill>
              </a:ln>
              <a:solidFill>
                <a:srgbClr val="292929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4246F5-B874-4677-9C4F-EB5D45BA555D}"/>
              </a:ext>
            </a:extLst>
          </p:cNvPr>
          <p:cNvSpPr txBox="1"/>
          <p:nvPr/>
        </p:nvSpPr>
        <p:spPr>
          <a:xfrm>
            <a:off x="4711720" y="3521328"/>
            <a:ext cx="1097602" cy="27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n>
                  <a:solidFill>
                    <a:schemeClr val="tx1"/>
                  </a:solidFill>
                </a:ln>
                <a:solidFill>
                  <a:srgbClr val="292929"/>
                </a:solidFill>
              </a:rPr>
              <a:t>4% drop</a:t>
            </a:r>
            <a:endParaRPr lang="zh-TW" altLang="en-US" sz="1200" dirty="0">
              <a:ln>
                <a:solidFill>
                  <a:schemeClr val="tx1"/>
                </a:solidFill>
              </a:ln>
              <a:solidFill>
                <a:srgbClr val="292929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6773CF-F0EB-8E61-5B8B-4308BF2511E3}"/>
              </a:ext>
            </a:extLst>
          </p:cNvPr>
          <p:cNvSpPr txBox="1"/>
          <p:nvPr/>
        </p:nvSpPr>
        <p:spPr>
          <a:xfrm>
            <a:off x="5748433" y="3521328"/>
            <a:ext cx="1097602" cy="27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n>
                  <a:solidFill>
                    <a:schemeClr val="tx1"/>
                  </a:solidFill>
                </a:ln>
                <a:solidFill>
                  <a:srgbClr val="292929"/>
                </a:solidFill>
              </a:rPr>
              <a:t>18% drop</a:t>
            </a:r>
            <a:endParaRPr lang="zh-TW" altLang="en-US" sz="1200" dirty="0">
              <a:ln>
                <a:solidFill>
                  <a:schemeClr val="tx1"/>
                </a:solidFill>
              </a:ln>
              <a:solidFill>
                <a:srgbClr val="292929"/>
              </a:solidFill>
            </a:endParaRPr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0A442367-D54A-CCCF-15A4-AFF066741C25}"/>
              </a:ext>
            </a:extLst>
          </p:cNvPr>
          <p:cNvSpPr/>
          <p:nvPr/>
        </p:nvSpPr>
        <p:spPr bwMode="auto">
          <a:xfrm rot="16200000">
            <a:off x="4913846" y="5391410"/>
            <a:ext cx="252412" cy="936104"/>
          </a:xfrm>
          <a:prstGeom prst="lef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0174D09-721F-247C-49F9-F1D91B3666F7}"/>
              </a:ext>
            </a:extLst>
          </p:cNvPr>
          <p:cNvSpPr txBox="1"/>
          <p:nvPr/>
        </p:nvSpPr>
        <p:spPr>
          <a:xfrm>
            <a:off x="4283968" y="6007521"/>
            <a:ext cx="144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Sign bit</a:t>
            </a:r>
          </a:p>
          <a:p>
            <a:pPr algn="ctr"/>
            <a:r>
              <a:rPr lang="en-US" altLang="zh-TW" sz="1400" b="0" dirty="0"/>
              <a:t>processing</a:t>
            </a:r>
            <a:endParaRPr lang="zh-TW" altLang="en-US" sz="1400" b="0" dirty="0"/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2EC835CA-0A1F-FD18-61C9-C614E32F786C}"/>
              </a:ext>
            </a:extLst>
          </p:cNvPr>
          <p:cNvSpPr/>
          <p:nvPr/>
        </p:nvSpPr>
        <p:spPr bwMode="auto">
          <a:xfrm rot="16200000">
            <a:off x="6048462" y="5369557"/>
            <a:ext cx="252412" cy="936104"/>
          </a:xfrm>
          <a:prstGeom prst="lef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9422FE-BB24-F958-3FA9-8EA85728E53E}"/>
              </a:ext>
            </a:extLst>
          </p:cNvPr>
          <p:cNvSpPr txBox="1"/>
          <p:nvPr/>
        </p:nvSpPr>
        <p:spPr>
          <a:xfrm>
            <a:off x="5418584" y="5985668"/>
            <a:ext cx="144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Sum the product</a:t>
            </a:r>
            <a:endParaRPr lang="zh-TW" altLang="en-US" sz="1400" b="0" dirty="0"/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2065D84A-B509-6F5D-5D44-D3A4C8B5BC5F}"/>
              </a:ext>
            </a:extLst>
          </p:cNvPr>
          <p:cNvSpPr/>
          <p:nvPr/>
        </p:nvSpPr>
        <p:spPr bwMode="auto">
          <a:xfrm rot="16200000">
            <a:off x="7451874" y="5369557"/>
            <a:ext cx="252412" cy="936104"/>
          </a:xfrm>
          <a:prstGeom prst="lef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B392229-FD56-6D04-11E5-27DD39C83805}"/>
              </a:ext>
            </a:extLst>
          </p:cNvPr>
          <p:cNvSpPr txBox="1"/>
          <p:nvPr/>
        </p:nvSpPr>
        <p:spPr>
          <a:xfrm>
            <a:off x="6686133" y="5996595"/>
            <a:ext cx="1548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Bit precision</a:t>
            </a:r>
          </a:p>
          <a:p>
            <a:pPr algn="ctr"/>
            <a:r>
              <a:rPr lang="en-US" altLang="zh-TW" sz="1400" b="0" dirty="0"/>
              <a:t>alignment </a:t>
            </a:r>
            <a:endParaRPr lang="zh-TW" altLang="en-US" sz="1400" b="0" dirty="0"/>
          </a:p>
        </p:txBody>
      </p:sp>
      <p:sp>
        <p:nvSpPr>
          <p:cNvPr id="25" name="左大括弧 24">
            <a:extLst>
              <a:ext uri="{FF2B5EF4-FFF2-40B4-BE49-F238E27FC236}">
                <a16:creationId xmlns:a16="http://schemas.microsoft.com/office/drawing/2014/main" id="{0F188D5A-574A-E964-55BD-2148CC7C70BF}"/>
              </a:ext>
            </a:extLst>
          </p:cNvPr>
          <p:cNvSpPr/>
          <p:nvPr/>
        </p:nvSpPr>
        <p:spPr bwMode="auto">
          <a:xfrm rot="16200000">
            <a:off x="8475870" y="5391410"/>
            <a:ext cx="252412" cy="936104"/>
          </a:xfrm>
          <a:prstGeom prst="lef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785586F-69E7-2D5E-F542-56A30DE69780}"/>
              </a:ext>
            </a:extLst>
          </p:cNvPr>
          <p:cNvSpPr txBox="1"/>
          <p:nvPr/>
        </p:nvSpPr>
        <p:spPr>
          <a:xfrm>
            <a:off x="8166118" y="5985668"/>
            <a:ext cx="936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Analog</a:t>
            </a:r>
          </a:p>
          <a:p>
            <a:pPr algn="ctr"/>
            <a:r>
              <a:rPr lang="en-US" altLang="zh-TW" sz="1400" b="0" dirty="0"/>
              <a:t>Sum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09365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CBB9A-77AB-6BCF-579D-8DF379BE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6A0AB-AF13-E2B0-716B-EAB325DB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Comparison between different shapes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542550-FC94-B212-3B2D-BE32B960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8DC1AC1-8D60-F75A-EC36-846EC6DF3F05}"/>
              </a:ext>
            </a:extLst>
          </p:cNvPr>
          <p:cNvGrpSpPr/>
          <p:nvPr/>
        </p:nvGrpSpPr>
        <p:grpSpPr>
          <a:xfrm>
            <a:off x="1916681" y="2363074"/>
            <a:ext cx="6133160" cy="1502488"/>
            <a:chOff x="1944297" y="2026115"/>
            <a:chExt cx="6133160" cy="150248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BAE2F61-7D0F-F877-DA8F-66D547AE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944297" y="2340750"/>
              <a:ext cx="1512168" cy="1179723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4E5672A5-BF14-DFBE-8E5A-07136265F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F0EB5A67-2A4F-A5CB-EC5C-7C1CDB3E7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4093424" y="2348880"/>
              <a:ext cx="1471109" cy="1179723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831B046-CC83-2CB4-01DB-47A448D19B97}"/>
                </a:ext>
              </a:extLst>
            </p:cNvPr>
            <p:cNvSpPr txBox="1"/>
            <p:nvPr/>
          </p:nvSpPr>
          <p:spPr>
            <a:xfrm>
              <a:off x="2320797" y="202611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433478A-FDD8-4350-FD1E-BC938101622C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D2494C5-F929-3142-AB5E-7F338EAC8A14}"/>
                </a:ext>
              </a:extLst>
            </p:cNvPr>
            <p:cNvSpPr txBox="1"/>
            <p:nvPr/>
          </p:nvSpPr>
          <p:spPr>
            <a:xfrm>
              <a:off x="431632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F954334-F9C5-3598-BFBD-2F10627D1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65483"/>
              </p:ext>
            </p:extLst>
          </p:nvPr>
        </p:nvGraphicFramePr>
        <p:xfrm>
          <a:off x="429260" y="4005064"/>
          <a:ext cx="7620581" cy="23164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414760">
                  <a:extLst>
                    <a:ext uri="{9D8B030D-6E8A-4147-A177-3AD203B41FA5}">
                      <a16:colId xmlns:a16="http://schemas.microsoft.com/office/drawing/2014/main" val="2900418502"/>
                    </a:ext>
                  </a:extLst>
                </a:gridCol>
                <a:gridCol w="2068607">
                  <a:extLst>
                    <a:ext uri="{9D8B030D-6E8A-4147-A177-3AD203B41FA5}">
                      <a16:colId xmlns:a16="http://schemas.microsoft.com/office/drawing/2014/main" val="1848767948"/>
                    </a:ext>
                  </a:extLst>
                </a:gridCol>
                <a:gridCol w="2068607">
                  <a:extLst>
                    <a:ext uri="{9D8B030D-6E8A-4147-A177-3AD203B41FA5}">
                      <a16:colId xmlns:a16="http://schemas.microsoft.com/office/drawing/2014/main" val="3963895153"/>
                    </a:ext>
                  </a:extLst>
                </a:gridCol>
                <a:gridCol w="2068607">
                  <a:extLst>
                    <a:ext uri="{9D8B030D-6E8A-4147-A177-3AD203B41FA5}">
                      <a16:colId xmlns:a16="http://schemas.microsoft.com/office/drawing/2014/main" val="83071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Decimal Loss</a:t>
                      </a:r>
                    </a:p>
                    <a:p>
                      <a:pPr algn="ctr"/>
                      <a:r>
                        <a:rPr lang="en-US" altLang="zh-TW" sz="1600" dirty="0"/>
                        <a:t>(0.1 Loss)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36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3.5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03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Accuracy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Large drop</a:t>
                      </a:r>
                    </a:p>
                    <a:p>
                      <a:pPr algn="ctr"/>
                      <a:r>
                        <a:rPr lang="en-US" altLang="zh-TW" sz="1600" dirty="0"/>
                        <a:t>(58%)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Acceptable drop</a:t>
                      </a:r>
                    </a:p>
                    <a:p>
                      <a:pPr algn="ctr"/>
                      <a:r>
                        <a:rPr lang="en-US" altLang="zh-TW" sz="1600" dirty="0"/>
                        <a:t>(18%)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Low drop</a:t>
                      </a:r>
                    </a:p>
                    <a:p>
                      <a:pPr algn="ctr"/>
                      <a:r>
                        <a:rPr lang="en-US" altLang="zh-TW" sz="1600" dirty="0"/>
                        <a:t>(4%)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71606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Adder Area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21 FA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21 FA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49 FA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04162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Capacitors</a:t>
                      </a:r>
                    </a:p>
                    <a:p>
                      <a:pPr algn="ctr"/>
                      <a:r>
                        <a:rPr lang="en-US" altLang="zh-TW" sz="1600" dirty="0"/>
                        <a:t>Used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32 C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 C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130 C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0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21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70881-2FB5-E37E-6CBC-D007EA83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711AF5-E795-72A0-751B-FB0C5AF8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Part A : Analyze the effect of different partition method of partial sum</a:t>
            </a:r>
          </a:p>
          <a:p>
            <a:pPr lvl="2"/>
            <a:r>
              <a:rPr lang="en-US" altLang="zh-TW" dirty="0"/>
              <a:t>Lightning / Big-triangle / small-triangle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Part B : Use the result in part A to analyze the impact of analog loss on classification ML tasks</a:t>
            </a:r>
          </a:p>
          <a:p>
            <a:pPr lvl="2"/>
            <a:r>
              <a:rPr lang="en-US" altLang="zh-TW" dirty="0"/>
              <a:t>Analyze the characteristics of quantized CNN model</a:t>
            </a:r>
          </a:p>
          <a:p>
            <a:pPr lvl="2"/>
            <a:r>
              <a:rPr lang="en-US" altLang="zh-TW" dirty="0"/>
              <a:t>Apply the result in part A to the model</a:t>
            </a:r>
          </a:p>
          <a:p>
            <a:pPr lvl="2"/>
            <a:r>
              <a:rPr lang="en-US" altLang="zh-TW" dirty="0"/>
              <a:t>Resnet-18 on CIFAR-10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C89D3E-EA81-541A-21F4-5B57CDD2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1026" name="Picture 2" descr="TensorFlow 筆記(6): 應用LeNet-5在Cifar-10資料集| by Wei-Chi Lai | Medium">
            <a:extLst>
              <a:ext uri="{FF2B5EF4-FFF2-40B4-BE49-F238E27FC236}">
                <a16:creationId xmlns:a16="http://schemas.microsoft.com/office/drawing/2014/main" id="{A74A5B31-94EF-8F33-16FA-E5C56499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048" y="4758998"/>
            <a:ext cx="2736304" cy="209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9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DD532-97F4-BC59-E06A-0A5C4CBC2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3A945-8261-C111-B291-B35C7A95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2BBC9-9730-75F0-B62C-11F19E2B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The definition of boundary between analog and digital part is a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77A4C8-D31C-0057-69EC-6E57C9EC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A4AAE4-FF0E-4681-B69D-77144243E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07" y="2368320"/>
            <a:ext cx="3888432" cy="136872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12540C2-4D93-C891-103B-9429786924D1}"/>
              </a:ext>
            </a:extLst>
          </p:cNvPr>
          <p:cNvSpPr txBox="1"/>
          <p:nvPr/>
        </p:nvSpPr>
        <p:spPr>
          <a:xfrm>
            <a:off x="446353" y="2815117"/>
            <a:ext cx="3420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Digital Part : High precision</a:t>
            </a:r>
          </a:p>
          <a:p>
            <a:r>
              <a:rPr lang="en-US" altLang="zh-TW" b="0" dirty="0"/>
              <a:t>Analog Part : Low precision</a:t>
            </a:r>
            <a:endParaRPr lang="zh-TW" altLang="en-US" b="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7E69255-4F99-78DA-2AA5-0F36C8638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686" y="4111763"/>
            <a:ext cx="1947574" cy="229207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0F2738F-D718-0BA7-1329-A9303E389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834" y="4653136"/>
            <a:ext cx="2880320" cy="97362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97014F2-33B4-14D7-9C29-E301EA93776E}"/>
              </a:ext>
            </a:extLst>
          </p:cNvPr>
          <p:cNvSpPr txBox="1"/>
          <p:nvPr/>
        </p:nvSpPr>
        <p:spPr>
          <a:xfrm>
            <a:off x="179512" y="4748621"/>
            <a:ext cx="4032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Digital Part : Bulky </a:t>
            </a:r>
            <a:r>
              <a:rPr lang="en-US" altLang="zh-TW" b="0" dirty="0" err="1"/>
              <a:t>ckt</a:t>
            </a:r>
            <a:endParaRPr lang="en-US" altLang="zh-TW" b="0" dirty="0"/>
          </a:p>
          <a:p>
            <a:r>
              <a:rPr lang="en-US" altLang="zh-TW" b="0" dirty="0"/>
              <a:t>Analog Part : Less HW overhead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03542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B6E06-7CE7-2F35-41BC-BD087FFD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87EF9-1965-0854-6096-1D9A78E2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Digital Sum</a:t>
            </a:r>
          </a:p>
          <a:p>
            <a:pPr lvl="2"/>
            <a:r>
              <a:rPr lang="en-US" altLang="zh-TW" dirty="0"/>
              <a:t>Using digital multiplier and adder tree</a:t>
            </a:r>
          </a:p>
          <a:p>
            <a:pPr lvl="2"/>
            <a:r>
              <a:rPr lang="en-US" altLang="zh-TW" dirty="0"/>
              <a:t>Easy to simulate and calculate area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Analog Sum</a:t>
            </a:r>
          </a:p>
          <a:p>
            <a:pPr lvl="2"/>
            <a:r>
              <a:rPr lang="en-US" altLang="zh-TW" dirty="0"/>
              <a:t>Using analog multiplier and SAR ADC</a:t>
            </a:r>
          </a:p>
          <a:p>
            <a:pPr lvl="2"/>
            <a:r>
              <a:rPr lang="en-US" altLang="zh-TW" dirty="0"/>
              <a:t>SAR ADC</a:t>
            </a:r>
            <a:r>
              <a:rPr lang="zh-TW" altLang="en-US" dirty="0"/>
              <a:t> </a:t>
            </a:r>
            <a:r>
              <a:rPr lang="en-US" altLang="zh-TW" dirty="0"/>
              <a:t>implementation?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50B5BE-8BB1-81A2-4CBD-7312EE3E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82D87D-081B-A584-568C-E8E9A2127329}"/>
              </a:ext>
            </a:extLst>
          </p:cNvPr>
          <p:cNvGrpSpPr/>
          <p:nvPr/>
        </p:nvGrpSpPr>
        <p:grpSpPr>
          <a:xfrm>
            <a:off x="3779912" y="2852936"/>
            <a:ext cx="1290449" cy="504895"/>
            <a:chOff x="7092281" y="1988840"/>
            <a:chExt cx="1290449" cy="50489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B3ABAC8-8034-7281-70B6-5EE5BDB93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163728" y="1917393"/>
              <a:ext cx="504895" cy="64779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26BF86E-4A69-1A32-D9EB-8B45B1315130}"/>
                </a:ext>
              </a:extLst>
            </p:cNvPr>
            <p:cNvSpPr txBox="1"/>
            <p:nvPr/>
          </p:nvSpPr>
          <p:spPr>
            <a:xfrm>
              <a:off x="7734658" y="2056622"/>
              <a:ext cx="6480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x n</a:t>
              </a:r>
              <a:endParaRPr lang="zh-TW" altLang="en-US" b="0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D08FB0E4-313B-2AB8-B548-6ED5C750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931" y="4804463"/>
            <a:ext cx="3945755" cy="190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5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A6DA2-AB7B-5C63-F6BC-67B5F67B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836BD1-12D1-01F4-118C-CB3B9A3B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Product = Digital sum + Analog Sum</a:t>
            </a:r>
            <a:br>
              <a:rPr lang="en-US" altLang="zh-TW" dirty="0"/>
            </a:br>
            <a:r>
              <a:rPr lang="en-US" altLang="zh-TW" dirty="0"/>
              <a:t>            = Digital sum + Ideal Sum * loss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23A0DA-650F-C870-F68E-A8F7CC87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1AA7CBC6-F0E5-183D-E429-67E06AE811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81"/>
          <a:stretch/>
        </p:blipFill>
        <p:spPr>
          <a:xfrm>
            <a:off x="3131840" y="2564904"/>
            <a:ext cx="2723212" cy="2124524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3C7DF44-C62C-D01D-82A8-C722F2ED4B70}"/>
              </a:ext>
            </a:extLst>
          </p:cNvPr>
          <p:cNvCxnSpPr>
            <a:stCxn id="17" idx="1"/>
            <a:endCxn id="21" idx="3"/>
          </p:cNvCxnSpPr>
          <p:nvPr/>
        </p:nvCxnSpPr>
        <p:spPr bwMode="auto">
          <a:xfrm flipH="1">
            <a:off x="2484748" y="3627166"/>
            <a:ext cx="64709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30090B3-A9B1-B459-734E-D8005520A41D}"/>
              </a:ext>
            </a:extLst>
          </p:cNvPr>
          <p:cNvSpPr txBox="1"/>
          <p:nvPr/>
        </p:nvSpPr>
        <p:spPr>
          <a:xfrm>
            <a:off x="821038" y="3442500"/>
            <a:ext cx="166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Digital sum </a:t>
            </a:r>
            <a:endParaRPr lang="zh-TW" altLang="en-US" b="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F4E10C0-F49E-F9FF-8438-9EC528592034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 bwMode="auto">
          <a:xfrm>
            <a:off x="5855052" y="3627166"/>
            <a:ext cx="5811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F65C1EF-9428-A171-B2AA-836B68D2EACA}"/>
              </a:ext>
            </a:extLst>
          </p:cNvPr>
          <p:cNvSpPr txBox="1"/>
          <p:nvPr/>
        </p:nvSpPr>
        <p:spPr>
          <a:xfrm>
            <a:off x="6436227" y="3442500"/>
            <a:ext cx="166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Analog sum 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37471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E0D42-30AD-0DD4-526C-0C8B46E32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9577-FAC4-855E-6154-D3A40806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571E9A-452C-CC8E-E411-D7FB284E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Types of Shapes</a:t>
            </a:r>
          </a:p>
          <a:p>
            <a:pPr lvl="2"/>
            <a:r>
              <a:rPr lang="en-US" altLang="zh-TW" dirty="0"/>
              <a:t>Lightning : Bit-serial scheme</a:t>
            </a:r>
          </a:p>
          <a:p>
            <a:pPr lvl="2"/>
            <a:r>
              <a:rPr lang="en-US" altLang="zh-TW" dirty="0"/>
              <a:t>Big triangle : Bit-rotation scheme</a:t>
            </a:r>
          </a:p>
          <a:p>
            <a:pPr lvl="2"/>
            <a:r>
              <a:rPr lang="en-US" altLang="zh-TW" dirty="0"/>
              <a:t>Small triangle : Bit parallel scheme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79374D-F504-F3B5-495C-8C1E3B19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400FAF1-9A1F-D83E-DF86-5EF455059BE9}"/>
              </a:ext>
            </a:extLst>
          </p:cNvPr>
          <p:cNvGrpSpPr/>
          <p:nvPr/>
        </p:nvGrpSpPr>
        <p:grpSpPr>
          <a:xfrm>
            <a:off x="1094158" y="3717032"/>
            <a:ext cx="6955683" cy="1498602"/>
            <a:chOff x="1121774" y="2030001"/>
            <a:chExt cx="6955683" cy="1498602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3E7A986-2E90-2CFF-098A-0F6B2CED9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121774" y="2348880"/>
              <a:ext cx="1512168" cy="1179723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2F239A9-84A0-8CBF-A604-D00D2CF9D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C721AF3-E7DE-C471-C985-3BDE8692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3659504" y="2348880"/>
              <a:ext cx="1471109" cy="117972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2AB81D6-CF3E-52BE-B218-D839DD7BC5D9}"/>
                </a:ext>
              </a:extLst>
            </p:cNvPr>
            <p:cNvSpPr txBox="1"/>
            <p:nvPr/>
          </p:nvSpPr>
          <p:spPr>
            <a:xfrm>
              <a:off x="1498274" y="203424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A721B9D-6717-FC0B-C55D-9DCD5F558A49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BD7F072-C486-F506-3B31-7D886595D13A}"/>
                </a:ext>
              </a:extLst>
            </p:cNvPr>
            <p:cNvSpPr txBox="1"/>
            <p:nvPr/>
          </p:nvSpPr>
          <p:spPr>
            <a:xfrm>
              <a:off x="388240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75242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58B9C-2154-6810-6B1B-CA5E7FF38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0D4AF-649E-F05A-A6A5-4698BC9C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5CF3C-8CA0-CC8A-0017-32F70061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of its value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81582F-0370-DFD7-956D-FB892CFB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D4956C4-3921-D4CA-A3BE-3DEF1681DDD1}"/>
              </a:ext>
            </a:extLst>
          </p:cNvPr>
          <p:cNvGrpSpPr/>
          <p:nvPr/>
        </p:nvGrpSpPr>
        <p:grpSpPr>
          <a:xfrm>
            <a:off x="5364088" y="1437609"/>
            <a:ext cx="1650026" cy="1494358"/>
            <a:chOff x="1121774" y="2034245"/>
            <a:chExt cx="1650026" cy="149435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E9F6093B-596D-3D80-BFDB-8138EFCB2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121774" y="2348880"/>
              <a:ext cx="1512168" cy="117972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31E9B10-F85F-232C-ED04-F97110A89B2D}"/>
                </a:ext>
              </a:extLst>
            </p:cNvPr>
            <p:cNvSpPr txBox="1"/>
            <p:nvPr/>
          </p:nvSpPr>
          <p:spPr>
            <a:xfrm>
              <a:off x="1498274" y="203424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5E44888A-985A-2851-62A3-66B441E65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28711"/>
            <a:ext cx="9144000" cy="342447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6F2303F-167C-00D2-EF8D-3DE0D5004F99}"/>
              </a:ext>
            </a:extLst>
          </p:cNvPr>
          <p:cNvSpPr txBox="1"/>
          <p:nvPr/>
        </p:nvSpPr>
        <p:spPr>
          <a:xfrm>
            <a:off x="323528" y="3213556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408088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A229D-122E-80B9-78D2-4AD31B5A2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A3DBA-FB31-1562-3B96-DC058A70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07C375-EF93-5FC6-FEF1-B87199D5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of its value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CF0422-A053-5F96-5E5F-9406E7AC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B53B1E-6470-8B83-4F3C-919482DB343B}"/>
              </a:ext>
            </a:extLst>
          </p:cNvPr>
          <p:cNvGrpSpPr/>
          <p:nvPr/>
        </p:nvGrpSpPr>
        <p:grpSpPr>
          <a:xfrm>
            <a:off x="5364088" y="1452302"/>
            <a:ext cx="1805550" cy="1493894"/>
            <a:chOff x="3659504" y="2030001"/>
            <a:chExt cx="1805550" cy="149389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BB8C42F-274E-3F46-9621-4CE9A1156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3659504" y="2344172"/>
              <a:ext cx="1471109" cy="117972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DB5C7B2-DA09-CC82-118F-9D50B2ABE769}"/>
                </a:ext>
              </a:extLst>
            </p:cNvPr>
            <p:cNvSpPr txBox="1"/>
            <p:nvPr/>
          </p:nvSpPr>
          <p:spPr>
            <a:xfrm>
              <a:off x="388240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DE1953D9-F3E8-FAB9-8768-D52AC53C4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2193"/>
            <a:ext cx="9144000" cy="3429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AA39EB9-4F08-85BF-2AA7-255DBA70237A}"/>
              </a:ext>
            </a:extLst>
          </p:cNvPr>
          <p:cNvSpPr txBox="1"/>
          <p:nvPr/>
        </p:nvSpPr>
        <p:spPr>
          <a:xfrm>
            <a:off x="323528" y="3140968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16916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EA34F-0098-4453-07E9-8CC0CD322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0945C-24AB-4307-B76A-7C4E794A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36862-B40E-E982-9BFC-C0CAA9C7E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of its value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718164-80D9-F65C-45D9-73196199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CAF963A-F4A8-0412-20E9-3305C24DBCB6}"/>
              </a:ext>
            </a:extLst>
          </p:cNvPr>
          <p:cNvGrpSpPr/>
          <p:nvPr/>
        </p:nvGrpSpPr>
        <p:grpSpPr>
          <a:xfrm>
            <a:off x="5220072" y="1484784"/>
            <a:ext cx="1921281" cy="1494358"/>
            <a:chOff x="6156176" y="2034245"/>
            <a:chExt cx="1921281" cy="14943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2E63B9F-032C-42C1-D7AF-82584999E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2442991-CBB4-6324-0750-EA8B7F40ACA0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AC47093F-40FC-A3C4-9DA5-8930B2622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8578"/>
            <a:ext cx="9144000" cy="3428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D36F3CD-8300-C4DE-68DB-AAD177420A5C}"/>
              </a:ext>
            </a:extLst>
          </p:cNvPr>
          <p:cNvSpPr txBox="1"/>
          <p:nvPr/>
        </p:nvSpPr>
        <p:spPr>
          <a:xfrm>
            <a:off x="323528" y="3140968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151143963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12994</TotalTime>
  <Words>549</Words>
  <Application>Microsoft Office PowerPoint</Application>
  <PresentationFormat>如螢幕大小 (4:3)</PresentationFormat>
  <Paragraphs>155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Impact of ADC Loss in Different Hybrid Partial Product Shapes</vt:lpstr>
      <vt:lpstr>Flow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Impact of Analog Loss</vt:lpstr>
      <vt:lpstr>Impact of Analog Loss</vt:lpstr>
      <vt:lpstr>Impact of Analog Loss</vt:lpstr>
      <vt:lpstr>Conclusion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208</cp:revision>
  <cp:lastPrinted>2024-10-27T23:42:48Z</cp:lastPrinted>
  <dcterms:created xsi:type="dcterms:W3CDTF">2009-04-10T16:54:46Z</dcterms:created>
  <dcterms:modified xsi:type="dcterms:W3CDTF">2025-05-03T07:32:27Z</dcterms:modified>
</cp:coreProperties>
</file>