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000099"/>
    <a:srgbClr val="6600CC"/>
    <a:srgbClr val="292929"/>
    <a:srgbClr val="669900"/>
    <a:srgbClr val="FFCC00"/>
    <a:srgbClr val="0000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69" autoAdjust="0"/>
    <p:restoredTop sz="94660"/>
  </p:normalViewPr>
  <p:slideViewPr>
    <p:cSldViewPr>
      <p:cViewPr varScale="1">
        <p:scale>
          <a:sx n="116" d="100"/>
          <a:sy n="116" d="100"/>
        </p:scale>
        <p:origin x="1454" y="72"/>
      </p:cViewPr>
      <p:guideLst>
        <p:guide orient="horz" pos="406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321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SNM-V</a:t>
            </a:r>
            <a:endParaRPr lang="zh-TW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Y 值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工作表1!$A$2:$A$4</c:f>
              <c:numCache>
                <c:formatCode>General</c:formatCode>
                <c:ptCount val="3"/>
                <c:pt idx="0">
                  <c:v>0.9</c:v>
                </c:pt>
                <c:pt idx="1">
                  <c:v>1.2</c:v>
                </c:pt>
                <c:pt idx="2">
                  <c:v>1.8</c:v>
                </c:pt>
              </c:numCache>
            </c:numRef>
          </c:xVal>
          <c:yVal>
            <c:numRef>
              <c:f>工作表1!$B$2:$B$4</c:f>
              <c:numCache>
                <c:formatCode>General</c:formatCode>
                <c:ptCount val="3"/>
                <c:pt idx="0">
                  <c:v>0.36599999999999999</c:v>
                </c:pt>
                <c:pt idx="1">
                  <c:v>0.45600000000000002</c:v>
                </c:pt>
                <c:pt idx="2">
                  <c:v>0.56200000000000006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691-486B-94C7-C01B87E461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3600816"/>
        <c:axId val="153601776"/>
      </c:scatterChart>
      <c:valAx>
        <c:axId val="153600816"/>
        <c:scaling>
          <c:orientation val="minMax"/>
          <c:min val="0.70000000000000007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dirty="0"/>
                  <a:t>Supply Voltage (V)</a:t>
                </a:r>
                <a:endParaRPr lang="zh-TW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3601776"/>
        <c:crosses val="autoZero"/>
        <c:crossBetween val="midCat"/>
      </c:valAx>
      <c:valAx>
        <c:axId val="153601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dirty="0"/>
                  <a:t>Noise Margin</a:t>
                </a:r>
                <a:r>
                  <a:rPr lang="en-US" altLang="zh-TW" baseline="0" dirty="0"/>
                  <a:t> (V)</a:t>
                </a:r>
                <a:endParaRPr lang="zh-TW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36008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SNM-V</a:t>
            </a:r>
            <a:endParaRPr lang="zh-TW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Y 值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工作表1!$A$2:$A$4</c:f>
              <c:numCache>
                <c:formatCode>General</c:formatCode>
                <c:ptCount val="3"/>
                <c:pt idx="0">
                  <c:v>0.9</c:v>
                </c:pt>
                <c:pt idx="1">
                  <c:v>1.2</c:v>
                </c:pt>
                <c:pt idx="2">
                  <c:v>1.8</c:v>
                </c:pt>
              </c:numCache>
            </c:numRef>
          </c:xVal>
          <c:yVal>
            <c:numRef>
              <c:f>工作表1!$B$2:$B$4</c:f>
              <c:numCache>
                <c:formatCode>General</c:formatCode>
                <c:ptCount val="3"/>
                <c:pt idx="0">
                  <c:v>0.16500000000000001</c:v>
                </c:pt>
                <c:pt idx="1">
                  <c:v>0.19800000000000001</c:v>
                </c:pt>
                <c:pt idx="2">
                  <c:v>0.214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691-486B-94C7-C01B87E461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3600816"/>
        <c:axId val="153601776"/>
      </c:scatterChart>
      <c:valAx>
        <c:axId val="153600816"/>
        <c:scaling>
          <c:orientation val="minMax"/>
          <c:min val="0.70000000000000007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dirty="0"/>
                  <a:t>Supply Voltage (V)</a:t>
                </a:r>
                <a:endParaRPr lang="zh-TW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3601776"/>
        <c:crosses val="autoZero"/>
        <c:crossBetween val="midCat"/>
      </c:valAx>
      <c:valAx>
        <c:axId val="153601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dirty="0"/>
                  <a:t>Noise Margin</a:t>
                </a:r>
                <a:r>
                  <a:rPr lang="en-US" altLang="zh-TW" baseline="0" dirty="0"/>
                  <a:t> (V)</a:t>
                </a:r>
                <a:endParaRPr lang="zh-TW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36008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SNM-V</a:t>
            </a:r>
            <a:endParaRPr lang="zh-TW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Y 值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工作表1!$A$2:$A$4</c:f>
              <c:numCache>
                <c:formatCode>General</c:formatCode>
                <c:ptCount val="3"/>
                <c:pt idx="0">
                  <c:v>0.9</c:v>
                </c:pt>
                <c:pt idx="1">
                  <c:v>1.2</c:v>
                </c:pt>
                <c:pt idx="2">
                  <c:v>1.8</c:v>
                </c:pt>
              </c:numCache>
            </c:numRef>
          </c:xVal>
          <c:yVal>
            <c:numRef>
              <c:f>工作表1!$B$2:$B$4</c:f>
              <c:numCache>
                <c:formatCode>General</c:formatCode>
                <c:ptCount val="3"/>
                <c:pt idx="0">
                  <c:v>0.377</c:v>
                </c:pt>
                <c:pt idx="1">
                  <c:v>0.47299999999999998</c:v>
                </c:pt>
                <c:pt idx="2">
                  <c:v>0.79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691-486B-94C7-C01B87E461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3600816"/>
        <c:axId val="153601776"/>
      </c:scatterChart>
      <c:valAx>
        <c:axId val="153600816"/>
        <c:scaling>
          <c:orientation val="minMax"/>
          <c:min val="0.70000000000000007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dirty="0"/>
                  <a:t>Supply Voltage (V)</a:t>
                </a:r>
                <a:endParaRPr lang="zh-TW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3601776"/>
        <c:crosses val="autoZero"/>
        <c:crossBetween val="midCat"/>
      </c:valAx>
      <c:valAx>
        <c:axId val="153601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dirty="0"/>
                  <a:t>Noise Margin</a:t>
                </a:r>
                <a:r>
                  <a:rPr lang="en-US" altLang="zh-TW" baseline="0" dirty="0"/>
                  <a:t> (V)</a:t>
                </a:r>
                <a:endParaRPr lang="zh-TW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36008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>
            <a:extLst>
              <a:ext uri="{FF2B5EF4-FFF2-40B4-BE49-F238E27FC236}">
                <a16:creationId xmlns:a16="http://schemas.microsoft.com/office/drawing/2014/main" id="{8424A384-5DFA-BC17-C223-6551104D79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43" name="Rectangle 3">
            <a:extLst>
              <a:ext uri="{FF2B5EF4-FFF2-40B4-BE49-F238E27FC236}">
                <a16:creationId xmlns:a16="http://schemas.microsoft.com/office/drawing/2014/main" id="{9E97F516-5FF1-F20E-270B-EA7FC4CB359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2FE3587-9CA6-2AE5-AE27-9590A8E6F5B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45" name="Rectangle 5">
            <a:extLst>
              <a:ext uri="{FF2B5EF4-FFF2-40B4-BE49-F238E27FC236}">
                <a16:creationId xmlns:a16="http://schemas.microsoft.com/office/drawing/2014/main" id="{2A7E24AF-B11B-6F05-7399-574A1E7136F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368646" name="Rectangle 6">
            <a:extLst>
              <a:ext uri="{FF2B5EF4-FFF2-40B4-BE49-F238E27FC236}">
                <a16:creationId xmlns:a16="http://schemas.microsoft.com/office/drawing/2014/main" id="{0A6D8A7F-A77B-0447-8FD4-689648027F7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47" name="Rectangle 7">
            <a:extLst>
              <a:ext uri="{FF2B5EF4-FFF2-40B4-BE49-F238E27FC236}">
                <a16:creationId xmlns:a16="http://schemas.microsoft.com/office/drawing/2014/main" id="{9B02537B-ABD5-6BB6-F921-8582795BC0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42CC26C-DFFC-4459-B42C-A446992769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A480E470-50BF-4BA4-802D-8DF7DDDB61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32138" y="2995613"/>
            <a:ext cx="2879725" cy="217487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775F938D-6D60-D034-421A-D48A04EC7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0825" y="2997200"/>
            <a:ext cx="2881313" cy="2159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9FB84739-D042-F49D-FEAE-C944D7CED2D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11863" y="2997200"/>
            <a:ext cx="2879725" cy="2159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4DAEC0F7-1D14-65ED-1B2D-C477ED0201E9}"/>
              </a:ext>
            </a:extLst>
          </p:cNvPr>
          <p:cNvSpPr>
            <a:spLocks noChangeArrowheads="1"/>
          </p:cNvSpPr>
          <p:nvPr userDrawn="1"/>
        </p:nvSpPr>
        <p:spPr bwMode="auto">
          <a:xfrm rot="16531859">
            <a:off x="8536781" y="2567782"/>
            <a:ext cx="496887" cy="215900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>
                <a:solidFill>
                  <a:srgbClr val="6600CC"/>
                </a:solidFill>
              </a:defRPr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09975"/>
            <a:ext cx="6400800" cy="2411413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>
                <a:solidFill>
                  <a:srgbClr val="292929"/>
                </a:solidFill>
              </a:defRPr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C50E97F-3010-B708-2E0A-2955B63BDA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CF0F634-18F1-B786-A544-B57AAE3FF9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53188"/>
            <a:ext cx="2895600" cy="268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3E0D629-DDCD-9BE4-2F26-B6BB59BE58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6C32A5-1649-4A33-AD63-F35B0FEE1F8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698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C47001-9EF6-48F1-AC97-F863BA83FB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B6BDA4-88E1-19CD-02E2-CA1CD68D5E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264E53-5539-D644-A2A7-A4A7E8464A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8CBA2-9ACC-4514-B385-B5CB1160F58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309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8588"/>
            <a:ext cx="2057400" cy="6002337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9800" cy="6002337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5A6C54D-F6C9-DA49-EF95-445767402E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78CDDBB-45E9-51F7-9453-7A438111C9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355EE2-BFC8-3A30-72F5-11DF0911C8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155B0-8C99-4731-BE5E-3FA420C4080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53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D6451DB-647B-2CAC-6440-1C30A5ACD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BDC226-B071-A7B3-2D0A-FCC906E990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7DF735-9CD4-58CC-930F-7B36CD75B9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F56E1-31C3-4936-AC76-6E9C056A1F2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1776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BAB01D3-739A-B1AB-A654-A543C65827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75D55F-4428-337F-0E95-44118A716E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8BB58F-2106-DC54-CF13-6EB602A6C2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1234E-E7B3-41D7-BB78-18A8954FFCE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405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602D1A-F4A9-253E-B68B-120E841EAC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CEA8B8-A64B-0308-FD9B-8472DC2A95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10B5B5-EB07-95A3-47E2-0D09679CB6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6F755-DCEE-448C-AFF2-20440583A4E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330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4BE1AEE-ED64-E524-7916-56DD0448A6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3153ED4-A947-1B17-08C2-DF36C46A2D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BF52CDC-8754-ED22-59E7-C1A0C50E4B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948D4-1171-4495-B528-00E21EEDBBA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189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727567F-2FD7-7D6B-D055-B2C20CE6EA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01AFCC0-B9A1-DAB0-7E2D-40FAA0AFB0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520C1CA-8D57-8AE6-3640-C2B775AF7E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74C8B-212C-4617-BF51-5F531BAA03D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9802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5C884A0-7F59-D157-2849-8CF1D6D23A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66D62C3-5C0D-3984-7013-856607F608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69007D4-50DC-109A-B048-024184DC00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86558-F10B-407D-9799-17B95E6485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233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05BC2-BAAB-000E-DE1F-E6035FC953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FAF42E-8F52-57D8-7CA1-6946F03D10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20058D-7E89-4565-CB8D-B77A168A99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B5970-2556-4EBD-BD64-5795C642B7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031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245D90-004D-D559-1AA4-702728A4AF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49F2FA-321B-6223-2465-228E677C30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37524F-BF14-5D8D-3EB6-3C72B2F8B0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FB4F8-C09A-4AFE-8F27-457C721E3D1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027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EFBC5EF-3C7A-3FBC-8B80-ABB75907B3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br>
              <a:rPr lang="en-US" altLang="zh-TW"/>
            </a:br>
            <a:r>
              <a:rPr lang="en-US" altLang="zh-TW"/>
              <a:t>adfadf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472DEF2-0D3D-C31D-3DD6-AFA87AE613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27B7B83-A447-DF3C-F9BD-E21FFE3222D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92D1BD3B-B208-AD00-8335-E2997119F68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3629C155-A6D2-D5CF-DFBE-BD2831E1645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0" smtClean="0"/>
            </a:lvl1pPr>
          </a:lstStyle>
          <a:p>
            <a:pPr>
              <a:defRPr/>
            </a:pPr>
            <a:fld id="{563E495F-5A4C-4091-9F17-50698223CA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E72766E2-E56C-0761-45DD-15FCFFE75A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72450" y="1412875"/>
            <a:ext cx="503238" cy="71438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2" name="Rectangle 12">
            <a:extLst>
              <a:ext uri="{FF2B5EF4-FFF2-40B4-BE49-F238E27FC236}">
                <a16:creationId xmlns:a16="http://schemas.microsoft.com/office/drawing/2014/main" id="{CC627DD5-A158-8FEA-F592-4439C351FAA5}"/>
              </a:ext>
            </a:extLst>
          </p:cNvPr>
          <p:cNvSpPr>
            <a:spLocks noChangeArrowheads="1"/>
          </p:cNvSpPr>
          <p:nvPr userDrawn="1"/>
        </p:nvSpPr>
        <p:spPr bwMode="auto">
          <a:xfrm rot="-5400000">
            <a:off x="-1441451" y="1377950"/>
            <a:ext cx="2881313" cy="7143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3" name="Rectangle 13">
            <a:extLst>
              <a:ext uri="{FF2B5EF4-FFF2-40B4-BE49-F238E27FC236}">
                <a16:creationId xmlns:a16="http://schemas.microsoft.com/office/drawing/2014/main" id="{5353A296-5E44-C57C-9DEA-B9CB2829702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8313" y="1341438"/>
            <a:ext cx="8207375" cy="71437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 kern="1200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p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p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§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§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>
            <a:extLst>
              <a:ext uri="{FF2B5EF4-FFF2-40B4-BE49-F238E27FC236}">
                <a16:creationId xmlns:a16="http://schemas.microsoft.com/office/drawing/2014/main" id="{C9659BCF-66DC-F064-4524-896B2F38991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Noise Margin</a:t>
            </a:r>
            <a:endParaRPr lang="zh-TW" altLang="en-US" dirty="0"/>
          </a:p>
        </p:txBody>
      </p:sp>
      <p:sp>
        <p:nvSpPr>
          <p:cNvPr id="4099" name="副標題 2">
            <a:extLst>
              <a:ext uri="{FF2B5EF4-FFF2-40B4-BE49-F238E27FC236}">
                <a16:creationId xmlns:a16="http://schemas.microsoft.com/office/drawing/2014/main" id="{ADB9CAE4-34F3-2615-4A28-5471EE560C4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US" altLang="zh-TW" dirty="0"/>
            </a:br>
            <a:r>
              <a:rPr lang="en-US" altLang="zh-TW" dirty="0"/>
              <a:t>B11901027 </a:t>
            </a:r>
            <a:r>
              <a:rPr lang="zh-TW" altLang="en-US" dirty="0">
                <a:latin typeface="思源宋體 Light" panose="02020300000000000000" pitchFamily="18" charset="-120"/>
                <a:ea typeface="思源宋體 Light" panose="02020300000000000000" pitchFamily="18" charset="-120"/>
              </a:rPr>
              <a:t>王仁軒</a:t>
            </a:r>
            <a:endParaRPr lang="en-US" altLang="zh-TW" dirty="0">
              <a:latin typeface="思源宋體 Light" panose="02020300000000000000" pitchFamily="18" charset="-120"/>
              <a:ea typeface="思源宋體 Light" panose="02020300000000000000" pitchFamily="18" charset="-120"/>
            </a:endParaRPr>
          </a:p>
        </p:txBody>
      </p:sp>
      <p:sp>
        <p:nvSpPr>
          <p:cNvPr id="4100" name="投影片編號版面配置區 3">
            <a:extLst>
              <a:ext uri="{FF2B5EF4-FFF2-40B4-BE49-F238E27FC236}">
                <a16:creationId xmlns:a16="http://schemas.microsoft.com/office/drawing/2014/main" id="{56143356-277D-4C77-579F-C11B0FE6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47FC8482-2203-4E53-84E6-2D31DFDDCC29}" type="slidenum">
              <a:rPr kumimoji="0" lang="en-US" altLang="zh-TW" b="0"/>
              <a:pPr/>
              <a:t>1</a:t>
            </a:fld>
            <a:endParaRPr kumimoji="0" lang="en-US" altLang="zh-TW" b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A927F-92B0-E5E5-F227-F3EC15C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WNM (supply voltage)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47DF35-E949-4F5D-8FB5-18A310E4B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Roughly linear to VDD</a:t>
            </a:r>
          </a:p>
          <a:p>
            <a:pPr lvl="1"/>
            <a:r>
              <a:rPr lang="en-US" altLang="zh-TW" dirty="0"/>
              <a:t>At TT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5D0ABC-0C0F-79C2-DBDF-649A7D01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  <p:graphicFrame>
        <p:nvGraphicFramePr>
          <p:cNvPr id="15" name="圖表 14">
            <a:extLst>
              <a:ext uri="{FF2B5EF4-FFF2-40B4-BE49-F238E27FC236}">
                <a16:creationId xmlns:a16="http://schemas.microsoft.com/office/drawing/2014/main" id="{21806215-C264-9743-0E31-E0EE074861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2278284"/>
              </p:ext>
            </p:extLst>
          </p:nvPr>
        </p:nvGraphicFramePr>
        <p:xfrm>
          <a:off x="1619672" y="2276872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4206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A927F-92B0-E5E5-F227-F3EC15C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WNM (width)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447DF35-E949-4F5D-8FB5-18A310E4BB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Noise margin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altLang="zh-TW" dirty="0"/>
                  <a:t> with </a:t>
                </a:r>
                <a:r>
                  <a:rPr lang="en-US" altLang="zh-TW" dirty="0" err="1"/>
                  <a:t>Wn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or Wp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VDD = 1.2 V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447DF35-E949-4F5D-8FB5-18A310E4BB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1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5D0ABC-0C0F-79C2-DBDF-649A7D01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AA4D77AC-0236-86BA-51D1-2C61EAB5C3F8}"/>
              </a:ext>
            </a:extLst>
          </p:cNvPr>
          <p:cNvGrpSpPr/>
          <p:nvPr/>
        </p:nvGrpSpPr>
        <p:grpSpPr>
          <a:xfrm>
            <a:off x="1079612" y="2996951"/>
            <a:ext cx="7020780" cy="2825174"/>
            <a:chOff x="1835696" y="2348881"/>
            <a:chExt cx="5508612" cy="3494293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3F69626A-19FF-DCAE-04DC-98500CF3E0B4}"/>
                </a:ext>
              </a:extLst>
            </p:cNvPr>
            <p:cNvGrpSpPr/>
            <p:nvPr/>
          </p:nvGrpSpPr>
          <p:grpSpPr>
            <a:xfrm>
              <a:off x="1835696" y="2348881"/>
              <a:ext cx="5508612" cy="3494293"/>
              <a:chOff x="1835696" y="2420889"/>
              <a:chExt cx="5508612" cy="3196906"/>
            </a:xfrm>
          </p:grpSpPr>
          <p:sp>
            <p:nvSpPr>
              <p:cNvPr id="6" name="矩形: 圓角 5">
                <a:extLst>
                  <a:ext uri="{FF2B5EF4-FFF2-40B4-BE49-F238E27FC236}">
                    <a16:creationId xmlns:a16="http://schemas.microsoft.com/office/drawing/2014/main" id="{3AC0489E-BD32-FBC9-9A63-DCA0D42C82EC}"/>
                  </a:ext>
                </a:extLst>
              </p:cNvPr>
              <p:cNvSpPr/>
              <p:nvPr/>
            </p:nvSpPr>
            <p:spPr bwMode="auto">
              <a:xfrm>
                <a:off x="1835696" y="2420889"/>
                <a:ext cx="5472608" cy="3096344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panose="020B060403050404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6573A34-375F-0B5A-3BC7-253F3884D7DD}"/>
                  </a:ext>
                </a:extLst>
              </p:cNvPr>
              <p:cNvSpPr txBox="1"/>
              <p:nvPr/>
            </p:nvSpPr>
            <p:spPr>
              <a:xfrm>
                <a:off x="3700149" y="3446650"/>
                <a:ext cx="1743701" cy="1044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err="1"/>
                  <a:t>Wn</a:t>
                </a:r>
                <a:r>
                  <a:rPr lang="en-US" altLang="zh-TW" dirty="0"/>
                  <a:t> = 0.72 um</a:t>
                </a:r>
              </a:p>
              <a:p>
                <a:pPr algn="ctr"/>
                <a:r>
                  <a:rPr lang="en-US" altLang="zh-TW" dirty="0"/>
                  <a:t>Wp = 0.30 um</a:t>
                </a:r>
              </a:p>
              <a:p>
                <a:pPr algn="ctr"/>
                <a:r>
                  <a:rPr lang="en-US" altLang="zh-TW" dirty="0"/>
                  <a:t>0.473</a:t>
                </a:r>
                <a:endParaRPr lang="zh-TW" altLang="en-US" dirty="0"/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0BCD6F88-F4AA-71D4-50AF-833713A61771}"/>
                  </a:ext>
                </a:extLst>
              </p:cNvPr>
              <p:cNvSpPr txBox="1"/>
              <p:nvPr/>
            </p:nvSpPr>
            <p:spPr>
              <a:xfrm>
                <a:off x="1979712" y="3645894"/>
                <a:ext cx="936103" cy="591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zh-TW" dirty="0"/>
              </a:p>
              <a:p>
                <a:pPr algn="ctr"/>
                <a:endParaRPr lang="zh-TW" altLang="en-US" dirty="0"/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CE8A7C5E-5BE1-3646-A215-8B23A29EFD20}"/>
                  </a:ext>
                </a:extLst>
              </p:cNvPr>
              <p:cNvSpPr txBox="1"/>
              <p:nvPr/>
            </p:nvSpPr>
            <p:spPr>
              <a:xfrm>
                <a:off x="3563887" y="2436407"/>
                <a:ext cx="2016226" cy="731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Wp = 0.25 um</a:t>
                </a:r>
              </a:p>
              <a:p>
                <a:pPr algn="ctr"/>
                <a:r>
                  <a:rPr lang="en-US" altLang="zh-TW" dirty="0"/>
                  <a:t>0.472</a:t>
                </a:r>
                <a:endParaRPr lang="zh-TW" altLang="en-US" dirty="0"/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531B811C-4337-D8CC-2268-DF23963879EE}"/>
                  </a:ext>
                </a:extLst>
              </p:cNvPr>
              <p:cNvSpPr txBox="1"/>
              <p:nvPr/>
            </p:nvSpPr>
            <p:spPr>
              <a:xfrm>
                <a:off x="3563887" y="4886421"/>
                <a:ext cx="2016226" cy="731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Wp = 0.36 um</a:t>
                </a:r>
              </a:p>
              <a:p>
                <a:pPr algn="ctr"/>
                <a:r>
                  <a:rPr lang="en-US" altLang="zh-TW" dirty="0"/>
                  <a:t>0.473</a:t>
                </a:r>
                <a:endParaRPr lang="zh-TW" altLang="en-US" dirty="0"/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FA46D431-3889-2157-4F92-43A0A1AAB2FF}"/>
                  </a:ext>
                </a:extLst>
              </p:cNvPr>
              <p:cNvSpPr txBox="1"/>
              <p:nvPr/>
            </p:nvSpPr>
            <p:spPr>
              <a:xfrm>
                <a:off x="5328082" y="3673397"/>
                <a:ext cx="2016226" cy="731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err="1"/>
                  <a:t>Wn</a:t>
                </a:r>
                <a:r>
                  <a:rPr lang="en-US" altLang="zh-TW" dirty="0"/>
                  <a:t> = 0.84 um</a:t>
                </a:r>
              </a:p>
              <a:p>
                <a:pPr algn="ctr"/>
                <a:r>
                  <a:rPr lang="en-US" altLang="zh-TW" dirty="0"/>
                  <a:t>0.471</a:t>
                </a:r>
                <a:endParaRPr lang="zh-TW" altLang="en-US" dirty="0"/>
              </a:p>
            </p:txBody>
          </p:sp>
        </p:grp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D3DB0113-216B-23F9-C801-85D0F0C0152A}"/>
                </a:ext>
              </a:extLst>
            </p:cNvPr>
            <p:cNvSpPr txBox="1"/>
            <p:nvPr/>
          </p:nvSpPr>
          <p:spPr>
            <a:xfrm>
              <a:off x="1871700" y="3687840"/>
              <a:ext cx="2016226" cy="799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Wn</a:t>
              </a:r>
              <a:r>
                <a:rPr lang="en-US" altLang="zh-TW" dirty="0"/>
                <a:t> = 0.60 um</a:t>
              </a:r>
            </a:p>
            <a:p>
              <a:pPr algn="ctr"/>
              <a:r>
                <a:rPr lang="en-US" altLang="zh-TW" dirty="0"/>
                <a:t>0.475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26304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A927F-92B0-E5E5-F227-F3EC15C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WNM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47DF35-E949-4F5D-8FB5-18A310E4B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Some special cases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5D0ABC-0C0F-79C2-DBDF-649A7D01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908BA3E-8662-BF22-14EA-BE29F55EE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563" y="2060848"/>
            <a:ext cx="3096344" cy="232225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EC3C962-FBD7-5324-46EF-E411944674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564" y="4383045"/>
            <a:ext cx="3096343" cy="232225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A413B72-1A9C-7303-C7F2-1B093A6489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92" y="4383106"/>
            <a:ext cx="3096343" cy="2322257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D2542C4-8F73-2BB2-BBF1-5C72342343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93" y="2060848"/>
            <a:ext cx="3096344" cy="23222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1C6684CF-8304-FF8A-07E2-ACFB3CF1D681}"/>
                  </a:ext>
                </a:extLst>
              </p:cNvPr>
              <p:cNvSpPr txBox="1"/>
              <p:nvPr/>
            </p:nvSpPr>
            <p:spPr>
              <a:xfrm>
                <a:off x="4063798" y="2929589"/>
                <a:ext cx="101640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1C6684CF-8304-FF8A-07E2-ACFB3CF1D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3798" y="2929589"/>
                <a:ext cx="1016403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00ED733D-9B03-2426-76AC-E91FE5F3FB98}"/>
                  </a:ext>
                </a:extLst>
              </p:cNvPr>
              <p:cNvSpPr txBox="1"/>
              <p:nvPr/>
            </p:nvSpPr>
            <p:spPr>
              <a:xfrm>
                <a:off x="4063798" y="5257800"/>
                <a:ext cx="101640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00ED733D-9B03-2426-76AC-E91FE5F3F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3798" y="5257800"/>
                <a:ext cx="1016403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>
            <a:extLst>
              <a:ext uri="{FF2B5EF4-FFF2-40B4-BE49-F238E27FC236}">
                <a16:creationId xmlns:a16="http://schemas.microsoft.com/office/drawing/2014/main" id="{0CCABB5A-878A-EE62-3F4E-B31ABB75683E}"/>
              </a:ext>
            </a:extLst>
          </p:cNvPr>
          <p:cNvSpPr txBox="1"/>
          <p:nvPr/>
        </p:nvSpPr>
        <p:spPr>
          <a:xfrm>
            <a:off x="5527885" y="1645858"/>
            <a:ext cx="256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0" dirty="0"/>
              <a:t>monotonic</a:t>
            </a:r>
            <a:endParaRPr lang="zh-TW" altLang="en-US" b="0" dirty="0"/>
          </a:p>
        </p:txBody>
      </p:sp>
    </p:spTree>
    <p:extLst>
      <p:ext uri="{BB962C8B-B14F-4D97-AF65-F5344CB8AC3E}">
        <p14:creationId xmlns:p14="http://schemas.microsoft.com/office/powerpoint/2010/main" val="3194949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A927F-92B0-E5E5-F227-F3EC15C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Procedure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47DF35-E949-4F5D-8FB5-18A310E4B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Hspice</a:t>
            </a:r>
            <a:r>
              <a:rPr lang="en-US" altLang="zh-TW" dirty="0"/>
              <a:t> simulation</a:t>
            </a:r>
          </a:p>
          <a:p>
            <a:r>
              <a:rPr lang="en-US" altLang="zh-TW" dirty="0"/>
              <a:t>Download data</a:t>
            </a:r>
          </a:p>
          <a:p>
            <a:r>
              <a:rPr lang="en-US" altLang="zh-TW" dirty="0"/>
              <a:t>Post-processing done by python</a:t>
            </a:r>
          </a:p>
          <a:p>
            <a:pPr lvl="1"/>
            <a:r>
              <a:rPr lang="en-US" altLang="zh-TW" dirty="0"/>
              <a:t>Rotate the curves </a:t>
            </a:r>
            <a:r>
              <a:rPr lang="en-US" altLang="zh-TW" dirty="0" err="1"/>
              <a:t>ccw</a:t>
            </a:r>
            <a:r>
              <a:rPr lang="en-US" altLang="zh-TW" dirty="0"/>
              <a:t> by 45 degree</a:t>
            </a:r>
          </a:p>
          <a:p>
            <a:pPr lvl="1"/>
            <a:r>
              <a:rPr lang="en-US" altLang="zh-TW" dirty="0"/>
              <a:t>Subtract two curves</a:t>
            </a:r>
          </a:p>
          <a:p>
            <a:pPr lvl="1"/>
            <a:r>
              <a:rPr lang="en-US" altLang="zh-TW" dirty="0"/>
              <a:t>Find min(local maximum, -local minimum)</a:t>
            </a:r>
            <a:r>
              <a:rPr lang="zh-TW" altLang="en-US" dirty="0"/>
              <a:t> </a:t>
            </a:r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/>
              <a:t>SNM, RNM</a:t>
            </a:r>
          </a:p>
          <a:p>
            <a:pPr lvl="1"/>
            <a:r>
              <a:rPr lang="en-US" altLang="zh-TW" dirty="0"/>
              <a:t>Find local maximum (or</a:t>
            </a:r>
            <a:r>
              <a:rPr lang="zh-TW" altLang="en-US" dirty="0"/>
              <a:t> </a:t>
            </a:r>
            <a:r>
              <a:rPr lang="en-US" altLang="zh-TW" dirty="0"/>
              <a:t>global maximum) for WNM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5D0ABC-0C0F-79C2-DBDF-649A7D01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00986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A927F-92B0-E5E5-F227-F3EC15C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SNM (corners)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47DF35-E949-4F5D-8FB5-18A310E4B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Best at SF, worst at FF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5D0ABC-0C0F-79C2-DBDF-649A7D01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DD57CD4-B3B1-FF7D-7D4E-BB0020987CFF}"/>
              </a:ext>
            </a:extLst>
          </p:cNvPr>
          <p:cNvGrpSpPr/>
          <p:nvPr/>
        </p:nvGrpSpPr>
        <p:grpSpPr>
          <a:xfrm>
            <a:off x="1835696" y="2636912"/>
            <a:ext cx="5472608" cy="3096344"/>
            <a:chOff x="1835696" y="2420888"/>
            <a:chExt cx="5472608" cy="3096344"/>
          </a:xfrm>
        </p:grpSpPr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17360BEE-34B9-EFEB-8CC5-AB9CFB473C5D}"/>
                </a:ext>
              </a:extLst>
            </p:cNvPr>
            <p:cNvSpPr/>
            <p:nvPr/>
          </p:nvSpPr>
          <p:spPr bwMode="auto">
            <a:xfrm>
              <a:off x="1835696" y="2420888"/>
              <a:ext cx="5472608" cy="3096344"/>
            </a:xfrm>
            <a:prstGeom prst="round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3C37CF20-37C9-B4F3-C883-225BAD28C4AA}"/>
                </a:ext>
              </a:extLst>
            </p:cNvPr>
            <p:cNvSpPr txBox="1"/>
            <p:nvPr/>
          </p:nvSpPr>
          <p:spPr>
            <a:xfrm>
              <a:off x="1979712" y="3645894"/>
              <a:ext cx="52565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TT</a:t>
              </a:r>
            </a:p>
            <a:p>
              <a:pPr algn="ctr"/>
              <a:r>
                <a:rPr lang="en-US" altLang="zh-TW" dirty="0"/>
                <a:t>0.562</a:t>
              </a:r>
              <a:endParaRPr lang="zh-TW" altLang="en-US" dirty="0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EB117EFF-67D5-2AE5-651B-5DB5CC24EE60}"/>
                </a:ext>
              </a:extLst>
            </p:cNvPr>
            <p:cNvSpPr txBox="1"/>
            <p:nvPr/>
          </p:nvSpPr>
          <p:spPr>
            <a:xfrm>
              <a:off x="1979712" y="4796135"/>
              <a:ext cx="9361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SS</a:t>
              </a:r>
            </a:p>
            <a:p>
              <a:pPr algn="ctr"/>
              <a:r>
                <a:rPr lang="en-US" altLang="zh-TW" dirty="0"/>
                <a:t>0.634</a:t>
              </a:r>
              <a:endParaRPr lang="zh-TW" altLang="en-US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85C62A6F-028B-CAA0-B6E8-5ED849A5D598}"/>
                </a:ext>
              </a:extLst>
            </p:cNvPr>
            <p:cNvSpPr txBox="1"/>
            <p:nvPr/>
          </p:nvSpPr>
          <p:spPr>
            <a:xfrm>
              <a:off x="1979712" y="2492896"/>
              <a:ext cx="9361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SF</a:t>
              </a:r>
            </a:p>
            <a:p>
              <a:pPr algn="ctr"/>
              <a:r>
                <a:rPr lang="en-US" altLang="zh-TW" dirty="0"/>
                <a:t>0.647</a:t>
              </a:r>
              <a:endParaRPr lang="zh-TW" altLang="en-US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1FBA13FA-8436-26C6-0941-196C0B98B8AC}"/>
                </a:ext>
              </a:extLst>
            </p:cNvPr>
            <p:cNvSpPr txBox="1"/>
            <p:nvPr/>
          </p:nvSpPr>
          <p:spPr>
            <a:xfrm>
              <a:off x="6300192" y="4796135"/>
              <a:ext cx="936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FS</a:t>
              </a:r>
            </a:p>
            <a:p>
              <a:pPr algn="ctr"/>
              <a:r>
                <a:rPr lang="en-US" altLang="zh-TW" dirty="0"/>
                <a:t>0.590</a:t>
              </a:r>
              <a:endParaRPr lang="zh-TW" altLang="en-US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89979276-A73D-22D5-6F6C-287AE827519B}"/>
                </a:ext>
              </a:extLst>
            </p:cNvPr>
            <p:cNvSpPr txBox="1"/>
            <p:nvPr/>
          </p:nvSpPr>
          <p:spPr>
            <a:xfrm>
              <a:off x="6300192" y="2492896"/>
              <a:ext cx="936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FF</a:t>
              </a:r>
            </a:p>
            <a:p>
              <a:pPr algn="ctr"/>
              <a:r>
                <a:rPr lang="en-US" altLang="zh-TW" dirty="0"/>
                <a:t>0.526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57898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A927F-92B0-E5E5-F227-F3EC15C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SNM (supply voltage)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47DF35-E949-4F5D-8FB5-18A310E4B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Roughly linear to VDD</a:t>
            </a:r>
          </a:p>
          <a:p>
            <a:pPr lvl="1"/>
            <a:r>
              <a:rPr lang="en-US" altLang="zh-TW" dirty="0"/>
              <a:t>At TT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5D0ABC-0C0F-79C2-DBDF-649A7D01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  <p:graphicFrame>
        <p:nvGraphicFramePr>
          <p:cNvPr id="15" name="圖表 14">
            <a:extLst>
              <a:ext uri="{FF2B5EF4-FFF2-40B4-BE49-F238E27FC236}">
                <a16:creationId xmlns:a16="http://schemas.microsoft.com/office/drawing/2014/main" id="{21806215-C264-9743-0E31-E0EE074861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6197030"/>
              </p:ext>
            </p:extLst>
          </p:nvPr>
        </p:nvGraphicFramePr>
        <p:xfrm>
          <a:off x="1619672" y="2276872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63780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A927F-92B0-E5E5-F227-F3EC15C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SNM (width)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447DF35-E949-4F5D-8FB5-18A310E4BB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Noise margin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altLang="zh-TW" dirty="0"/>
                  <a:t> with </a:t>
                </a:r>
                <a:r>
                  <a:rPr lang="en-US" altLang="zh-TW" dirty="0" err="1"/>
                  <a:t>Wn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or Wp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VDD = 1.8 V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447DF35-E949-4F5D-8FB5-18A310E4BB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1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5D0ABC-0C0F-79C2-DBDF-649A7D01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089C8E86-8C1D-B148-D156-BD517D43F379}"/>
              </a:ext>
            </a:extLst>
          </p:cNvPr>
          <p:cNvGrpSpPr/>
          <p:nvPr/>
        </p:nvGrpSpPr>
        <p:grpSpPr>
          <a:xfrm>
            <a:off x="1079612" y="2996951"/>
            <a:ext cx="7020780" cy="2736305"/>
            <a:chOff x="1079612" y="2996951"/>
            <a:chExt cx="7020780" cy="2736305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AA4D77AC-0236-86BA-51D1-2C61EAB5C3F8}"/>
                </a:ext>
              </a:extLst>
            </p:cNvPr>
            <p:cNvGrpSpPr/>
            <p:nvPr/>
          </p:nvGrpSpPr>
          <p:grpSpPr>
            <a:xfrm>
              <a:off x="1079612" y="2996951"/>
              <a:ext cx="7020780" cy="2736305"/>
              <a:chOff x="1835696" y="2348881"/>
              <a:chExt cx="5508612" cy="3384376"/>
            </a:xfrm>
          </p:grpSpPr>
          <p:grpSp>
            <p:nvGrpSpPr>
              <p:cNvPr id="5" name="群組 4">
                <a:extLst>
                  <a:ext uri="{FF2B5EF4-FFF2-40B4-BE49-F238E27FC236}">
                    <a16:creationId xmlns:a16="http://schemas.microsoft.com/office/drawing/2014/main" id="{3F69626A-19FF-DCAE-04DC-98500CF3E0B4}"/>
                  </a:ext>
                </a:extLst>
              </p:cNvPr>
              <p:cNvGrpSpPr/>
              <p:nvPr/>
            </p:nvGrpSpPr>
            <p:grpSpPr>
              <a:xfrm>
                <a:off x="1835696" y="2348881"/>
                <a:ext cx="5508612" cy="3384376"/>
                <a:chOff x="1835696" y="2420889"/>
                <a:chExt cx="5508612" cy="3096344"/>
              </a:xfrm>
            </p:grpSpPr>
            <p:sp>
              <p:nvSpPr>
                <p:cNvPr id="6" name="矩形: 圓角 5">
                  <a:extLst>
                    <a:ext uri="{FF2B5EF4-FFF2-40B4-BE49-F238E27FC236}">
                      <a16:creationId xmlns:a16="http://schemas.microsoft.com/office/drawing/2014/main" id="{3AC0489E-BD32-FBC9-9A63-DCA0D42C82EC}"/>
                    </a:ext>
                  </a:extLst>
                </p:cNvPr>
                <p:cNvSpPr/>
                <p:nvPr/>
              </p:nvSpPr>
              <p:spPr bwMode="auto">
                <a:xfrm>
                  <a:off x="1835696" y="2420889"/>
                  <a:ext cx="5472608" cy="3096344"/>
                </a:xfrm>
                <a:prstGeom prst="roundRect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anose="020B0604030504040204" pitchFamily="34" charset="0"/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0BCD6F88-F4AA-71D4-50AF-833713A61771}"/>
                    </a:ext>
                  </a:extLst>
                </p:cNvPr>
                <p:cNvSpPr txBox="1"/>
                <p:nvPr/>
              </p:nvSpPr>
              <p:spPr>
                <a:xfrm>
                  <a:off x="1979712" y="3645894"/>
                  <a:ext cx="936103" cy="5913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zh-TW" dirty="0"/>
                </a:p>
                <a:p>
                  <a:pPr algn="ctr"/>
                  <a:endParaRPr lang="zh-TW" altLang="en-US" dirty="0"/>
                </a:p>
              </p:txBody>
            </p:sp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CE8A7C5E-5BE1-3646-A215-8B23A29EFD20}"/>
                    </a:ext>
                  </a:extLst>
                </p:cNvPr>
                <p:cNvSpPr txBox="1"/>
                <p:nvPr/>
              </p:nvSpPr>
              <p:spPr>
                <a:xfrm>
                  <a:off x="3563887" y="2436408"/>
                  <a:ext cx="2016226" cy="5913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/>
                    <a:t>Wp = 0.25 um</a:t>
                  </a:r>
                </a:p>
                <a:p>
                  <a:pPr algn="ctr"/>
                  <a:r>
                    <a:rPr lang="en-US" altLang="zh-TW" dirty="0"/>
                    <a:t>0.533</a:t>
                  </a:r>
                  <a:endParaRPr lang="zh-TW" altLang="en-US" dirty="0"/>
                </a:p>
              </p:txBody>
            </p:sp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531B811C-4337-D8CC-2268-DF23963879EE}"/>
                    </a:ext>
                  </a:extLst>
                </p:cNvPr>
                <p:cNvSpPr txBox="1"/>
                <p:nvPr/>
              </p:nvSpPr>
              <p:spPr>
                <a:xfrm>
                  <a:off x="3563887" y="4886421"/>
                  <a:ext cx="2016226" cy="5913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/>
                    <a:t>Wp = 0.35 um</a:t>
                  </a:r>
                </a:p>
                <a:p>
                  <a:pPr algn="ctr"/>
                  <a:r>
                    <a:rPr lang="en-US" altLang="zh-TW" dirty="0"/>
                    <a:t>0.569</a:t>
                  </a:r>
                  <a:endParaRPr lang="zh-TW" altLang="en-US" dirty="0"/>
                </a:p>
              </p:txBody>
            </p:sp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FA46D431-3889-2157-4F92-43A0A1AAB2FF}"/>
                    </a:ext>
                  </a:extLst>
                </p:cNvPr>
                <p:cNvSpPr txBox="1"/>
                <p:nvPr/>
              </p:nvSpPr>
              <p:spPr>
                <a:xfrm>
                  <a:off x="5328082" y="3673397"/>
                  <a:ext cx="2016226" cy="5913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 err="1"/>
                    <a:t>Wn</a:t>
                  </a:r>
                  <a:r>
                    <a:rPr lang="en-US" altLang="zh-TW" dirty="0"/>
                    <a:t> = 0.82 um</a:t>
                  </a:r>
                </a:p>
                <a:p>
                  <a:pPr algn="ctr"/>
                  <a:r>
                    <a:rPr lang="en-US" altLang="zh-TW" dirty="0"/>
                    <a:t>0.560</a:t>
                  </a:r>
                  <a:endParaRPr lang="zh-TW" altLang="en-US" dirty="0"/>
                </a:p>
              </p:txBody>
            </p:sp>
          </p:grp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D3DB0113-216B-23F9-C801-85D0F0C0152A}"/>
                  </a:ext>
                </a:extLst>
              </p:cNvPr>
              <p:cNvSpPr txBox="1"/>
              <p:nvPr/>
            </p:nvSpPr>
            <p:spPr>
              <a:xfrm>
                <a:off x="1871700" y="3687840"/>
                <a:ext cx="201622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err="1"/>
                  <a:t>Wn</a:t>
                </a:r>
                <a:r>
                  <a:rPr lang="en-US" altLang="zh-TW" dirty="0"/>
                  <a:t> = 0.62 um</a:t>
                </a:r>
              </a:p>
              <a:p>
                <a:pPr algn="ctr"/>
                <a:r>
                  <a:rPr lang="en-US" altLang="zh-TW" dirty="0"/>
                  <a:t>0.564</a:t>
                </a:r>
                <a:endParaRPr lang="zh-TW" altLang="en-US" dirty="0"/>
              </a:p>
            </p:txBody>
          </p:sp>
        </p:grp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B028C391-B339-0C31-2A59-8DA33335ED6F}"/>
                </a:ext>
              </a:extLst>
            </p:cNvPr>
            <p:cNvSpPr txBox="1"/>
            <p:nvPr/>
          </p:nvSpPr>
          <p:spPr>
            <a:xfrm>
              <a:off x="3455876" y="3903438"/>
              <a:ext cx="22223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Wn</a:t>
              </a:r>
              <a:r>
                <a:rPr lang="en-US" altLang="zh-TW" dirty="0"/>
                <a:t> = 0.72 um</a:t>
              </a:r>
            </a:p>
            <a:p>
              <a:pPr algn="ctr"/>
              <a:r>
                <a:rPr lang="en-US" altLang="zh-TW" dirty="0"/>
                <a:t>Wp = 0.30 um</a:t>
              </a:r>
            </a:p>
            <a:p>
              <a:pPr algn="ctr"/>
              <a:r>
                <a:rPr lang="en-US" altLang="zh-TW" dirty="0"/>
                <a:t>0.562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34651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A927F-92B0-E5E5-F227-F3EC15C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RNM (corners)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47DF35-E949-4F5D-8FB5-18A310E4B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Best at SF, worst at FF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5D0ABC-0C0F-79C2-DBDF-649A7D01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DD57CD4-B3B1-FF7D-7D4E-BB0020987CFF}"/>
              </a:ext>
            </a:extLst>
          </p:cNvPr>
          <p:cNvGrpSpPr/>
          <p:nvPr/>
        </p:nvGrpSpPr>
        <p:grpSpPr>
          <a:xfrm>
            <a:off x="1835696" y="2636912"/>
            <a:ext cx="5472608" cy="3096344"/>
            <a:chOff x="1835696" y="2420888"/>
            <a:chExt cx="5472608" cy="3096344"/>
          </a:xfrm>
        </p:grpSpPr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17360BEE-34B9-EFEB-8CC5-AB9CFB473C5D}"/>
                </a:ext>
              </a:extLst>
            </p:cNvPr>
            <p:cNvSpPr/>
            <p:nvPr/>
          </p:nvSpPr>
          <p:spPr bwMode="auto">
            <a:xfrm>
              <a:off x="1835696" y="2420888"/>
              <a:ext cx="5472608" cy="3096344"/>
            </a:xfrm>
            <a:prstGeom prst="round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3C37CF20-37C9-B4F3-C883-225BAD28C4AA}"/>
                </a:ext>
              </a:extLst>
            </p:cNvPr>
            <p:cNvSpPr txBox="1"/>
            <p:nvPr/>
          </p:nvSpPr>
          <p:spPr>
            <a:xfrm>
              <a:off x="1979712" y="3645894"/>
              <a:ext cx="52565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TT</a:t>
              </a:r>
            </a:p>
            <a:p>
              <a:pPr algn="ctr"/>
              <a:r>
                <a:rPr lang="en-US" altLang="zh-TW" dirty="0"/>
                <a:t>0.214</a:t>
              </a:r>
              <a:endParaRPr lang="zh-TW" altLang="en-US" dirty="0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EB117EFF-67D5-2AE5-651B-5DB5CC24EE60}"/>
                </a:ext>
              </a:extLst>
            </p:cNvPr>
            <p:cNvSpPr txBox="1"/>
            <p:nvPr/>
          </p:nvSpPr>
          <p:spPr>
            <a:xfrm>
              <a:off x="1979712" y="4796135"/>
              <a:ext cx="9361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SS</a:t>
              </a:r>
            </a:p>
            <a:p>
              <a:pPr algn="ctr"/>
              <a:r>
                <a:rPr lang="en-US" altLang="zh-TW" dirty="0"/>
                <a:t>0.283</a:t>
              </a:r>
              <a:endParaRPr lang="zh-TW" altLang="en-US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85C62A6F-028B-CAA0-B6E8-5ED849A5D598}"/>
                </a:ext>
              </a:extLst>
            </p:cNvPr>
            <p:cNvSpPr txBox="1"/>
            <p:nvPr/>
          </p:nvSpPr>
          <p:spPr>
            <a:xfrm>
              <a:off x="1979712" y="2492896"/>
              <a:ext cx="9361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SF</a:t>
              </a:r>
            </a:p>
            <a:p>
              <a:pPr algn="ctr"/>
              <a:r>
                <a:rPr lang="en-US" altLang="zh-TW" dirty="0"/>
                <a:t>0.350</a:t>
              </a:r>
              <a:endParaRPr lang="zh-TW" altLang="en-US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1FBA13FA-8436-26C6-0941-196C0B98B8AC}"/>
                </a:ext>
              </a:extLst>
            </p:cNvPr>
            <p:cNvSpPr txBox="1"/>
            <p:nvPr/>
          </p:nvSpPr>
          <p:spPr>
            <a:xfrm>
              <a:off x="6300192" y="4796135"/>
              <a:ext cx="936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FS</a:t>
              </a:r>
            </a:p>
            <a:p>
              <a:pPr algn="ctr"/>
              <a:r>
                <a:rPr lang="en-US" altLang="zh-TW" dirty="0"/>
                <a:t>0.241</a:t>
              </a:r>
              <a:endParaRPr lang="zh-TW" altLang="en-US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89979276-A73D-22D5-6F6C-287AE827519B}"/>
                </a:ext>
              </a:extLst>
            </p:cNvPr>
            <p:cNvSpPr txBox="1"/>
            <p:nvPr/>
          </p:nvSpPr>
          <p:spPr>
            <a:xfrm>
              <a:off x="6300192" y="2492896"/>
              <a:ext cx="936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FF</a:t>
              </a:r>
            </a:p>
            <a:p>
              <a:pPr algn="ctr"/>
              <a:r>
                <a:rPr lang="en-US" altLang="zh-TW" dirty="0"/>
                <a:t>0.170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71054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A927F-92B0-E5E5-F227-F3EC15C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RNM (supply voltage)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447DF35-E949-4F5D-8FB5-18A310E4BB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NM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en-US" altLang="zh-TW" dirty="0"/>
                  <a:t> with VDD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↓</m:t>
                    </m:r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At TT</a:t>
                </a:r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447DF35-E949-4F5D-8FB5-18A310E4BB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1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5D0ABC-0C0F-79C2-DBDF-649A7D01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graphicFrame>
        <p:nvGraphicFramePr>
          <p:cNvPr id="15" name="圖表 14">
            <a:extLst>
              <a:ext uri="{FF2B5EF4-FFF2-40B4-BE49-F238E27FC236}">
                <a16:creationId xmlns:a16="http://schemas.microsoft.com/office/drawing/2014/main" id="{21806215-C264-9743-0E31-E0EE074861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6838574"/>
              </p:ext>
            </p:extLst>
          </p:nvPr>
        </p:nvGraphicFramePr>
        <p:xfrm>
          <a:off x="1619672" y="2276872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9898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A927F-92B0-E5E5-F227-F3EC15C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RNM (width)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447DF35-E949-4F5D-8FB5-18A310E4BB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Noise margin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altLang="zh-TW" dirty="0"/>
                  <a:t> with </a:t>
                </a:r>
                <a:r>
                  <a:rPr lang="en-US" altLang="zh-TW" dirty="0" err="1"/>
                  <a:t>Wn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or Wp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altLang="zh-TW" dirty="0"/>
                  <a:t>	</a:t>
                </a:r>
              </a:p>
              <a:p>
                <a:pPr lvl="1"/>
                <a:r>
                  <a:rPr lang="en-US" altLang="zh-TW" dirty="0"/>
                  <a:t>VDD = 1.8 V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447DF35-E949-4F5D-8FB5-18A310E4BB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1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5D0ABC-0C0F-79C2-DBDF-649A7D01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95783187-8B2F-5FAD-C69C-DE4A6535CC68}"/>
              </a:ext>
            </a:extLst>
          </p:cNvPr>
          <p:cNvGrpSpPr/>
          <p:nvPr/>
        </p:nvGrpSpPr>
        <p:grpSpPr>
          <a:xfrm>
            <a:off x="1079612" y="2996951"/>
            <a:ext cx="7020780" cy="2825174"/>
            <a:chOff x="1079612" y="2996951"/>
            <a:chExt cx="7020780" cy="2825174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AA4D77AC-0236-86BA-51D1-2C61EAB5C3F8}"/>
                </a:ext>
              </a:extLst>
            </p:cNvPr>
            <p:cNvGrpSpPr/>
            <p:nvPr/>
          </p:nvGrpSpPr>
          <p:grpSpPr>
            <a:xfrm>
              <a:off x="1079612" y="2996951"/>
              <a:ext cx="7020780" cy="2825174"/>
              <a:chOff x="1835696" y="2348881"/>
              <a:chExt cx="5508612" cy="3494293"/>
            </a:xfrm>
          </p:grpSpPr>
          <p:grpSp>
            <p:nvGrpSpPr>
              <p:cNvPr id="5" name="群組 4">
                <a:extLst>
                  <a:ext uri="{FF2B5EF4-FFF2-40B4-BE49-F238E27FC236}">
                    <a16:creationId xmlns:a16="http://schemas.microsoft.com/office/drawing/2014/main" id="{3F69626A-19FF-DCAE-04DC-98500CF3E0B4}"/>
                  </a:ext>
                </a:extLst>
              </p:cNvPr>
              <p:cNvGrpSpPr/>
              <p:nvPr/>
            </p:nvGrpSpPr>
            <p:grpSpPr>
              <a:xfrm>
                <a:off x="1835696" y="2348881"/>
                <a:ext cx="5508612" cy="3494293"/>
                <a:chOff x="1835696" y="2420889"/>
                <a:chExt cx="5508612" cy="3196906"/>
              </a:xfrm>
            </p:grpSpPr>
            <p:sp>
              <p:nvSpPr>
                <p:cNvPr id="6" name="矩形: 圓角 5">
                  <a:extLst>
                    <a:ext uri="{FF2B5EF4-FFF2-40B4-BE49-F238E27FC236}">
                      <a16:creationId xmlns:a16="http://schemas.microsoft.com/office/drawing/2014/main" id="{3AC0489E-BD32-FBC9-9A63-DCA0D42C82EC}"/>
                    </a:ext>
                  </a:extLst>
                </p:cNvPr>
                <p:cNvSpPr/>
                <p:nvPr/>
              </p:nvSpPr>
              <p:spPr bwMode="auto">
                <a:xfrm>
                  <a:off x="1835696" y="2420889"/>
                  <a:ext cx="5472608" cy="3096344"/>
                </a:xfrm>
                <a:prstGeom prst="roundRect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anose="020B0604030504040204" pitchFamily="34" charset="0"/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0BCD6F88-F4AA-71D4-50AF-833713A61771}"/>
                    </a:ext>
                  </a:extLst>
                </p:cNvPr>
                <p:cNvSpPr txBox="1"/>
                <p:nvPr/>
              </p:nvSpPr>
              <p:spPr>
                <a:xfrm>
                  <a:off x="1979712" y="3645894"/>
                  <a:ext cx="936103" cy="5913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zh-TW" dirty="0"/>
                </a:p>
                <a:p>
                  <a:pPr algn="ctr"/>
                  <a:endParaRPr lang="zh-TW" altLang="en-US" dirty="0"/>
                </a:p>
              </p:txBody>
            </p:sp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CE8A7C5E-5BE1-3646-A215-8B23A29EFD20}"/>
                    </a:ext>
                  </a:extLst>
                </p:cNvPr>
                <p:cNvSpPr txBox="1"/>
                <p:nvPr/>
              </p:nvSpPr>
              <p:spPr>
                <a:xfrm>
                  <a:off x="3563887" y="2436407"/>
                  <a:ext cx="2016226" cy="7313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/>
                    <a:t>Wp = 0.24 um</a:t>
                  </a:r>
                </a:p>
                <a:p>
                  <a:pPr algn="ctr"/>
                  <a:r>
                    <a:rPr lang="en-US" altLang="zh-TW" dirty="0"/>
                    <a:t>0.196</a:t>
                  </a:r>
                  <a:endParaRPr lang="zh-TW" altLang="en-US" dirty="0"/>
                </a:p>
              </p:txBody>
            </p:sp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531B811C-4337-D8CC-2268-DF23963879EE}"/>
                    </a:ext>
                  </a:extLst>
                </p:cNvPr>
                <p:cNvSpPr txBox="1"/>
                <p:nvPr/>
              </p:nvSpPr>
              <p:spPr>
                <a:xfrm>
                  <a:off x="3563887" y="4886421"/>
                  <a:ext cx="2016226" cy="7313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/>
                    <a:t>Wp = 0.36 um</a:t>
                  </a:r>
                </a:p>
                <a:p>
                  <a:pPr algn="ctr"/>
                  <a:r>
                    <a:rPr lang="en-US" altLang="zh-TW" dirty="0"/>
                    <a:t>0.216</a:t>
                  </a:r>
                  <a:endParaRPr lang="zh-TW" altLang="en-US" dirty="0"/>
                </a:p>
              </p:txBody>
            </p:sp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FA46D431-3889-2157-4F92-43A0A1AAB2FF}"/>
                    </a:ext>
                  </a:extLst>
                </p:cNvPr>
                <p:cNvSpPr txBox="1"/>
                <p:nvPr/>
              </p:nvSpPr>
              <p:spPr>
                <a:xfrm>
                  <a:off x="5328082" y="3673397"/>
                  <a:ext cx="2016226" cy="7313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 err="1"/>
                    <a:t>Wn</a:t>
                  </a:r>
                  <a:r>
                    <a:rPr lang="en-US" altLang="zh-TW" dirty="0"/>
                    <a:t> = 0.84 um</a:t>
                  </a:r>
                </a:p>
                <a:p>
                  <a:pPr algn="ctr"/>
                  <a:r>
                    <a:rPr lang="en-US" altLang="zh-TW" dirty="0"/>
                    <a:t>0.237</a:t>
                  </a:r>
                  <a:endParaRPr lang="zh-TW" altLang="en-US" dirty="0"/>
                </a:p>
              </p:txBody>
            </p:sp>
          </p:grp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D3DB0113-216B-23F9-C801-85D0F0C0152A}"/>
                  </a:ext>
                </a:extLst>
              </p:cNvPr>
              <p:cNvSpPr txBox="1"/>
              <p:nvPr/>
            </p:nvSpPr>
            <p:spPr>
              <a:xfrm>
                <a:off x="1871700" y="3687840"/>
                <a:ext cx="2016226" cy="799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err="1"/>
                  <a:t>Wn</a:t>
                </a:r>
                <a:r>
                  <a:rPr lang="en-US" altLang="zh-TW" dirty="0"/>
                  <a:t> = 0.60 um</a:t>
                </a:r>
              </a:p>
              <a:p>
                <a:pPr algn="ctr"/>
                <a:r>
                  <a:rPr lang="en-US" altLang="zh-TW" dirty="0"/>
                  <a:t>0.167</a:t>
                </a:r>
                <a:endParaRPr lang="zh-TW" altLang="en-US" dirty="0"/>
              </a:p>
            </p:txBody>
          </p:sp>
        </p:grp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33A08183-B9C9-4253-2540-ACE509063AB5}"/>
                </a:ext>
              </a:extLst>
            </p:cNvPr>
            <p:cNvSpPr txBox="1"/>
            <p:nvPr/>
          </p:nvSpPr>
          <p:spPr>
            <a:xfrm>
              <a:off x="3455876" y="3903438"/>
              <a:ext cx="22223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Wn</a:t>
              </a:r>
              <a:r>
                <a:rPr lang="en-US" altLang="zh-TW" dirty="0"/>
                <a:t> = 0.72 um</a:t>
              </a:r>
            </a:p>
            <a:p>
              <a:pPr algn="ctr"/>
              <a:r>
                <a:rPr lang="en-US" altLang="zh-TW" dirty="0"/>
                <a:t>Wp = 0.30 um</a:t>
              </a:r>
            </a:p>
            <a:p>
              <a:pPr algn="ctr"/>
              <a:r>
                <a:rPr lang="en-US" altLang="zh-TW" dirty="0"/>
                <a:t>0.214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18921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A927F-92B0-E5E5-F227-F3EC15C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WNM (corners)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47DF35-E949-4F5D-8FB5-18A310E4B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Best at FF, worst at FS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5D0ABC-0C0F-79C2-DBDF-649A7D01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DD57CD4-B3B1-FF7D-7D4E-BB0020987CFF}"/>
              </a:ext>
            </a:extLst>
          </p:cNvPr>
          <p:cNvGrpSpPr/>
          <p:nvPr/>
        </p:nvGrpSpPr>
        <p:grpSpPr>
          <a:xfrm>
            <a:off x="1835696" y="2636912"/>
            <a:ext cx="5472608" cy="3096344"/>
            <a:chOff x="1835696" y="2420888"/>
            <a:chExt cx="5472608" cy="3096344"/>
          </a:xfrm>
        </p:grpSpPr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17360BEE-34B9-EFEB-8CC5-AB9CFB473C5D}"/>
                </a:ext>
              </a:extLst>
            </p:cNvPr>
            <p:cNvSpPr/>
            <p:nvPr/>
          </p:nvSpPr>
          <p:spPr bwMode="auto">
            <a:xfrm>
              <a:off x="1835696" y="2420888"/>
              <a:ext cx="5472608" cy="3096344"/>
            </a:xfrm>
            <a:prstGeom prst="round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3C37CF20-37C9-B4F3-C883-225BAD28C4AA}"/>
                </a:ext>
              </a:extLst>
            </p:cNvPr>
            <p:cNvSpPr txBox="1"/>
            <p:nvPr/>
          </p:nvSpPr>
          <p:spPr>
            <a:xfrm>
              <a:off x="1979712" y="3645894"/>
              <a:ext cx="52565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TT</a:t>
              </a:r>
            </a:p>
            <a:p>
              <a:pPr algn="ctr"/>
              <a:r>
                <a:rPr lang="en-US" altLang="zh-TW" dirty="0"/>
                <a:t>0.790</a:t>
              </a:r>
              <a:endParaRPr lang="zh-TW" altLang="en-US" dirty="0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EB117EFF-67D5-2AE5-651B-5DB5CC24EE60}"/>
                </a:ext>
              </a:extLst>
            </p:cNvPr>
            <p:cNvSpPr txBox="1"/>
            <p:nvPr/>
          </p:nvSpPr>
          <p:spPr>
            <a:xfrm>
              <a:off x="1979712" y="4796135"/>
              <a:ext cx="9361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SS</a:t>
              </a:r>
            </a:p>
            <a:p>
              <a:pPr algn="ctr"/>
              <a:r>
                <a:rPr lang="en-US" altLang="zh-TW" dirty="0"/>
                <a:t>0.644</a:t>
              </a:r>
              <a:endParaRPr lang="zh-TW" altLang="en-US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85C62A6F-028B-CAA0-B6E8-5ED849A5D598}"/>
                </a:ext>
              </a:extLst>
            </p:cNvPr>
            <p:cNvSpPr txBox="1"/>
            <p:nvPr/>
          </p:nvSpPr>
          <p:spPr>
            <a:xfrm>
              <a:off x="1979712" y="2492896"/>
              <a:ext cx="9361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SF</a:t>
              </a:r>
            </a:p>
            <a:p>
              <a:pPr algn="ctr"/>
              <a:r>
                <a:rPr lang="en-US" altLang="zh-TW" dirty="0"/>
                <a:t>0.637</a:t>
              </a:r>
              <a:endParaRPr lang="zh-TW" altLang="en-US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1FBA13FA-8436-26C6-0941-196C0B98B8AC}"/>
                </a:ext>
              </a:extLst>
            </p:cNvPr>
            <p:cNvSpPr txBox="1"/>
            <p:nvPr/>
          </p:nvSpPr>
          <p:spPr>
            <a:xfrm>
              <a:off x="6300192" y="4796135"/>
              <a:ext cx="936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FS</a:t>
              </a:r>
            </a:p>
            <a:p>
              <a:pPr algn="ctr"/>
              <a:r>
                <a:rPr lang="en-US" altLang="zh-TW" dirty="0"/>
                <a:t>0.628</a:t>
              </a:r>
              <a:endParaRPr lang="zh-TW" altLang="en-US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89979276-A73D-22D5-6F6C-287AE827519B}"/>
                </a:ext>
              </a:extLst>
            </p:cNvPr>
            <p:cNvSpPr txBox="1"/>
            <p:nvPr/>
          </p:nvSpPr>
          <p:spPr>
            <a:xfrm>
              <a:off x="6300192" y="2492896"/>
              <a:ext cx="936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FF</a:t>
              </a:r>
            </a:p>
            <a:p>
              <a:pPr algn="ctr"/>
              <a:r>
                <a:rPr lang="en-US" altLang="zh-TW" dirty="0"/>
                <a:t>0.794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15074229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新細明體"/>
        <a:cs typeface=""/>
      </a:majorFont>
      <a:minorFont>
        <a:latin typeface="Verdan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6863</TotalTime>
  <Words>336</Words>
  <Application>Microsoft Office PowerPoint</Application>
  <PresentationFormat>如螢幕大小 (4:3)</PresentationFormat>
  <Paragraphs>123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思源宋體 Light</vt:lpstr>
      <vt:lpstr>Arial</vt:lpstr>
      <vt:lpstr>Cambria Math</vt:lpstr>
      <vt:lpstr>Garamond</vt:lpstr>
      <vt:lpstr>Verdana</vt:lpstr>
      <vt:lpstr>Wingdings</vt:lpstr>
      <vt:lpstr>Level</vt:lpstr>
      <vt:lpstr>Noise Margin</vt:lpstr>
      <vt:lpstr>Procedure</vt:lpstr>
      <vt:lpstr>SNM (corners)</vt:lpstr>
      <vt:lpstr>SNM (supply voltage)</vt:lpstr>
      <vt:lpstr>SNM (width)</vt:lpstr>
      <vt:lpstr>RNM (corners)</vt:lpstr>
      <vt:lpstr>RNM (supply voltage)</vt:lpstr>
      <vt:lpstr>RNM (width)</vt:lpstr>
      <vt:lpstr>WNM (corners)</vt:lpstr>
      <vt:lpstr>WNM (supply voltage)</vt:lpstr>
      <vt:lpstr>WNM (width)</vt:lpstr>
      <vt:lpstr>WNM</vt:lpstr>
    </vt:vector>
  </TitlesOfParts>
  <Company>EECS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CalBear</dc:creator>
  <cp:lastModifiedBy>仁軒 王</cp:lastModifiedBy>
  <cp:revision>140</cp:revision>
  <cp:lastPrinted>2024-10-04T18:46:35Z</cp:lastPrinted>
  <dcterms:created xsi:type="dcterms:W3CDTF">2009-04-10T16:54:46Z</dcterms:created>
  <dcterms:modified xsi:type="dcterms:W3CDTF">2024-10-04T18:47:26Z</dcterms:modified>
</cp:coreProperties>
</file>