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5F5F5F"/>
    <a:srgbClr val="000099"/>
    <a:srgbClr val="6600CC"/>
    <a:srgbClr val="292929"/>
    <a:srgbClr val="6699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69" autoAdjust="0"/>
    <p:restoredTop sz="94660"/>
  </p:normalViewPr>
  <p:slideViewPr>
    <p:cSldViewPr>
      <p:cViewPr varScale="1">
        <p:scale>
          <a:sx n="100" d="100"/>
          <a:sy n="100" d="100"/>
        </p:scale>
        <p:origin x="848" y="68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Sheet1!$J$70</c:f>
              <c:strCache>
                <c:ptCount val="1"/>
                <c:pt idx="0">
                  <c:v>TOPS/W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Sheet1!$J$71:$J$75</c:f>
              <c:numCache>
                <c:formatCode>General</c:formatCode>
                <c:ptCount val="5"/>
                <c:pt idx="0">
                  <c:v>0.6506948691773865</c:v>
                </c:pt>
                <c:pt idx="1">
                  <c:v>0.41490332752468667</c:v>
                </c:pt>
                <c:pt idx="2">
                  <c:v>0.34618846500034617</c:v>
                </c:pt>
                <c:pt idx="3">
                  <c:v>0.33056758454265972</c:v>
                </c:pt>
                <c:pt idx="4">
                  <c:v>0.35076642463783358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DD-44A6-A1A7-FEA199B51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506367"/>
        <c:axId val="1129528447"/>
      </c:lineChart>
      <c:catAx>
        <c:axId val="1129506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</a:t>
                </a:r>
                <a:r>
                  <a:rPr lang="en-US" altLang="zh-TW" sz="1400" baseline="0"/>
                  <a:t> Toggle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9528447"/>
        <c:crosses val="autoZero"/>
        <c:auto val="1"/>
        <c:lblAlgn val="ctr"/>
        <c:lblOffset val="100"/>
        <c:noMultiLvlLbl val="0"/>
      </c:catAx>
      <c:valAx>
        <c:axId val="11295284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TOPS/W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950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Sheet1!$B$71:$B$75</c:f>
              <c:numCache>
                <c:formatCode>General</c:formatCode>
                <c:ptCount val="5"/>
                <c:pt idx="0">
                  <c:v>3.3232100000000001E-2</c:v>
                </c:pt>
                <c:pt idx="1">
                  <c:v>9.4E-2</c:v>
                </c:pt>
                <c:pt idx="2">
                  <c:v>0.16</c:v>
                </c:pt>
                <c:pt idx="3">
                  <c:v>0.222</c:v>
                </c:pt>
                <c:pt idx="4">
                  <c:v>0.28499999999999998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AF-495D-84B5-43E52E8B3E01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Sheet1!$C$71:$C$75</c:f>
              <c:numCache>
                <c:formatCode>General</c:formatCode>
                <c:ptCount val="5"/>
                <c:pt idx="0">
                  <c:v>6.7278000000000004E-2</c:v>
                </c:pt>
                <c:pt idx="1">
                  <c:v>0.16200000000000001</c:v>
                </c:pt>
                <c:pt idx="2">
                  <c:v>0.217</c:v>
                </c:pt>
                <c:pt idx="3">
                  <c:v>0.246</c:v>
                </c:pt>
                <c:pt idx="4">
                  <c:v>0.23499999999999999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AF-495D-84B5-43E52E8B3E01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Sheet1!$D$71:$D$75</c:f>
              <c:numCache>
                <c:formatCode>General</c:formatCode>
                <c:ptCount val="5"/>
                <c:pt idx="0">
                  <c:v>0.1082738</c:v>
                </c:pt>
                <c:pt idx="1">
                  <c:v>0.19700000000000001</c:v>
                </c:pt>
                <c:pt idx="2">
                  <c:v>0.245</c:v>
                </c:pt>
                <c:pt idx="3">
                  <c:v>0.23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AF-495D-84B5-43E52E8B3E01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Sheet1!$E$71:$E$75</c:f>
              <c:numCache>
                <c:formatCode>General</c:formatCode>
                <c:ptCount val="5"/>
                <c:pt idx="0">
                  <c:v>0.1369754</c:v>
                </c:pt>
                <c:pt idx="1">
                  <c:v>0.20576</c:v>
                </c:pt>
                <c:pt idx="2">
                  <c:v>0.22500000000000001</c:v>
                </c:pt>
                <c:pt idx="3">
                  <c:v>0.218</c:v>
                </c:pt>
                <c:pt idx="4">
                  <c:v>0.183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AF-495D-84B5-43E52E8B3E01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Sheet1!$F$71:$F$75</c:f>
              <c:numCache>
                <c:formatCode>General</c:formatCode>
                <c:ptCount val="5"/>
                <c:pt idx="0">
                  <c:v>0.12952910000000001</c:v>
                </c:pt>
                <c:pt idx="1">
                  <c:v>0.16700000000000001</c:v>
                </c:pt>
                <c:pt idx="2">
                  <c:v>0.17599999999999999</c:v>
                </c:pt>
                <c:pt idx="3">
                  <c:v>0.17100000000000001</c:v>
                </c:pt>
                <c:pt idx="4">
                  <c:v>0.155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AF-495D-84B5-43E52E8B3E01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Sheet1!$G$71:$G$75</c:f>
              <c:numCache>
                <c:formatCode>General</c:formatCode>
                <c:ptCount val="5"/>
                <c:pt idx="0">
                  <c:v>0.1110937</c:v>
                </c:pt>
                <c:pt idx="1">
                  <c:v>0.128</c:v>
                </c:pt>
                <c:pt idx="2">
                  <c:v>0.13200000000000001</c:v>
                </c:pt>
                <c:pt idx="3">
                  <c:v>0.13</c:v>
                </c:pt>
                <c:pt idx="4">
                  <c:v>0.11799999999999999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FAF-495D-84B5-43E52E8B3E01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Sheet1!$H$71:$H$75</c:f>
              <c:numCache>
                <c:formatCode>General</c:formatCode>
                <c:ptCount val="5"/>
                <c:pt idx="0">
                  <c:v>7.0377999999999996E-2</c:v>
                </c:pt>
                <c:pt idx="1">
                  <c:v>7.5999999999999998E-2</c:v>
                </c:pt>
                <c:pt idx="2">
                  <c:v>0.08</c:v>
                </c:pt>
                <c:pt idx="3">
                  <c:v>7.4999999999999997E-2</c:v>
                </c:pt>
                <c:pt idx="4">
                  <c:v>6.9000000000000006E-2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AF-495D-84B5-43E52E8B3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 Toggle</a:t>
                </a:r>
                <a:r>
                  <a:rPr lang="en-US" altLang="zh-TW" sz="1400" baseline="0"/>
                  <a:t>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Sheet1!$G$97</c:f>
              <c:strCache>
                <c:ptCount val="1"/>
                <c:pt idx="0">
                  <c:v>50%</c:v>
                </c:pt>
              </c:strCache>
            </c:strRef>
          </c:tx>
          <c:spPr>
            <a:ln w="19050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65000"/>
                </a:schemeClr>
              </a:solidFill>
              <a:ln w="9525">
                <a:solidFill>
                  <a:schemeClr val="accent4">
                    <a:shade val="65000"/>
                  </a:schemeClr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Sheet1!$G$98:$G$102</c:f>
              <c:numCache>
                <c:formatCode>General</c:formatCode>
                <c:ptCount val="5"/>
                <c:pt idx="0">
                  <c:v>1.1821681800000001</c:v>
                </c:pt>
                <c:pt idx="1">
                  <c:v>1.8540000000000001</c:v>
                </c:pt>
                <c:pt idx="2">
                  <c:v>2.222</c:v>
                </c:pt>
                <c:pt idx="3">
                  <c:v>2.327</c:v>
                </c:pt>
                <c:pt idx="4">
                  <c:v>2.1930000000000001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61-41CA-87CE-74CFEA6C93AA}"/>
            </c:ext>
          </c:extLst>
        </c:ser>
        <c:ser>
          <c:idx val="1"/>
          <c:order val="1"/>
          <c:tx>
            <c:strRef>
              <c:f>Sheet1!$H$97</c:f>
              <c:strCache>
                <c:ptCount val="1"/>
                <c:pt idx="0">
                  <c:v>70%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Sheet1!$H$98:$H$102</c:f>
              <c:numCache>
                <c:formatCode>General</c:formatCode>
                <c:ptCount val="5"/>
                <c:pt idx="0">
                  <c:v>1.0374000000000001</c:v>
                </c:pt>
                <c:pt idx="1">
                  <c:v>1.8353999999999999</c:v>
                </c:pt>
                <c:pt idx="2">
                  <c:v>2.1978</c:v>
                </c:pt>
                <c:pt idx="3">
                  <c:v>2.3168000000000002</c:v>
                </c:pt>
                <c:pt idx="4">
                  <c:v>2.1903000000000001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61-41CA-87CE-74CFEA6C93AA}"/>
            </c:ext>
          </c:extLst>
        </c:ser>
        <c:ser>
          <c:idx val="2"/>
          <c:order val="2"/>
          <c:tx>
            <c:strRef>
              <c:f>Sheet1!$I$97</c:f>
              <c:strCache>
                <c:ptCount val="1"/>
                <c:pt idx="0">
                  <c:v>90%</c:v>
                </c:pt>
              </c:strCache>
            </c:strRef>
          </c:tx>
          <c:spPr>
            <a:ln w="19050" cap="rnd">
              <a:solidFill>
                <a:schemeClr val="accent4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65000"/>
                </a:schemeClr>
              </a:solidFill>
              <a:ln w="9525">
                <a:solidFill>
                  <a:schemeClr val="accent4">
                    <a:tint val="65000"/>
                  </a:schemeClr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Sheet1!$I$98:$I$102</c:f>
              <c:numCache>
                <c:formatCode>General</c:formatCode>
                <c:ptCount val="5"/>
                <c:pt idx="0">
                  <c:v>1.0599000000000001</c:v>
                </c:pt>
                <c:pt idx="1">
                  <c:v>1.8978999999999999</c:v>
                </c:pt>
                <c:pt idx="2">
                  <c:v>2.1827000000000001</c:v>
                </c:pt>
                <c:pt idx="3">
                  <c:v>2.3304</c:v>
                </c:pt>
                <c:pt idx="4">
                  <c:v>2.1796000000000002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961-41CA-87CE-74CFEA6C9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621535"/>
        <c:axId val="227600895"/>
      </c:scatterChart>
      <c:valAx>
        <c:axId val="227621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 Toggle</a:t>
                </a:r>
                <a:r>
                  <a:rPr lang="en-US" altLang="zh-TW" sz="1400" baseline="0"/>
                  <a:t>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7600895"/>
        <c:crosses val="autoZero"/>
        <c:crossBetween val="midCat"/>
      </c:valAx>
      <c:valAx>
        <c:axId val="227600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Power (mW)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76215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Sheet1!$B$80:$B$84</c:f>
              <c:numCache>
                <c:formatCode>General</c:formatCode>
                <c:ptCount val="5"/>
                <c:pt idx="0">
                  <c:v>3.2000000000000001E-2</c:v>
                </c:pt>
                <c:pt idx="1">
                  <c:v>9.1999999999999998E-2</c:v>
                </c:pt>
                <c:pt idx="2">
                  <c:v>0.161</c:v>
                </c:pt>
                <c:pt idx="3">
                  <c:v>0.219</c:v>
                </c:pt>
                <c:pt idx="4">
                  <c:v>0.28399999999999997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F-4D1D-8083-168227296D4B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Sheet1!$C$80:$C$84</c:f>
              <c:numCache>
                <c:formatCode>General</c:formatCode>
                <c:ptCount val="5"/>
                <c:pt idx="0">
                  <c:v>0.06</c:v>
                </c:pt>
                <c:pt idx="1">
                  <c:v>0.158</c:v>
                </c:pt>
                <c:pt idx="2">
                  <c:v>0.223</c:v>
                </c:pt>
                <c:pt idx="3">
                  <c:v>0.245</c:v>
                </c:pt>
                <c:pt idx="4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9F-4D1D-8083-168227296D4B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Sheet1!$D$80:$D$84</c:f>
              <c:numCache>
                <c:formatCode>General</c:formatCode>
                <c:ptCount val="5"/>
                <c:pt idx="0">
                  <c:v>9.4E-2</c:v>
                </c:pt>
                <c:pt idx="1">
                  <c:v>0.19900000000000001</c:v>
                </c:pt>
                <c:pt idx="2">
                  <c:v>0.24</c:v>
                </c:pt>
                <c:pt idx="3">
                  <c:v>0.22900000000000001</c:v>
                </c:pt>
                <c:pt idx="4">
                  <c:v>0.17100000000000001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9F-4D1D-8083-168227296D4B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Sheet1!$E$80:$E$84</c:f>
              <c:numCache>
                <c:formatCode>General</c:formatCode>
                <c:ptCount val="5"/>
                <c:pt idx="0">
                  <c:v>0.12</c:v>
                </c:pt>
                <c:pt idx="1">
                  <c:v>0.2</c:v>
                </c:pt>
                <c:pt idx="2">
                  <c:v>0.224</c:v>
                </c:pt>
                <c:pt idx="3">
                  <c:v>0.217</c:v>
                </c:pt>
                <c:pt idx="4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9F-4D1D-8083-168227296D4B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Sheet1!$F$80:$F$84</c:f>
              <c:numCache>
                <c:formatCode>General</c:formatCode>
                <c:ptCount val="5"/>
                <c:pt idx="0">
                  <c:v>0.111</c:v>
                </c:pt>
                <c:pt idx="1">
                  <c:v>0.16200000000000001</c:v>
                </c:pt>
                <c:pt idx="2">
                  <c:v>0.16700000000000001</c:v>
                </c:pt>
                <c:pt idx="3">
                  <c:v>0.17499999999999999</c:v>
                </c:pt>
                <c:pt idx="4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9F-4D1D-8083-168227296D4B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Sheet1!$G$80:$G$84</c:f>
              <c:numCache>
                <c:formatCode>General</c:formatCode>
                <c:ptCount val="5"/>
                <c:pt idx="0">
                  <c:v>9.5000000000000001E-2</c:v>
                </c:pt>
                <c:pt idx="1">
                  <c:v>0.129</c:v>
                </c:pt>
                <c:pt idx="2">
                  <c:v>0.129</c:v>
                </c:pt>
                <c:pt idx="3">
                  <c:v>0.125</c:v>
                </c:pt>
                <c:pt idx="4">
                  <c:v>0.123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9F-4D1D-8083-168227296D4B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Sheet1!$H$80:$H$84</c:f>
              <c:numCache>
                <c:formatCode>General</c:formatCode>
                <c:ptCount val="5"/>
                <c:pt idx="0">
                  <c:v>6.0999999999999999E-2</c:v>
                </c:pt>
                <c:pt idx="1">
                  <c:v>7.6999999999999999E-2</c:v>
                </c:pt>
                <c:pt idx="2">
                  <c:v>7.2999999999999995E-2</c:v>
                </c:pt>
                <c:pt idx="3">
                  <c:v>7.3999999999999996E-2</c:v>
                </c:pt>
                <c:pt idx="4">
                  <c:v>7.0999999999999994E-2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9F-4D1D-8083-168227296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 Toggle</a:t>
                </a:r>
                <a:r>
                  <a:rPr lang="en-US" altLang="zh-TW" sz="1400" baseline="0"/>
                  <a:t>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Sheet1!$B$89:$B$93</c:f>
              <c:numCache>
                <c:formatCode>General</c:formatCode>
                <c:ptCount val="5"/>
                <c:pt idx="0">
                  <c:v>3.2800000000000003E-2</c:v>
                </c:pt>
                <c:pt idx="1">
                  <c:v>0.10199999999999999</c:v>
                </c:pt>
                <c:pt idx="2">
                  <c:v>0.161</c:v>
                </c:pt>
                <c:pt idx="3">
                  <c:v>0.223</c:v>
                </c:pt>
                <c:pt idx="4">
                  <c:v>0.28799999999999998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CB-421E-9538-9125B9891D71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Sheet1!$C$89:$C$93</c:f>
              <c:numCache>
                <c:formatCode>General</c:formatCode>
                <c:ptCount val="5"/>
                <c:pt idx="0">
                  <c:v>6.2E-2</c:v>
                </c:pt>
                <c:pt idx="1">
                  <c:v>0.16400000000000001</c:v>
                </c:pt>
                <c:pt idx="2">
                  <c:v>0.224</c:v>
                </c:pt>
                <c:pt idx="3">
                  <c:v>0.24099999999999999</c:v>
                </c:pt>
                <c:pt idx="4">
                  <c:v>0.246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CB-421E-9538-9125B9891D71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Sheet1!$D$89:$D$93</c:f>
              <c:numCache>
                <c:formatCode>General</c:formatCode>
                <c:ptCount val="5"/>
                <c:pt idx="0">
                  <c:v>9.6000000000000002E-2</c:v>
                </c:pt>
                <c:pt idx="1">
                  <c:v>0.20699999999999999</c:v>
                </c:pt>
                <c:pt idx="2">
                  <c:v>0.23200000000000001</c:v>
                </c:pt>
                <c:pt idx="3">
                  <c:v>0.22800000000000001</c:v>
                </c:pt>
                <c:pt idx="4">
                  <c:v>0.16700000000000001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CB-421E-9538-9125B9891D71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Sheet1!$E$89:$E$93</c:f>
              <c:numCache>
                <c:formatCode>General</c:formatCode>
                <c:ptCount val="5"/>
                <c:pt idx="0">
                  <c:v>0.12</c:v>
                </c:pt>
                <c:pt idx="1">
                  <c:v>0.20399999999999999</c:v>
                </c:pt>
                <c:pt idx="2">
                  <c:v>0.222</c:v>
                </c:pt>
                <c:pt idx="3">
                  <c:v>0.217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CB-421E-9538-9125B9891D71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Sheet1!$F$89:$F$93</c:f>
              <c:numCache>
                <c:formatCode>General</c:formatCode>
                <c:ptCount val="5"/>
                <c:pt idx="0">
                  <c:v>0.112</c:v>
                </c:pt>
                <c:pt idx="1">
                  <c:v>0.16800000000000001</c:v>
                </c:pt>
                <c:pt idx="2">
                  <c:v>0.17499999999999999</c:v>
                </c:pt>
                <c:pt idx="3">
                  <c:v>0.17899999999999999</c:v>
                </c:pt>
                <c:pt idx="4">
                  <c:v>0.151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CB-421E-9538-9125B9891D71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Sheet1!$G$89:$G$93</c:f>
              <c:numCache>
                <c:formatCode>General</c:formatCode>
                <c:ptCount val="5"/>
                <c:pt idx="0">
                  <c:v>0.10100000000000001</c:v>
                </c:pt>
                <c:pt idx="1">
                  <c:v>0.127</c:v>
                </c:pt>
                <c:pt idx="2">
                  <c:v>0.124</c:v>
                </c:pt>
                <c:pt idx="3">
                  <c:v>0.128</c:v>
                </c:pt>
                <c:pt idx="4">
                  <c:v>0.11600000000000001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CB-421E-9538-9125B9891D71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Sheet1!$H$89:$H$93</c:f>
              <c:numCache>
                <c:formatCode>General</c:formatCode>
                <c:ptCount val="5"/>
                <c:pt idx="0">
                  <c:v>6.3E-2</c:v>
                </c:pt>
                <c:pt idx="1">
                  <c:v>7.9000000000000001E-2</c:v>
                </c:pt>
                <c:pt idx="2">
                  <c:v>7.0999999999999994E-2</c:v>
                </c:pt>
                <c:pt idx="3">
                  <c:v>7.5999999999999998E-2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CB-421E-9538-9125B9891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 Toggle</a:t>
                </a:r>
                <a:r>
                  <a:rPr lang="en-US" altLang="zh-TW" sz="1400" baseline="0"/>
                  <a:t>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Adder Tree / MAC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A7F27-20FF-7D43-A9D3-D9B4BD4D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Efficiency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6F433-E8E4-6E85-13DE-3C1C70B8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TOPS/W drops from 0.65 to 0.33 with the increase of input toggle rate</a:t>
            </a:r>
          </a:p>
          <a:p>
            <a:pPr lvl="1"/>
            <a:r>
              <a:rPr lang="en-US" altLang="zh-TW" dirty="0"/>
              <a:t>VDD = 1.8V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FD5447-0C2A-41E1-2577-4FF84D10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F35D8FCE-2824-0C5B-B0C4-88DF423B4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295376"/>
              </p:ext>
            </p:extLst>
          </p:nvPr>
        </p:nvGraphicFramePr>
        <p:xfrm>
          <a:off x="1475656" y="3140968"/>
          <a:ext cx="6696744" cy="371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054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7384-9FD3-D1A2-C5DD-4E756168F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70720-6798-B345-7792-0B7D544B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of All Adder Tree Stages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5E14A-81F2-C8B2-91F3-41AD75B5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Power of first few stages greatly depend on input toggle rate, while other stages do not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C666B1-7A7D-675F-EB7A-0C847326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3601327-F58E-C6A1-2881-002D4154D1A5}"/>
              </a:ext>
            </a:extLst>
          </p:cNvPr>
          <p:cNvGraphicFramePr>
            <a:graphicFrameLocks/>
          </p:cNvGraphicFramePr>
          <p:nvPr/>
        </p:nvGraphicFramePr>
        <p:xfrm>
          <a:off x="0" y="2674194"/>
          <a:ext cx="9144000" cy="416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87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6E0CE-E8EA-0616-FBA9-4C1E08C8A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D17E6-6DB6-138F-EB6B-F52AE06C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Initial condition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9444F-FEC4-6CD3-902C-0AF45F6A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The proportion of 0’s in first input pattern does not affect the power of MAC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60794E-3901-E942-BE1D-7D706DD2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631FE4F8-0207-DC2D-9ED0-A6D72EEBD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310911"/>
              </p:ext>
            </p:extLst>
          </p:nvPr>
        </p:nvGraphicFramePr>
        <p:xfrm>
          <a:off x="1115616" y="2729136"/>
          <a:ext cx="6912768" cy="41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24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CA8D6-A8D1-504B-FA54-33C878C13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4901B-FF0B-906F-6F3D-1B45E116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Initial condition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BDEE0-3F67-5B92-BA8A-9C014FDC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The power distribution in all stages are same as 50% 0’s input pattern’s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F7AE0F-E458-E1BA-FB8E-1133232E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FB945160-28D8-4234-BC9B-8FBE948DB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472608"/>
              </p:ext>
            </p:extLst>
          </p:nvPr>
        </p:nvGraphicFramePr>
        <p:xfrm>
          <a:off x="0" y="2780928"/>
          <a:ext cx="4572000" cy="407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7EC4A45A-9662-4960-8F76-9E53076BA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27322"/>
              </p:ext>
            </p:extLst>
          </p:nvPr>
        </p:nvGraphicFramePr>
        <p:xfrm>
          <a:off x="4572000" y="2780928"/>
          <a:ext cx="4572000" cy="407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652295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7797</TotalTime>
  <Words>131</Words>
  <Application>Microsoft Office PowerPoint</Application>
  <PresentationFormat>如螢幕大小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思源宋體 Light</vt:lpstr>
      <vt:lpstr>Arial</vt:lpstr>
      <vt:lpstr>Garamond</vt:lpstr>
      <vt:lpstr>Verdana</vt:lpstr>
      <vt:lpstr>Wingdings</vt:lpstr>
      <vt:lpstr>Level</vt:lpstr>
      <vt:lpstr>Adder Tree / MAC</vt:lpstr>
      <vt:lpstr>Energy Efficiency</vt:lpstr>
      <vt:lpstr>Power of All Adder Tree Stages</vt:lpstr>
      <vt:lpstr>Input Initial condition</vt:lpstr>
      <vt:lpstr>Input Initial condition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178</cp:revision>
  <cp:lastPrinted>2024-10-27T23:42:48Z</cp:lastPrinted>
  <dcterms:created xsi:type="dcterms:W3CDTF">2009-04-10T16:54:46Z</dcterms:created>
  <dcterms:modified xsi:type="dcterms:W3CDTF">2024-12-04T10:17:56Z</dcterms:modified>
</cp:coreProperties>
</file>