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6" r:id="rId9"/>
    <p:sldId id="262" r:id="rId10"/>
    <p:sldId id="263" r:id="rId11"/>
    <p:sldId id="264" r:id="rId12"/>
    <p:sldId id="265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 varScale="1">
        <p:scale>
          <a:sx n="115" d="100"/>
          <a:sy n="115" d="100"/>
        </p:scale>
        <p:origin x="210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 28nm 64kb Bit-Rotated Hybrid-CIM Macro with an Embedded Sign-Bit-Processing Array and a Multi-Bit-Fusion Dual-Granularity Cooperative Quantizer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48B4-5B48-20D6-7019-E2B421C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EA5E-C25B-6382-3A26-6DDEE25D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MF-DGCQ achieves 24% performance enhancement and 4.27× power reduction with relative error of 3.57% in TT corner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50987-C8A9-CBA8-4557-7CC5EDC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5C9734-C6F3-80B4-D935-FDC562C9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688"/>
            <a:ext cx="9144000" cy="37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49BE-6816-D3A2-CD39-B3634A44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1660F-F277-6FCA-1453-8D20FA5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sz="2000" dirty="0"/>
              <a:t>This design outperforms typical bit-parallel / serial work on the </a:t>
            </a:r>
            <a:r>
              <a:rPr lang="en-US" altLang="zh-TW" sz="2000" dirty="0" err="1"/>
              <a:t>FoM</a:t>
            </a:r>
            <a:r>
              <a:rPr lang="en-US" altLang="zh-TW" sz="2000" dirty="0"/>
              <a:t> (area efficiency × energy efficiency) by 15.7× and 3.38×.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Accuracy loss</a:t>
            </a:r>
            <a:r>
              <a:rPr lang="zh-TW" altLang="en-US" sz="2000" dirty="0"/>
              <a:t> </a:t>
            </a:r>
            <a:r>
              <a:rPr lang="en-US" altLang="zh-TW" sz="2000" dirty="0"/>
              <a:t>-1.06% for ResNet-18@ImageNet, -1.75%</a:t>
            </a:r>
            <a:r>
              <a:rPr lang="zh-TW" altLang="en-US" sz="2000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err="1"/>
              <a:t>ViT@ImageNet</a:t>
            </a:r>
            <a:r>
              <a:rPr lang="en-US" altLang="zh-TW" sz="2000" dirty="0"/>
              <a:t>, 0.19 for GPT-2@Wikitext-102.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46CF1-CABE-BB2D-AAA3-B9FB10C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7EBAF-A683-68AB-CFF6-1411766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146913" cy="28608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D45881-53C7-2F9F-B324-7A50C23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85" y="2564905"/>
            <a:ext cx="4172625" cy="2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43F42-6DAA-799D-3242-BE77B89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B141E-84AE-0AED-A226-66EE73C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/>
              <a:t>21.04TOPS/W@0.9V</a:t>
            </a:r>
            <a:r>
              <a:rPr lang="en-US" altLang="zh-TW" dirty="0"/>
              <a:t>, 1.57TOPS/mm2@0.9V.</a:t>
            </a:r>
          </a:p>
          <a:p>
            <a:pPr lvl="1"/>
            <a:r>
              <a:rPr lang="en-US" altLang="zh-TW" dirty="0"/>
              <a:t>Access time is 12ns@0.9V, 8bIN–8bW–21bOUT.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1AC7-83E7-344F-BF96-F0412F0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39B025-6D45-0F74-074C-C5E7C67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37DA-28B2-5011-D477-BF0E7B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4B9DB-A8B6-A009-70EC-85396369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dirty="0"/>
              <a:t>Hybrid CIM</a:t>
            </a:r>
          </a:p>
          <a:p>
            <a:pPr lvl="2"/>
            <a:r>
              <a:rPr lang="en-US" altLang="zh-TW" dirty="0"/>
              <a:t>Balance between DCIM and ACIM</a:t>
            </a:r>
          </a:p>
          <a:p>
            <a:pPr lvl="2"/>
            <a:r>
              <a:rPr lang="en-US" altLang="zh-TW" dirty="0"/>
              <a:t>Challenge1</a:t>
            </a:r>
            <a:r>
              <a:rPr lang="zh-TW" altLang="en-US" dirty="0"/>
              <a:t> </a:t>
            </a:r>
            <a:r>
              <a:rPr lang="en-US" altLang="zh-TW" dirty="0"/>
              <a:t>: definition problem of boundary between digital and analog part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Challenge2</a:t>
            </a:r>
            <a:r>
              <a:rPr lang="zh-TW" altLang="en-US" dirty="0"/>
              <a:t> </a:t>
            </a:r>
            <a:r>
              <a:rPr lang="en-US" altLang="zh-TW" dirty="0"/>
              <a:t>: more expensive overhead of sign-bit processing on digital part</a:t>
            </a:r>
          </a:p>
          <a:p>
            <a:pPr lvl="2"/>
            <a:r>
              <a:rPr lang="en-US" altLang="zh-TW" dirty="0"/>
              <a:t>Challenge3</a:t>
            </a:r>
            <a:r>
              <a:rPr lang="zh-TW" altLang="en-US" dirty="0"/>
              <a:t> </a:t>
            </a:r>
            <a:r>
              <a:rPr lang="en-US" altLang="zh-TW" dirty="0"/>
              <a:t>: energy wasted on low-accuracy-contributed quantization on analog part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5C87E-832B-DCAF-EE89-610ED82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F88E259-3210-D750-261B-2216575AD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40" b="98934" l="721" r="98774">
                        <a14:foregroundMark x1="22495" y1="8955" x2="10743" y2="640"/>
                        <a14:foregroundMark x1="10743" y1="640" x2="1586" y2="15352"/>
                        <a14:foregroundMark x1="1586" y1="15352" x2="2956" y2="79531"/>
                        <a14:foregroundMark x1="2956" y1="79531" x2="11031" y2="95309"/>
                        <a14:foregroundMark x1="31595" y1="95566" x2="79380" y2="96162"/>
                        <a14:foregroundMark x1="11031" y1="95309" x2="28500" y2="95527"/>
                        <a14:foregroundMark x1="79380" y1="96162" x2="91276" y2="95949"/>
                        <a14:foregroundMark x1="91276" y1="95949" x2="98919" y2="53305"/>
                        <a14:foregroundMark x1="98919" y1="53305" x2="92862" y2="21322"/>
                        <a14:foregroundMark x1="92862" y1="21322" x2="84499" y2="8742"/>
                        <a14:foregroundMark x1="27943" y1="2572" x2="10238" y2="640"/>
                        <a14:foregroundMark x1="84499" y1="8742" x2="31056" y2="2911"/>
                        <a14:foregroundMark x1="10238" y1="640" x2="8724" y2="1919"/>
                        <a14:foregroundMark x1="27304" y1="11253" x2="24946" y2="10448"/>
                        <a14:foregroundMark x1="36193" y1="14286" x2="30365" y2="12297"/>
                        <a14:foregroundMark x1="24946" y1="10448" x2="10166" y2="36461"/>
                        <a14:foregroundMark x1="29786" y1="55248" x2="50469" y2="75053"/>
                        <a14:foregroundMark x1="10166" y1="36461" x2="26554" y2="52153"/>
                        <a14:foregroundMark x1="50469" y1="75053" x2="82913" y2="50533"/>
                        <a14:foregroundMark x1="82913" y1="50533" x2="61932" y2="23881"/>
                        <a14:foregroundMark x1="61932" y1="23881" x2="36914" y2="20896"/>
                        <a14:foregroundMark x1="58111" y1="20896" x2="48161" y2="17697"/>
                        <a14:foregroundMark x1="25934" y1="38327" x2="21053" y2="42857"/>
                        <a14:foregroundMark x1="48161" y1="17697" x2="28903" y2="35571"/>
                        <a14:foregroundMark x1="29747" y1="54381" x2="48882" y2="79744"/>
                        <a14:foregroundMark x1="21053" y1="42857" x2="26458" y2="50022"/>
                        <a14:foregroundMark x1="48882" y1="79744" x2="86301" y2="58209"/>
                        <a14:foregroundMark x1="86301" y1="58209" x2="48450" y2="20896"/>
                        <a14:foregroundMark x1="48450" y1="20896" x2="31723" y2="21748"/>
                        <a14:foregroundMark x1="46936" y1="43497" x2="36121" y2="46908"/>
                        <a14:foregroundMark x1="36121" y1="46908" x2="34030" y2="81023"/>
                        <a14:foregroundMark x1="34030" y1="81023" x2="82336" y2="57569"/>
                        <a14:foregroundMark x1="82336" y1="57569" x2="66907" y2="17271"/>
                        <a14:foregroundMark x1="66907" y1="17271" x2="40880" y2="12367"/>
                        <a14:foregroundMark x1="59265" y1="17910" x2="41528" y2="14712"/>
                        <a14:foregroundMark x1="41528" y1="14712" x2="44773" y2="46482"/>
                        <a14:foregroundMark x1="50397" y1="9382" x2="43908" y2="8955"/>
                        <a14:foregroundMark x1="56453" y1="10021" x2="52776" y2="7036"/>
                        <a14:foregroundMark x1="47873" y1="32196" x2="53857" y2="54797"/>
                        <a14:foregroundMark x1="53857" y1="54797" x2="48450" y2="30490"/>
                        <a14:foregroundMark x1="48450" y1="30490" x2="46359" y2="29638"/>
                        <a14:foregroundMark x1="60130" y1="41578" x2="58399" y2="41151"/>
                        <a14:foregroundMark x1="58255" y1="44563" x2="58616" y2="39446"/>
                        <a14:foregroundMark x1="56597" y1="56290" x2="54218" y2="59275"/>
                        <a14:foregroundMark x1="66258" y1="56930" x2="62437" y2="56290"/>
                        <a14:foregroundMark x1="57462" y1="52452" x2="48378" y2="52026"/>
                        <a14:foregroundMark x1="42682" y1="30704" x2="34895" y2="31557"/>
                        <a14:foregroundMark x1="37419" y1="43497" x2="29567" y2="50365"/>
                        <a14:foregroundMark x1="27038" y1="62949" x2="8508" y2="69083"/>
                        <a14:foregroundMark x1="12401" y1="23881" x2="6994" y2="47974"/>
                        <a14:foregroundMark x1="9229" y1="14499" x2="3172" y2="51812"/>
                        <a14:foregroundMark x1="10022" y1="78038" x2="25162" y2="90405"/>
                        <a14:foregroundMark x1="74621" y1="79104" x2="77578" y2="94883"/>
                        <a14:foregroundMark x1="65393" y1="75480" x2="41024" y2="86354"/>
                        <a14:foregroundMark x1="41024" y1="86354" x2="39582" y2="85501"/>
                        <a14:foregroundMark x1="27352" y1="69941" x2="23576" y2="66738"/>
                        <a14:foregroundMark x1="32372" y1="74200" x2="30568" y2="72669"/>
                        <a14:foregroundMark x1="6345" y1="6610" x2="1875" y2="34328"/>
                        <a14:foregroundMark x1="1875" y1="34328" x2="3893" y2="84222"/>
                        <a14:foregroundMark x1="3893" y1="84222" x2="9805" y2="48827"/>
                        <a14:foregroundMark x1="9805" y1="48827" x2="9229" y2="46482"/>
                        <a14:foregroundMark x1="2163" y1="92751" x2="9877" y2="99360"/>
                        <a14:foregroundMark x1="83490" y1="29638" x2="84643" y2="59915"/>
                        <a14:foregroundMark x1="87167" y1="30064" x2="90916" y2="73987"/>
                        <a14:foregroundMark x1="77145" y1="26866" x2="80101" y2="70149"/>
                        <a14:foregroundMark x1="34391" y1="52878" x2="33742" y2="76119"/>
                        <a14:foregroundMark x1="19827" y1="41151" x2="18818" y2="89339"/>
                        <a14:foregroundMark x1="11824" y1="55437" x2="8652" y2="94456"/>
                        <a14:foregroundMark x1="8147" y1="55224" x2="7210" y2="95949"/>
                        <a14:foregroundMark x1="1009" y1="7889" x2="8003" y2="3412"/>
                        <a14:foregroundMark x1="73756" y1="18763" x2="86301" y2="47335"/>
                        <a14:foregroundMark x1="82264" y1="47974" x2="87455" y2="92751"/>
                        <a14:foregroundMark x1="87455" y1="92751" x2="87599" y2="92964"/>
                        <a14:foregroundMark x1="81903" y1="5544" x2="89978" y2="18337"/>
                        <a14:foregroundMark x1="85148" y1="4051" x2="93511" y2="15778"/>
                        <a14:foregroundMark x1="89834" y1="33049" x2="92790" y2="52452"/>
                        <a14:foregroundMark x1="93655" y1="46908" x2="95674" y2="76972"/>
                        <a14:foregroundMark x1="97477" y1="10448" x2="98486" y2="79531"/>
                        <a14:foregroundMark x1="84932" y1="28571" x2="92502" y2="57356"/>
                        <a14:foregroundMark x1="94953" y1="84861" x2="98122" y2="91050"/>
                        <a14:foregroundMark x1="50757" y1="85928" x2="79308" y2="91258"/>
                        <a14:foregroundMark x1="60923" y1="82516" x2="69719" y2="83582"/>
                        <a14:foregroundMark x1="23720" y1="9595" x2="20692" y2="79531"/>
                        <a14:foregroundMark x1="20692" y1="79531" x2="20908" y2="82942"/>
                        <a14:foregroundMark x1="23864" y1="14499" x2="23216" y2="49893"/>
                        <a14:foregroundMark x1="31579" y1="17484" x2="32084" y2="81876"/>
                        <a14:foregroundMark x1="33886" y1="55864" x2="34174" y2="95096"/>
                        <a14:foregroundMark x1="34174" y1="95096" x2="34751" y2="97441"/>
                        <a14:foregroundMark x1="31723" y1="16844" x2="31074" y2="56290"/>
                        <a14:foregroundMark x1="29921" y1="49893" x2="30570" y2="76972"/>
                        <a14:foregroundMark x1="30570" y1="50959" x2="29849" y2="71215"/>
                        <a14:foregroundMark x1="29849" y1="49467" x2="30425" y2="69296"/>
                        <a14:foregroundMark x1="29560" y1="68657" x2="29344" y2="91898"/>
                        <a14:foregroundMark x1="27253" y1="30064" x2="28551" y2="75053"/>
                        <a14:foregroundMark x1="28551" y1="12793" x2="27397" y2="55437"/>
                        <a14:foregroundMark x1="29416" y1="4904" x2="30209" y2="39446"/>
                        <a14:foregroundMark x1="29344" y1="95949" x2="32877" y2="98721"/>
                        <a14:foregroundMark x1="12833" y1="84861" x2="18529" y2="92751"/>
                        <a14:foregroundMark x1="27397" y1="92751" x2="32877" y2="98294"/>
                        <a14:foregroundMark x1="30065" y1="4478" x2="28190" y2="3625"/>
                        <a14:foregroundMark x1="93439" y1="89552" x2="92502" y2="95949"/>
                        <a14:foregroundMark x1="97332" y1="88913" x2="92286" y2="95949"/>
                        <a14:foregroundMark x1="89978" y1="7463" x2="96828" y2="24307"/>
                        <a14:foregroundMark x1="87167" y1="7036" x2="95458" y2="13433"/>
                        <a14:foregroundMark x1="89978" y1="8529" x2="90988" y2="1919"/>
                        <a14:backgroundMark x1="97260" y1="640" x2="99495" y2="3625"/>
                        <a14:backgroundMark x1="99928" y1="93390" x2="98991" y2="99360"/>
                        <a14:backgroundMark x1="99279" y1="94243" x2="96107" y2="98721"/>
                        <a14:backgroundMark x1="98991" y1="5544" x2="99351" y2="93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5576" y="3068960"/>
            <a:ext cx="5220072" cy="17651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EA6390-6403-28F9-F720-D5A882F2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176" y="3248963"/>
            <a:ext cx="1800200" cy="1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00556-C53F-EBD8-CEE2-4DD83F6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CIM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CAC2-3F1B-42E0-0B9E-929DA2FE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CIM macro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33B1E8-4406-BF57-C6F7-158A0F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F7B54-FA7F-0038-6DC6-C5FB4308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3456384" cy="2648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6A56E9-730A-DD83-B06A-1669E29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80627"/>
            <a:ext cx="4932040" cy="2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5158CFCD-5E7F-D30D-9396-21A706886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r="50810" b="47494"/>
          <a:stretch/>
        </p:blipFill>
        <p:spPr>
          <a:xfrm>
            <a:off x="83121" y="3545632"/>
            <a:ext cx="8977758" cy="331236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C3ACD48-BE2A-90A8-26F2-5245296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180A9-4E37-2BF1-AF45-19DE34A1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FCA028-D7F4-2FE8-6A19-07E5490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55725-3BDC-92AD-80B1-72F494DD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346958-997E-C0CB-F564-C8E7202F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95" t="-496" r="23231" b="94467"/>
          <a:stretch/>
        </p:blipFill>
        <p:spPr>
          <a:xfrm>
            <a:off x="827584" y="3223369"/>
            <a:ext cx="7596336" cy="33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07EA-27A4-650C-C3B6-CA530FB35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34A55-4122-7CC3-17BA-B65A4618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99AE2-248B-DE93-310A-0C0FA935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A366D9-E83A-1641-6B80-0A0A29A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49D7D-37C9-B992-E035-427FB6825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DA56549-6D94-306B-8620-E6CBF31F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3021782"/>
            <a:ext cx="8892480" cy="35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4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40AC-3E62-20E7-478C-2A01224F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6658B-4FF6-10EA-6D1A-A4133CD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73B12-5FB6-9545-D285-EABDA9D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Embedded sign-bit-processing hybrid 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823EB-BDF1-F3CA-23E7-C867060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2C8F26-616D-A3A0-2F42-6996C27A1C28}"/>
              </a:ext>
            </a:extLst>
          </p:cNvPr>
          <p:cNvGrpSpPr/>
          <p:nvPr/>
        </p:nvGrpSpPr>
        <p:grpSpPr>
          <a:xfrm>
            <a:off x="323528" y="2155726"/>
            <a:ext cx="5808806" cy="4018978"/>
            <a:chOff x="323528" y="2155726"/>
            <a:chExt cx="5808806" cy="401897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73CAAA-686B-3E8D-A6C0-1A582E818EB2}"/>
                </a:ext>
              </a:extLst>
            </p:cNvPr>
            <p:cNvGrpSpPr/>
            <p:nvPr/>
          </p:nvGrpSpPr>
          <p:grpSpPr>
            <a:xfrm>
              <a:off x="323528" y="2155726"/>
              <a:ext cx="2232248" cy="4018978"/>
              <a:chOff x="683569" y="1747053"/>
              <a:chExt cx="2232248" cy="401897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A6337E8-DDDB-1FF6-25B4-182E22F13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569" y="3159310"/>
                <a:ext cx="2232248" cy="260672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7E4DDD7-A731-8EC0-AD6A-AD17F8BF5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9" y="1747053"/>
                <a:ext cx="2216888" cy="1425142"/>
              </a:xfrm>
              <a:prstGeom prst="rect">
                <a:avLst/>
              </a:prstGeom>
            </p:spPr>
          </p:pic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76267FA-4777-F46B-B0EF-EB0B1B9C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441"/>
            <a:stretch/>
          </p:blipFill>
          <p:spPr>
            <a:xfrm>
              <a:off x="2540416" y="2155726"/>
              <a:ext cx="3591918" cy="4018978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431C9E-7886-40E4-F70C-F32395CC82C0}"/>
              </a:ext>
            </a:extLst>
          </p:cNvPr>
          <p:cNvSpPr txBox="1"/>
          <p:nvPr/>
        </p:nvSpPr>
        <p:spPr>
          <a:xfrm>
            <a:off x="7664873" y="3418126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1 0 1 1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0AD92-38C2-CAB6-E582-824228B5AFEB}"/>
              </a:ext>
            </a:extLst>
          </p:cNvPr>
          <p:cNvSpPr txBox="1"/>
          <p:nvPr/>
        </p:nvSpPr>
        <p:spPr>
          <a:xfrm>
            <a:off x="7664872" y="3740389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1 1 0 0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47405B5-B8B5-9395-C79A-868FCBE6429F}"/>
              </a:ext>
            </a:extLst>
          </p:cNvPr>
          <p:cNvCxnSpPr/>
          <p:nvPr/>
        </p:nvCxnSpPr>
        <p:spPr bwMode="auto">
          <a:xfrm flipH="1">
            <a:off x="6333705" y="4149080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EAD4BF-E756-3CA5-7471-DAEC0F520C03}"/>
              </a:ext>
            </a:extLst>
          </p:cNvPr>
          <p:cNvSpPr txBox="1"/>
          <p:nvPr/>
        </p:nvSpPr>
        <p:spPr>
          <a:xfrm>
            <a:off x="6584754" y="4226157"/>
            <a:ext cx="215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 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FD9651-D69D-B7F7-9A09-31BB62A8E6FB}"/>
              </a:ext>
            </a:extLst>
          </p:cNvPr>
          <p:cNvSpPr txBox="1"/>
          <p:nvPr/>
        </p:nvSpPr>
        <p:spPr>
          <a:xfrm>
            <a:off x="6656762" y="4538116"/>
            <a:ext cx="184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B3C040-65F6-E284-C9EE-C7A1F5E8C432}"/>
              </a:ext>
            </a:extLst>
          </p:cNvPr>
          <p:cNvSpPr txBox="1"/>
          <p:nvPr/>
        </p:nvSpPr>
        <p:spPr>
          <a:xfrm>
            <a:off x="6512746" y="4806801"/>
            <a:ext cx="17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+ 1 1 0 1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A531C3-7C95-1D0C-7C70-4CABDC3AAE60}"/>
              </a:ext>
            </a:extLst>
          </p:cNvPr>
          <p:cNvSpPr txBox="1"/>
          <p:nvPr/>
        </p:nvSpPr>
        <p:spPr>
          <a:xfrm>
            <a:off x="6368730" y="5118760"/>
            <a:ext cx="1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en-US" altLang="zh-TW" sz="1400" dirty="0"/>
              <a:t>  </a:t>
            </a:r>
            <a:r>
              <a:rPr lang="en-US" altLang="zh-TW" dirty="0"/>
              <a:t>1 0 1 1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9BD249-309E-793B-D020-AC65302986E1}"/>
              </a:ext>
            </a:extLst>
          </p:cNvPr>
          <p:cNvCxnSpPr/>
          <p:nvPr/>
        </p:nvCxnSpPr>
        <p:spPr bwMode="auto">
          <a:xfrm flipH="1">
            <a:off x="6333705" y="5555496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413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68C7-4C8A-C42F-DD4C-26D3D28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Multi-bit-fusion</a:t>
                </a:r>
              </a:p>
              <a:p>
                <a:pPr lvl="2"/>
                <a:r>
                  <a:rPr lang="en-US" altLang="zh-TW" sz="1800" dirty="0"/>
                  <a:t>Period1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, Period3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zh-TW" sz="1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r>
                  <a:rPr lang="en-US" altLang="zh-TW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1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TW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sSub>
                              <m:sSubPr>
                                <m:ctrlP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zh-TW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m:rPr>
                                <m:sty m:val="p"/>
                              </m:rP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TW" sz="1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TW" sz="1800" dirty="0"/>
              </a:p>
              <a:p>
                <a:pPr lvl="2"/>
                <a:endParaRPr lang="en-US" altLang="zh-TW" sz="1800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2B5F034-9DA1-9802-16DF-874A9EFDC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79296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8C60D-68AA-0743-6693-15E671D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C5DCEE-040C-B1BD-4A2C-C4E640D9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77" y="3284984"/>
            <a:ext cx="7626246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0C9E-C625-3CE8-0362-4F7F1A774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CC4BF-B5EC-17F0-3E6B-A8E58FDC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C921A-304A-085E-A671-AEC87D4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Coarse/fine-grained quantizer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C670DE-3610-3F20-AF94-E2444991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85FD017-3474-0C04-154C-C04A5D71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16" b="1241"/>
          <a:stretch/>
        </p:blipFill>
        <p:spPr>
          <a:xfrm>
            <a:off x="1997315" y="2033802"/>
            <a:ext cx="5050904" cy="206594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48DFA-8F76-65C3-2DA5-DF74B2A57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524" y="4112656"/>
            <a:ext cx="2133600" cy="2727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/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60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𝑎𝑐𝑐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+=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 sz="1600" b="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432BB91-6741-55DA-9A01-C78366867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973" y="4287420"/>
                <a:ext cx="1164949" cy="5517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/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14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Vcm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FD6A580-6C07-09FB-76AF-AC6B31E4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5122505"/>
                <a:ext cx="3181057" cy="1169551"/>
              </a:xfrm>
              <a:prstGeom prst="rect">
                <a:avLst/>
              </a:prstGeom>
              <a:blipFill>
                <a:blip r:embed="rId5"/>
                <a:stretch>
                  <a:fillRect l="-575" t="-521" b="-4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8EE49C8-847D-8C0D-8E02-48EC1C1B1EB6}"/>
              </a:ext>
            </a:extLst>
          </p:cNvPr>
          <p:cNvCxnSpPr>
            <a:endCxn id="7" idx="1"/>
          </p:cNvCxnSpPr>
          <p:nvPr/>
        </p:nvCxnSpPr>
        <p:spPr bwMode="auto">
          <a:xfrm>
            <a:off x="3635896" y="4563297"/>
            <a:ext cx="151107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9500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0E9E-018E-56B7-8065-BE7C2B9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E01CA-E1B3-65E6-A529-37D41A65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Low accuracy loss</a:t>
            </a:r>
            <a:r>
              <a:rPr lang="zh-TW" altLang="en-US" dirty="0"/>
              <a:t> </a:t>
            </a:r>
            <a:r>
              <a:rPr lang="en-US" altLang="zh-TW" dirty="0"/>
              <a:t>but great energy reduction</a:t>
            </a:r>
          </a:p>
          <a:p>
            <a:pPr lvl="2"/>
            <a:r>
              <a:rPr lang="en-US" altLang="zh-TW" dirty="0"/>
              <a:t>4-times readout combination incurs almost no</a:t>
            </a:r>
            <a:r>
              <a:rPr lang="zh-TW" altLang="en-US" dirty="0"/>
              <a:t> </a:t>
            </a:r>
            <a:r>
              <a:rPr lang="en-US" altLang="zh-TW" dirty="0"/>
              <a:t>accuracy loss and outperforms 5/6-times readout combinations regarding energy consumption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051B7-9E7A-D5CF-113A-0E984A1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6FD96F-36C5-8A10-72DA-A030A9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0555"/>
            <a:ext cx="4132615" cy="301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5A3AF-800E-D608-FE8B-EDEC57C8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0555"/>
            <a:ext cx="3418908" cy="30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920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12756</TotalTime>
  <Words>331</Words>
  <Application>Microsoft Office PowerPoint</Application>
  <PresentationFormat>如螢幕大小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A 28nm 64kb Bit-Rotated Hybrid-CIM Macro with an Embedded Sign-Bit-Processing Array and a Multi-Bit-Fusion Dual-Granularity Cooperative Quantizer</vt:lpstr>
      <vt:lpstr>Motivation &amp; Challenge</vt:lpstr>
      <vt:lpstr>CIM Macro</vt:lpstr>
      <vt:lpstr>Proposed Scheme</vt:lpstr>
      <vt:lpstr>Proposed Scheme</vt:lpstr>
      <vt:lpstr>Proposed Scheme</vt:lpstr>
      <vt:lpstr>Proposed Scheme</vt:lpstr>
      <vt:lpstr>Proposed Scheme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191</cp:revision>
  <cp:lastPrinted>2024-10-27T23:42:48Z</cp:lastPrinted>
  <dcterms:created xsi:type="dcterms:W3CDTF">2009-04-10T16:54:46Z</dcterms:created>
  <dcterms:modified xsi:type="dcterms:W3CDTF">2025-04-15T02:49:35Z</dcterms:modified>
</cp:coreProperties>
</file>