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000099"/>
    <a:srgbClr val="6600CC"/>
    <a:srgbClr val="292929"/>
    <a:srgbClr val="669900"/>
    <a:srgbClr val="FFCC00"/>
    <a:srgbClr val="0000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77" autoAdjust="0"/>
    <p:restoredTop sz="94660"/>
  </p:normalViewPr>
  <p:slideViewPr>
    <p:cSldViewPr>
      <p:cViewPr>
        <p:scale>
          <a:sx n="101" d="100"/>
          <a:sy n="101" d="100"/>
        </p:scale>
        <p:origin x="1320" y="140"/>
      </p:cViewPr>
      <p:guideLst>
        <p:guide orient="horz" pos="406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321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>
            <a:extLst>
              <a:ext uri="{FF2B5EF4-FFF2-40B4-BE49-F238E27FC236}">
                <a16:creationId xmlns:a16="http://schemas.microsoft.com/office/drawing/2014/main" id="{8424A384-5DFA-BC17-C223-6551104D79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43" name="Rectangle 3">
            <a:extLst>
              <a:ext uri="{FF2B5EF4-FFF2-40B4-BE49-F238E27FC236}">
                <a16:creationId xmlns:a16="http://schemas.microsoft.com/office/drawing/2014/main" id="{9E97F516-5FF1-F20E-270B-EA7FC4CB359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2FE3587-9CA6-2AE5-AE27-9590A8E6F5B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45" name="Rectangle 5">
            <a:extLst>
              <a:ext uri="{FF2B5EF4-FFF2-40B4-BE49-F238E27FC236}">
                <a16:creationId xmlns:a16="http://schemas.microsoft.com/office/drawing/2014/main" id="{2A7E24AF-B11B-6F05-7399-574A1E7136F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368646" name="Rectangle 6">
            <a:extLst>
              <a:ext uri="{FF2B5EF4-FFF2-40B4-BE49-F238E27FC236}">
                <a16:creationId xmlns:a16="http://schemas.microsoft.com/office/drawing/2014/main" id="{0A6D8A7F-A77B-0447-8FD4-689648027F7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47" name="Rectangle 7">
            <a:extLst>
              <a:ext uri="{FF2B5EF4-FFF2-40B4-BE49-F238E27FC236}">
                <a16:creationId xmlns:a16="http://schemas.microsoft.com/office/drawing/2014/main" id="{9B02537B-ABD5-6BB6-F921-8582795BC0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42CC26C-DFFC-4459-B42C-A446992769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A480E470-50BF-4BA4-802D-8DF7DDDB61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32138" y="2995613"/>
            <a:ext cx="2879725" cy="217487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775F938D-6D60-D034-421A-D48A04EC7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0825" y="2997200"/>
            <a:ext cx="2881313" cy="2159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9FB84739-D042-F49D-FEAE-C944D7CED2D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11863" y="2997200"/>
            <a:ext cx="2879725" cy="2159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4DAEC0F7-1D14-65ED-1B2D-C477ED0201E9}"/>
              </a:ext>
            </a:extLst>
          </p:cNvPr>
          <p:cNvSpPr>
            <a:spLocks noChangeArrowheads="1"/>
          </p:cNvSpPr>
          <p:nvPr userDrawn="1"/>
        </p:nvSpPr>
        <p:spPr bwMode="auto">
          <a:xfrm rot="16531859">
            <a:off x="8536781" y="2567782"/>
            <a:ext cx="496887" cy="215900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>
                <a:solidFill>
                  <a:srgbClr val="6600CC"/>
                </a:solidFill>
              </a:defRPr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09975"/>
            <a:ext cx="6400800" cy="2411413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>
                <a:solidFill>
                  <a:srgbClr val="292929"/>
                </a:solidFill>
              </a:defRPr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C50E97F-3010-B708-2E0A-2955B63BDA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CF0F634-18F1-B786-A544-B57AAE3FF9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53188"/>
            <a:ext cx="2895600" cy="268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3E0D629-DDCD-9BE4-2F26-B6BB59BE58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6C32A5-1649-4A33-AD63-F35B0FEE1F8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698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C47001-9EF6-48F1-AC97-F863BA83FB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B6BDA4-88E1-19CD-02E2-CA1CD68D5E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264E53-5539-D644-A2A7-A4A7E8464A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8CBA2-9ACC-4514-B385-B5CB1160F58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309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8588"/>
            <a:ext cx="2057400" cy="6002337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9800" cy="6002337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5A6C54D-F6C9-DA49-EF95-445767402E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78CDDBB-45E9-51F7-9453-7A438111C9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355EE2-BFC8-3A30-72F5-11DF0911C8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155B0-8C99-4731-BE5E-3FA420C4080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53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D6451DB-647B-2CAC-6440-1C30A5ACD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BDC226-B071-A7B3-2D0A-FCC906E990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7DF735-9CD4-58CC-930F-7B36CD75B9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F56E1-31C3-4936-AC76-6E9C056A1F2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1776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BAB01D3-739A-B1AB-A654-A543C65827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75D55F-4428-337F-0E95-44118A716E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8BB58F-2106-DC54-CF13-6EB602A6C2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1234E-E7B3-41D7-BB78-18A8954FFCE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405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602D1A-F4A9-253E-B68B-120E841EAC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CEA8B8-A64B-0308-FD9B-8472DC2A95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10B5B5-EB07-95A3-47E2-0D09679CB6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6F755-DCEE-448C-AFF2-20440583A4E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330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4BE1AEE-ED64-E524-7916-56DD0448A6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3153ED4-A947-1B17-08C2-DF36C46A2D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BF52CDC-8754-ED22-59E7-C1A0C50E4B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948D4-1171-4495-B528-00E21EEDBBA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189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727567F-2FD7-7D6B-D055-B2C20CE6EA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01AFCC0-B9A1-DAB0-7E2D-40FAA0AFB0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520C1CA-8D57-8AE6-3640-C2B775AF7E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74C8B-212C-4617-BF51-5F531BAA03D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9802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5C884A0-7F59-D157-2849-8CF1D6D23A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66D62C3-5C0D-3984-7013-856607F608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69007D4-50DC-109A-B048-024184DC00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86558-F10B-407D-9799-17B95E6485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233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05BC2-BAAB-000E-DE1F-E6035FC953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FAF42E-8F52-57D8-7CA1-6946F03D10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20058D-7E89-4565-CB8D-B77A168A99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B5970-2556-4EBD-BD64-5795C642B7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031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245D90-004D-D559-1AA4-702728A4AF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49F2FA-321B-6223-2465-228E677C30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37524F-BF14-5D8D-3EB6-3C72B2F8B0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FB4F8-C09A-4AFE-8F27-457C721E3D1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027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EFBC5EF-3C7A-3FBC-8B80-ABB75907B3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br>
              <a:rPr lang="en-US" altLang="zh-TW"/>
            </a:br>
            <a:r>
              <a:rPr lang="en-US" altLang="zh-TW"/>
              <a:t>adfadf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472DEF2-0D3D-C31D-3DD6-AFA87AE613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27B7B83-A447-DF3C-F9BD-E21FFE3222D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92D1BD3B-B208-AD00-8335-E2997119F68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3629C155-A6D2-D5CF-DFBE-BD2831E1645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0" smtClean="0"/>
            </a:lvl1pPr>
          </a:lstStyle>
          <a:p>
            <a:pPr>
              <a:defRPr/>
            </a:pPr>
            <a:fld id="{563E495F-5A4C-4091-9F17-50698223CA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E72766E2-E56C-0761-45DD-15FCFFE75A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72450" y="1412875"/>
            <a:ext cx="503238" cy="71438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2" name="Rectangle 12">
            <a:extLst>
              <a:ext uri="{FF2B5EF4-FFF2-40B4-BE49-F238E27FC236}">
                <a16:creationId xmlns:a16="http://schemas.microsoft.com/office/drawing/2014/main" id="{CC627DD5-A158-8FEA-F592-4439C351FAA5}"/>
              </a:ext>
            </a:extLst>
          </p:cNvPr>
          <p:cNvSpPr>
            <a:spLocks noChangeArrowheads="1"/>
          </p:cNvSpPr>
          <p:nvPr userDrawn="1"/>
        </p:nvSpPr>
        <p:spPr bwMode="auto">
          <a:xfrm rot="-5400000">
            <a:off x="-1441451" y="1377950"/>
            <a:ext cx="2881313" cy="7143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3" name="Rectangle 13">
            <a:extLst>
              <a:ext uri="{FF2B5EF4-FFF2-40B4-BE49-F238E27FC236}">
                <a16:creationId xmlns:a16="http://schemas.microsoft.com/office/drawing/2014/main" id="{5353A296-5E44-C57C-9DEA-B9CB2829702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8313" y="1341438"/>
            <a:ext cx="8207375" cy="71437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 kern="1200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p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p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§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§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>
            <a:extLst>
              <a:ext uri="{FF2B5EF4-FFF2-40B4-BE49-F238E27FC236}">
                <a16:creationId xmlns:a16="http://schemas.microsoft.com/office/drawing/2014/main" id="{C9659BCF-66DC-F064-4524-896B2F38991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7200" y="685800"/>
            <a:ext cx="8229600" cy="2127250"/>
          </a:xfrm>
        </p:spPr>
        <p:txBody>
          <a:bodyPr/>
          <a:lstStyle/>
          <a:p>
            <a:r>
              <a:rPr lang="en-US" altLang="zh-TW" sz="3600" dirty="0"/>
              <a:t>A 28nm 64kb Bit-Rotated Hybrid-CIM Macro with an Embedded Sign-Bit-Processing Array and a Multi-Bit-Fusion Dual-Granularity Cooperative Quantizer</a:t>
            </a:r>
            <a:endParaRPr lang="zh-TW" altLang="en-US" sz="3600" dirty="0"/>
          </a:p>
        </p:txBody>
      </p:sp>
      <p:sp>
        <p:nvSpPr>
          <p:cNvPr id="4099" name="副標題 2">
            <a:extLst>
              <a:ext uri="{FF2B5EF4-FFF2-40B4-BE49-F238E27FC236}">
                <a16:creationId xmlns:a16="http://schemas.microsoft.com/office/drawing/2014/main" id="{ADB9CAE4-34F3-2615-4A28-5471EE560C4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US" altLang="zh-TW" dirty="0"/>
            </a:br>
            <a:r>
              <a:rPr lang="en-US" altLang="zh-TW" dirty="0"/>
              <a:t>B11901027 </a:t>
            </a:r>
            <a:r>
              <a:rPr lang="zh-TW" altLang="en-US" dirty="0">
                <a:latin typeface="思源宋體 Light" panose="02020300000000000000" pitchFamily="18" charset="-120"/>
                <a:ea typeface="思源宋體 Light" panose="02020300000000000000" pitchFamily="18" charset="-120"/>
              </a:rPr>
              <a:t>王仁軒</a:t>
            </a:r>
            <a:endParaRPr lang="en-US" altLang="zh-TW" dirty="0">
              <a:latin typeface="思源宋體 Light" panose="02020300000000000000" pitchFamily="18" charset="-120"/>
              <a:ea typeface="思源宋體 Light" panose="02020300000000000000" pitchFamily="18" charset="-120"/>
            </a:endParaRPr>
          </a:p>
        </p:txBody>
      </p:sp>
      <p:sp>
        <p:nvSpPr>
          <p:cNvPr id="4100" name="投影片編號版面配置區 3">
            <a:extLst>
              <a:ext uri="{FF2B5EF4-FFF2-40B4-BE49-F238E27FC236}">
                <a16:creationId xmlns:a16="http://schemas.microsoft.com/office/drawing/2014/main" id="{56143356-277D-4C77-579F-C11B0FE6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47FC8482-2203-4E53-84E6-2D31DFDDCC29}" type="slidenum">
              <a:rPr kumimoji="0" lang="en-US" altLang="zh-TW" b="0"/>
              <a:pPr/>
              <a:t>1</a:t>
            </a:fld>
            <a:endParaRPr kumimoji="0" lang="en-US" altLang="zh-TW" b="0"/>
          </a:p>
        </p:txBody>
      </p:sp>
      <p:sp>
        <p:nvSpPr>
          <p:cNvPr id="2" name="投影片編號版面配置區 3">
            <a:extLst>
              <a:ext uri="{FF2B5EF4-FFF2-40B4-BE49-F238E27FC236}">
                <a16:creationId xmlns:a16="http://schemas.microsoft.com/office/drawing/2014/main" id="{3653B50C-3C65-1E13-AD0C-B230605268F3}"/>
              </a:ext>
            </a:extLst>
          </p:cNvPr>
          <p:cNvSpPr txBox="1">
            <a:spLocks/>
          </p:cNvSpPr>
          <p:nvPr/>
        </p:nvSpPr>
        <p:spPr bwMode="auto">
          <a:xfrm>
            <a:off x="-180528" y="6552265"/>
            <a:ext cx="3816424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r>
              <a:rPr kumimoji="0" lang="en-US" altLang="zh-TW" b="0" dirty="0"/>
              <a:t>PPT </a:t>
            </a:r>
            <a:r>
              <a:rPr kumimoji="0" lang="en-US" altLang="zh-TW" b="0" dirty="0" err="1"/>
              <a:t>TemplateCredit</a:t>
            </a:r>
            <a:r>
              <a:rPr kumimoji="0" lang="en-US" altLang="zh-TW" b="0" dirty="0"/>
              <a:t> : Jie-Hong Roland Jiang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D43F42-6DAA-799D-3242-BE77B8970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CB141E-84AE-0AED-A226-66EE73CCC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30725"/>
          </a:xfrm>
        </p:spPr>
        <p:txBody>
          <a:bodyPr/>
          <a:lstStyle/>
          <a:p>
            <a:pPr lvl="1"/>
            <a:r>
              <a:rPr lang="en-US" altLang="zh-TW"/>
              <a:t>21.04TOPS/W@0.9V</a:t>
            </a:r>
            <a:r>
              <a:rPr lang="en-US" altLang="zh-TW" dirty="0"/>
              <a:t>, 1.57TOPS/mm2@0.9V.</a:t>
            </a:r>
          </a:p>
          <a:p>
            <a:pPr lvl="1"/>
            <a:r>
              <a:rPr lang="en-US" altLang="zh-TW" dirty="0"/>
              <a:t>Access time is 12ns@0.9V, 8bIN–8bW–21bOUT.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E3D1AC7-83E7-344F-BF96-F0412F093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739B025-6D45-0F74-074C-C5E7C6728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864" y="2780928"/>
            <a:ext cx="7020272" cy="308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585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7E37DA-28B2-5011-D477-BF0E7BCCD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Motivation &amp; Challenge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14B9DB-A8B6-A009-70EC-85396369A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/>
          <a:lstStyle/>
          <a:p>
            <a:pPr lvl="1"/>
            <a:r>
              <a:rPr lang="en-US" altLang="zh-TW" dirty="0"/>
              <a:t>Hybrid CIM</a:t>
            </a:r>
          </a:p>
          <a:p>
            <a:pPr lvl="2"/>
            <a:r>
              <a:rPr lang="en-US" altLang="zh-TW" dirty="0"/>
              <a:t>Balance between DCIM and ACIM</a:t>
            </a:r>
          </a:p>
          <a:p>
            <a:pPr lvl="2"/>
            <a:r>
              <a:rPr lang="en-US" altLang="zh-TW" dirty="0"/>
              <a:t>Challenge1</a:t>
            </a:r>
            <a:r>
              <a:rPr lang="zh-TW" altLang="en-US" dirty="0"/>
              <a:t> </a:t>
            </a:r>
            <a:r>
              <a:rPr lang="en-US" altLang="zh-TW" dirty="0"/>
              <a:t>: definition problem of boundary between digital and analog part</a:t>
            </a:r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marL="914400" lvl="2" indent="0">
              <a:buNone/>
            </a:pPr>
            <a:endParaRPr lang="en-US" altLang="zh-TW" dirty="0"/>
          </a:p>
          <a:p>
            <a:pPr lvl="2"/>
            <a:r>
              <a:rPr lang="en-US" altLang="zh-TW" dirty="0"/>
              <a:t>Challenge2</a:t>
            </a:r>
            <a:r>
              <a:rPr lang="zh-TW" altLang="en-US" dirty="0"/>
              <a:t> </a:t>
            </a:r>
            <a:r>
              <a:rPr lang="en-US" altLang="zh-TW" dirty="0"/>
              <a:t>: more expensive overhead of sign-bit processing on digital part</a:t>
            </a:r>
          </a:p>
          <a:p>
            <a:pPr lvl="2"/>
            <a:r>
              <a:rPr lang="en-US" altLang="zh-TW" dirty="0"/>
              <a:t>Challenge3</a:t>
            </a:r>
            <a:r>
              <a:rPr lang="zh-TW" altLang="en-US" dirty="0"/>
              <a:t> </a:t>
            </a:r>
            <a:r>
              <a:rPr lang="en-US" altLang="zh-TW" dirty="0"/>
              <a:t>: energy wasted on low-accuracy-contributed quantization on analog part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D5C87E-832B-DCAF-EE89-610ED8259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4F88E259-3210-D750-261B-2216575AD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068960"/>
            <a:ext cx="5220072" cy="1765114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46EA6390-6403-28F9-F720-D5A882F22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3248963"/>
            <a:ext cx="1800200" cy="137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E00556-C53F-EBD8-CEE2-4DD83F6F4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CIM Macro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91CAC2-3F1B-42E0-0B9E-929DA2FEA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A33B1E8-4406-BF57-C6F7-158A0F7FF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98F7B54-FA7F-0038-6DC6-C5FB43086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780928"/>
            <a:ext cx="3456384" cy="264810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A6A56E9-730A-DD83-B06A-1669E2968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2680627"/>
            <a:ext cx="4932040" cy="284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72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3ACD48-BE2A-90A8-26F2-5245296C1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Proposed Scheme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1180A9-4E37-2BF1-AF45-19DE34A17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Bit-rotated feature-in scheme</a:t>
            </a:r>
          </a:p>
          <a:p>
            <a:pPr lvl="2"/>
            <a:r>
              <a:rPr lang="en-US" altLang="zh-TW" dirty="0"/>
              <a:t>Low hardware overhead as bit-serial</a:t>
            </a:r>
          </a:p>
          <a:p>
            <a:pPr lvl="2"/>
            <a:r>
              <a:rPr lang="en-US" altLang="zh-TW" dirty="0"/>
              <a:t>High accuracy as bit-parallel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2FCA028-D7F4-2FE8-6A19-07E549084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F055725-3BDC-92AD-80B1-72F494DD7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280" y="1694719"/>
            <a:ext cx="1522512" cy="1161169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158CFCD-5E7F-D30D-9396-21A706886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60" y="3021782"/>
            <a:ext cx="8892480" cy="351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180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9E40AC-3E62-20E7-478C-2A01224F4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A6658B-4FF6-10EA-6D1A-A4133CD6B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Proposed Scheme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D73B12-5FB6-9545-D285-EABDA9D5D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Embedded sign-bit-processing hybrid array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1823EB-BDF1-F3CA-23E7-C8670603E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273CAAA-686B-3E8D-A6C0-1A582E818EB2}"/>
              </a:ext>
            </a:extLst>
          </p:cNvPr>
          <p:cNvGrpSpPr/>
          <p:nvPr/>
        </p:nvGrpSpPr>
        <p:grpSpPr>
          <a:xfrm>
            <a:off x="323528" y="2155726"/>
            <a:ext cx="2232248" cy="4018978"/>
            <a:chOff x="683569" y="1747053"/>
            <a:chExt cx="2232248" cy="4018978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7A6337E8-DDDB-1FF6-25B4-182E22F13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3569" y="3159310"/>
              <a:ext cx="2232248" cy="2606721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B7E4DDD7-A731-8EC0-AD6A-AD17F8BF5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569" y="1747053"/>
              <a:ext cx="2216888" cy="1425142"/>
            </a:xfrm>
            <a:prstGeom prst="rect">
              <a:avLst/>
            </a:prstGeom>
          </p:spPr>
        </p:pic>
      </p:grpSp>
      <p:pic>
        <p:nvPicPr>
          <p:cNvPr id="13" name="圖片 12">
            <a:extLst>
              <a:ext uri="{FF2B5EF4-FFF2-40B4-BE49-F238E27FC236}">
                <a16:creationId xmlns:a16="http://schemas.microsoft.com/office/drawing/2014/main" id="{676267FA-4777-F46B-B0EF-EB0B1B9C7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776" y="2132856"/>
            <a:ext cx="6350708" cy="404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133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D368C7-4C8A-C42F-DD4C-26D3D2813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Proposed Scheme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B5F034-9DA1-9802-16DF-874A9EFDC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Multi-bit-fusion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3"/>
            <a:endParaRPr lang="en-US" altLang="zh-TW" dirty="0"/>
          </a:p>
          <a:p>
            <a:pPr lvl="1"/>
            <a:r>
              <a:rPr lang="en-US" altLang="zh-TW" dirty="0"/>
              <a:t>Coarse/fine-grained quantizer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B8C60D-68AA-0743-6693-15E671D7F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8C5DCEE-040C-B1BD-4A2C-C4E640D96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77" y="1988840"/>
            <a:ext cx="7626246" cy="216024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5ED2410-9703-9423-CD44-461BA232BA2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016" b="1241"/>
          <a:stretch/>
        </p:blipFill>
        <p:spPr>
          <a:xfrm>
            <a:off x="591776" y="4537720"/>
            <a:ext cx="5693578" cy="232881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8728753-F7D5-9E95-5098-AF4E7266E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6154" y="4098063"/>
            <a:ext cx="2133600" cy="272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154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BD0E9E-018E-56B7-8065-BE7C2B9F5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5E01CA-E1B3-65E6-A529-37D41A65D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Low accuracy loss</a:t>
            </a:r>
            <a:r>
              <a:rPr lang="zh-TW" altLang="en-US" dirty="0"/>
              <a:t> </a:t>
            </a:r>
            <a:r>
              <a:rPr lang="en-US" altLang="zh-TW" dirty="0"/>
              <a:t>but great energy reduction</a:t>
            </a:r>
          </a:p>
          <a:p>
            <a:pPr lvl="2"/>
            <a:r>
              <a:rPr lang="en-US" altLang="zh-TW" dirty="0"/>
              <a:t>4-times readout combination incurs almost no</a:t>
            </a:r>
            <a:r>
              <a:rPr lang="zh-TW" altLang="en-US" dirty="0"/>
              <a:t> </a:t>
            </a:r>
            <a:r>
              <a:rPr lang="en-US" altLang="zh-TW" dirty="0"/>
              <a:t>accuracy loss and outperforms 5/6-times readout combinations regarding energy consumption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1051B7-9E7A-D5CF-113A-0E984A1B6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7</a:t>
            </a:fld>
            <a:endParaRPr lang="en-US" altLang="zh-TW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A6FD96F-36C5-8A10-72DA-A030A9422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280555"/>
            <a:ext cx="4132615" cy="301150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B35A3AF-800E-D608-FE8B-EDEC57C8B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3280555"/>
            <a:ext cx="3418908" cy="301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239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7848B4-5B48-20D6-7019-E2B421C00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FCEA5E-C25B-6382-3A26-6DDEE25D5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MF-DGCQ achieves 24% performance enhancement and 4.27× power reduction with relative error of 3.57% in TT corner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F750987-C8A9-CBA8-4557-7CC5EDC9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B5C9734-C6F3-80B4-D935-FDC562C93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52688"/>
            <a:ext cx="9144000" cy="375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516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5C49BE-6816-D3A2-CD39-B3634A44B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81660F-F277-6FCA-1453-8D20FA5FA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/>
          <a:lstStyle/>
          <a:p>
            <a:pPr lvl="1"/>
            <a:r>
              <a:rPr lang="en-US" altLang="zh-TW" sz="2000" dirty="0"/>
              <a:t>This design outperforms typical bit-parallel / serial work on the </a:t>
            </a:r>
            <a:r>
              <a:rPr lang="en-US" altLang="zh-TW" sz="2000" dirty="0" err="1"/>
              <a:t>FoM</a:t>
            </a:r>
            <a:r>
              <a:rPr lang="en-US" altLang="zh-TW" sz="2000" dirty="0"/>
              <a:t> (area efficiency × energy efficiency) by 15.7× and 3.38×.</a:t>
            </a:r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r>
              <a:rPr lang="en-US" altLang="zh-TW" sz="2000" dirty="0"/>
              <a:t>Accuracy loss</a:t>
            </a:r>
            <a:r>
              <a:rPr lang="zh-TW" altLang="en-US" sz="2000" dirty="0"/>
              <a:t> </a:t>
            </a:r>
            <a:r>
              <a:rPr lang="en-US" altLang="zh-TW" sz="2000" dirty="0"/>
              <a:t>-1.06% for ResNet-18@ImageNet, -1.75%</a:t>
            </a:r>
            <a:r>
              <a:rPr lang="zh-TW" altLang="en-US" sz="2000" dirty="0"/>
              <a:t> </a:t>
            </a:r>
            <a:r>
              <a:rPr lang="en-US" altLang="zh-TW" sz="2000" dirty="0"/>
              <a:t>for </a:t>
            </a:r>
            <a:r>
              <a:rPr lang="en-US" altLang="zh-TW" sz="2000" dirty="0" err="1"/>
              <a:t>ViT@ImageNet</a:t>
            </a:r>
            <a:r>
              <a:rPr lang="en-US" altLang="zh-TW" sz="2000" dirty="0"/>
              <a:t>, 0.19 for GPT-2@Wikitext-102.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F546CF1-CABE-BB2D-AAA3-B9FB10CED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9</a:t>
            </a:fld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267EBAF-A683-68AB-CFF6-14117662F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564904"/>
            <a:ext cx="3146913" cy="286083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DD45881-53C7-2F9F-B324-7A50C234C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685" y="2564905"/>
            <a:ext cx="4172625" cy="286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79155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新細明體"/>
        <a:cs typeface=""/>
      </a:majorFont>
      <a:minorFont>
        <a:latin typeface="Verdan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12428</TotalTime>
  <Words>225</Words>
  <Application>Microsoft Office PowerPoint</Application>
  <PresentationFormat>如螢幕大小 (4:3)</PresentationFormat>
  <Paragraphs>58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思源宋體 Light</vt:lpstr>
      <vt:lpstr>Arial</vt:lpstr>
      <vt:lpstr>Garamond</vt:lpstr>
      <vt:lpstr>Verdana</vt:lpstr>
      <vt:lpstr>Wingdings</vt:lpstr>
      <vt:lpstr>Level</vt:lpstr>
      <vt:lpstr>A 28nm 64kb Bit-Rotated Hybrid-CIM Macro with an Embedded Sign-Bit-Processing Array and a Multi-Bit-Fusion Dual-Granularity Cooperative Quantizer</vt:lpstr>
      <vt:lpstr>Motivation &amp; Challenge</vt:lpstr>
      <vt:lpstr>CIM Macro</vt:lpstr>
      <vt:lpstr>Proposed Scheme</vt:lpstr>
      <vt:lpstr>Proposed Scheme</vt:lpstr>
      <vt:lpstr>Proposed Scheme</vt:lpstr>
      <vt:lpstr>Results</vt:lpstr>
      <vt:lpstr>Results</vt:lpstr>
      <vt:lpstr>Results</vt:lpstr>
      <vt:lpstr>Results</vt:lpstr>
    </vt:vector>
  </TitlesOfParts>
  <Company>EECS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CalBear</dc:creator>
  <cp:lastModifiedBy>仁軒 王</cp:lastModifiedBy>
  <cp:revision>188</cp:revision>
  <cp:lastPrinted>2024-10-27T23:42:48Z</cp:lastPrinted>
  <dcterms:created xsi:type="dcterms:W3CDTF">2009-04-10T16:54:46Z</dcterms:created>
  <dcterms:modified xsi:type="dcterms:W3CDTF">2025-04-06T09:17:08Z</dcterms:modified>
</cp:coreProperties>
</file>