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9" autoAdjust="0"/>
    <p:restoredTop sz="94660"/>
  </p:normalViewPr>
  <p:slideViewPr>
    <p:cSldViewPr>
      <p:cViewPr varScale="1">
        <p:scale>
          <a:sx n="115" d="100"/>
          <a:sy n="115" d="100"/>
        </p:scale>
        <p:origin x="1478" y="7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CIM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23ABA-D615-9A09-5A30-D2A58BBE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Overall Comparison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9B88E64-6316-8406-D582-FB93B3612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567714"/>
              </p:ext>
            </p:extLst>
          </p:nvPr>
        </p:nvGraphicFramePr>
        <p:xfrm>
          <a:off x="457200" y="1600200"/>
          <a:ext cx="8229600" cy="492514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22512">
                  <a:extLst>
                    <a:ext uri="{9D8B030D-6E8A-4147-A177-3AD203B41FA5}">
                      <a16:colId xmlns:a16="http://schemas.microsoft.com/office/drawing/2014/main" val="1626910919"/>
                    </a:ext>
                  </a:extLst>
                </a:gridCol>
                <a:gridCol w="2235696">
                  <a:extLst>
                    <a:ext uri="{9D8B030D-6E8A-4147-A177-3AD203B41FA5}">
                      <a16:colId xmlns:a16="http://schemas.microsoft.com/office/drawing/2014/main" val="3413717379"/>
                    </a:ext>
                  </a:extLst>
                </a:gridCol>
                <a:gridCol w="2235696">
                  <a:extLst>
                    <a:ext uri="{9D8B030D-6E8A-4147-A177-3AD203B41FA5}">
                      <a16:colId xmlns:a16="http://schemas.microsoft.com/office/drawing/2014/main" val="522944346"/>
                    </a:ext>
                  </a:extLst>
                </a:gridCol>
                <a:gridCol w="2235696">
                  <a:extLst>
                    <a:ext uri="{9D8B030D-6E8A-4147-A177-3AD203B41FA5}">
                      <a16:colId xmlns:a16="http://schemas.microsoft.com/office/drawing/2014/main" val="1629752550"/>
                    </a:ext>
                  </a:extLst>
                </a:gridCol>
              </a:tblGrid>
              <a:tr h="439872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2021/Analog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2023/Analog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2022/Digital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834131"/>
                  </a:ext>
                </a:extLst>
              </a:tr>
              <a:tr h="1495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Throughput</a:t>
                      </a:r>
                    </a:p>
                    <a:p>
                      <a:pPr algn="ctr"/>
                      <a:r>
                        <a:rPr lang="en-US" altLang="zh-TW" dirty="0"/>
                        <a:t>TOPS</a:t>
                      </a:r>
                    </a:p>
                    <a:p>
                      <a:pPr algn="ctr"/>
                      <a:r>
                        <a:rPr lang="en-US" altLang="zh-TW" dirty="0"/>
                        <a:t>(1b x 1b)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1.31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213259"/>
                  </a:ext>
                </a:extLst>
              </a:tr>
              <a:tr h="1495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Energy Efficiency</a:t>
                      </a:r>
                    </a:p>
                    <a:p>
                      <a:pPr algn="ctr"/>
                      <a:r>
                        <a:rPr lang="en-US" altLang="zh-TW" dirty="0"/>
                        <a:t>TOPS/W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(1b x 1b)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291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625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248889"/>
                  </a:ext>
                </a:extLst>
              </a:tr>
              <a:tr h="149509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Area Efficiency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TOPS/mm2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(1b x 1b)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23.01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10.49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042741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8811AC-06BE-7626-B3CC-B395B951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E2A1AF5-DE91-B9F8-31F4-91445B977FE1}"/>
              </a:ext>
            </a:extLst>
          </p:cNvPr>
          <p:cNvCxnSpPr/>
          <p:nvPr/>
        </p:nvCxnSpPr>
        <p:spPr bwMode="auto">
          <a:xfrm>
            <a:off x="6049144" y="2780928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F01362C-19D9-289C-50A5-0A56649710A9}"/>
              </a:ext>
            </a:extLst>
          </p:cNvPr>
          <p:cNvSpPr txBox="1"/>
          <p:nvPr/>
        </p:nvSpPr>
        <p:spPr>
          <a:xfrm>
            <a:off x="5941132" y="2448842"/>
            <a:ext cx="12241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/>
              <a:t>Parallel input</a:t>
            </a:r>
            <a:endParaRPr lang="zh-TW" altLang="en-US" sz="1200" b="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A5252EB-8C9F-18E2-8755-4298FDFEA6E7}"/>
              </a:ext>
            </a:extLst>
          </p:cNvPr>
          <p:cNvSpPr txBox="1"/>
          <p:nvPr/>
        </p:nvSpPr>
        <p:spPr>
          <a:xfrm>
            <a:off x="5941132" y="2855087"/>
            <a:ext cx="1224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/>
              <a:t>Freq increase</a:t>
            </a:r>
          </a:p>
          <a:p>
            <a:pPr algn="ctr"/>
            <a:r>
              <a:rPr lang="en-US" altLang="zh-TW" sz="1200" b="0" dirty="0"/>
              <a:t>Pipelining</a:t>
            </a:r>
            <a:endParaRPr lang="zh-TW" altLang="en-US" sz="1200" b="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611FEDD-1B5B-A970-4599-25CE9FB74B83}"/>
              </a:ext>
            </a:extLst>
          </p:cNvPr>
          <p:cNvCxnSpPr/>
          <p:nvPr/>
        </p:nvCxnSpPr>
        <p:spPr bwMode="auto">
          <a:xfrm>
            <a:off x="6012160" y="4293096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D5E8E2-0A83-0F96-7DDE-BED426659D71}"/>
              </a:ext>
            </a:extLst>
          </p:cNvPr>
          <p:cNvSpPr txBox="1"/>
          <p:nvPr/>
        </p:nvSpPr>
        <p:spPr>
          <a:xfrm>
            <a:off x="5904148" y="3924271"/>
            <a:ext cx="12241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/>
              <a:t>ADC?</a:t>
            </a:r>
            <a:endParaRPr lang="zh-TW" altLang="en-US" sz="1200" b="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9FD88E7-D380-2363-1894-0C0B464D90F9}"/>
              </a:ext>
            </a:extLst>
          </p:cNvPr>
          <p:cNvSpPr txBox="1"/>
          <p:nvPr/>
        </p:nvSpPr>
        <p:spPr>
          <a:xfrm>
            <a:off x="5904148" y="5502323"/>
            <a:ext cx="12241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/>
              <a:t>Adder tree</a:t>
            </a:r>
            <a:endParaRPr lang="zh-TW" altLang="en-US" sz="1200" b="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3F9C3F3E-F286-E53F-123C-2C94690C273F}"/>
              </a:ext>
            </a:extLst>
          </p:cNvPr>
          <p:cNvCxnSpPr/>
          <p:nvPr/>
        </p:nvCxnSpPr>
        <p:spPr bwMode="auto">
          <a:xfrm>
            <a:off x="6012160" y="5779322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0403C13-CBF7-55D6-19A5-162D3C694BCA}"/>
              </a:ext>
            </a:extLst>
          </p:cNvPr>
          <p:cNvSpPr txBox="1"/>
          <p:nvPr/>
        </p:nvSpPr>
        <p:spPr>
          <a:xfrm>
            <a:off x="3625552" y="5502323"/>
            <a:ext cx="12241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dirty="0"/>
              <a:t>DAC</a:t>
            </a:r>
            <a:endParaRPr lang="zh-TW" altLang="en-US" sz="1200" b="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BE9EC2B-4D73-2F24-6EE8-A8E14EC401F0}"/>
              </a:ext>
            </a:extLst>
          </p:cNvPr>
          <p:cNvCxnSpPr/>
          <p:nvPr/>
        </p:nvCxnSpPr>
        <p:spPr bwMode="auto">
          <a:xfrm>
            <a:off x="3733564" y="5779322"/>
            <a:ext cx="10081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2290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955C7-2E7E-8361-EBA4-2550EBCA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DF06A-00C7-1DE9-2E12-AA4F1F3F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vs Digital</a:t>
            </a:r>
          </a:p>
          <a:p>
            <a:r>
              <a:rPr lang="en-US" altLang="zh-TW" dirty="0"/>
              <a:t>Analog CIM structure</a:t>
            </a:r>
          </a:p>
          <a:p>
            <a:pPr lvl="1"/>
            <a:r>
              <a:rPr lang="en-US" altLang="zh-TW" dirty="0"/>
              <a:t>Optimization techniques for analog designs</a:t>
            </a:r>
          </a:p>
          <a:p>
            <a:r>
              <a:rPr lang="en-US" altLang="zh-TW" dirty="0"/>
              <a:t>Digital CIM structure</a:t>
            </a:r>
          </a:p>
          <a:p>
            <a:pPr lvl="1"/>
            <a:r>
              <a:rPr lang="en-US" altLang="zh-TW" dirty="0"/>
              <a:t>Optimization techniques for digital designs</a:t>
            </a:r>
          </a:p>
          <a:p>
            <a:r>
              <a:rPr lang="en-US" altLang="zh-TW" dirty="0"/>
              <a:t>Optimization in other aspects</a:t>
            </a:r>
          </a:p>
          <a:p>
            <a:r>
              <a:rPr lang="en-US" altLang="zh-TW" dirty="0"/>
              <a:t>Overall </a:t>
            </a:r>
            <a:r>
              <a:rPr lang="en-US" altLang="zh-TW"/>
              <a:t>comparison among </a:t>
            </a:r>
            <a:r>
              <a:rPr lang="en-US" altLang="zh-TW" dirty="0"/>
              <a:t>3 papers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B9AC8C-D97C-79D8-8AC3-5016F1DE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212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E390A-1601-2979-8F35-615357319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B56B3-5E3C-A837-CE38-261B9728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CIM Structure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28F568-A045-50D2-4CA9-276D02D1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1026" name="Picture 2" descr="Is In-Memory Compute Still Alive?">
            <a:extLst>
              <a:ext uri="{FF2B5EF4-FFF2-40B4-BE49-F238E27FC236}">
                <a16:creationId xmlns:a16="http://schemas.microsoft.com/office/drawing/2014/main" id="{50F42D2A-B5C4-1AD6-62F2-A98FA8806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85"/>
          <a:stretch/>
        </p:blipFill>
        <p:spPr bwMode="auto">
          <a:xfrm>
            <a:off x="2411760" y="2868770"/>
            <a:ext cx="2691080" cy="358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16D64ED-DAAE-53B5-CA64-28B38EC65CF2}"/>
              </a:ext>
            </a:extLst>
          </p:cNvPr>
          <p:cNvSpPr txBox="1">
            <a:spLocks/>
          </p:cNvSpPr>
          <p:nvPr/>
        </p:nvSpPr>
        <p:spPr bwMode="auto">
          <a:xfrm>
            <a:off x="5550505" y="4295668"/>
            <a:ext cx="2842846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/>
              <a:t>Multiply input with weight</a:t>
            </a:r>
          </a:p>
          <a:p>
            <a:pPr marL="0" indent="0">
              <a:buNone/>
            </a:pPr>
            <a:r>
              <a:rPr lang="en-US" altLang="zh-TW" sz="1600" b="0" dirty="0"/>
              <a:t>           (n-bit)        (1-b)</a:t>
            </a:r>
            <a:endParaRPr lang="zh-TW" altLang="en-US" sz="1600" b="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398FD21-3976-86BF-0732-CECBBD9B9190}"/>
              </a:ext>
            </a:extLst>
          </p:cNvPr>
          <p:cNvCxnSpPr>
            <a:stCxn id="5" idx="1"/>
            <a:endCxn id="1026" idx="3"/>
          </p:cNvCxnSpPr>
          <p:nvPr/>
        </p:nvCxnSpPr>
        <p:spPr bwMode="auto">
          <a:xfrm flipH="1">
            <a:off x="5102840" y="4660979"/>
            <a:ext cx="4476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BB20F1A-5CD2-D16D-67E0-A15735B61934}"/>
              </a:ext>
            </a:extLst>
          </p:cNvPr>
          <p:cNvSpPr txBox="1">
            <a:spLocks/>
          </p:cNvSpPr>
          <p:nvPr/>
        </p:nvSpPr>
        <p:spPr bwMode="auto">
          <a:xfrm>
            <a:off x="5550505" y="5368147"/>
            <a:ext cx="3197960" cy="39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/>
              <a:t>Sum of all partial products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4721885-A115-64E9-8DD6-C6922746EA66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5096485" y="5564704"/>
            <a:ext cx="4540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84FCB39-6FFE-7AC4-F3CF-F0703840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zh-TW" dirty="0"/>
              <a:t>Typical analog CIM Structure</a:t>
            </a:r>
          </a:p>
          <a:p>
            <a:pPr lvl="1"/>
            <a:r>
              <a:rPr lang="en-US" altLang="zh-TW" dirty="0"/>
              <a:t>Require DAC &amp; ADC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641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C522B-A1CF-8D98-3966-B398D1DC1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A0CFE-DBA0-5D29-5C3D-67ABAFBE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Optimization for Analog Designs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00D5F-6F9B-16E0-C5D9-62CDE3DD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multiplication requires DAC</a:t>
            </a:r>
          </a:p>
          <a:p>
            <a:pPr lvl="1"/>
            <a:r>
              <a:rPr lang="en-US" altLang="zh-TW" dirty="0"/>
              <a:t>Current source may consume lots of power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Not using DAC</a:t>
            </a:r>
          </a:p>
          <a:p>
            <a:pPr lvl="1"/>
            <a:r>
              <a:rPr lang="en-US" altLang="zh-TW" dirty="0"/>
              <a:t>Digital multiplication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81F4AA-A620-48D2-68E0-5E1FEBF8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1028" name="Picture 4" descr="High Speed Current Steering D/A Converter | SpringerLink">
            <a:extLst>
              <a:ext uri="{FF2B5EF4-FFF2-40B4-BE49-F238E27FC236}">
                <a16:creationId xmlns:a16="http://schemas.microsoft.com/office/drawing/2014/main" id="{F495C9CE-16CE-EA63-3F3E-A5CD9E846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5"/>
          <a:stretch/>
        </p:blipFill>
        <p:spPr bwMode="auto">
          <a:xfrm>
            <a:off x="457200" y="2640024"/>
            <a:ext cx="2304256" cy="17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7FB27CFF-E5EC-7830-27F9-C0F06B58BB9B}"/>
              </a:ext>
            </a:extLst>
          </p:cNvPr>
          <p:cNvSpPr txBox="1">
            <a:spLocks/>
          </p:cNvSpPr>
          <p:nvPr/>
        </p:nvSpPr>
        <p:spPr bwMode="auto">
          <a:xfrm>
            <a:off x="2699792" y="2794337"/>
            <a:ext cx="3306626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Differential output</a:t>
            </a:r>
          </a:p>
          <a:p>
            <a:pPr marL="0" indent="0" algn="ctr">
              <a:buNone/>
            </a:pPr>
            <a:r>
              <a:rPr lang="en-US" altLang="zh-TW" sz="1600" b="0" dirty="0"/>
              <a:t>Current source are always on</a:t>
            </a:r>
            <a:endParaRPr lang="zh-TW" altLang="en-US" sz="1600" b="0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4F8DEF54-8C4E-41FA-6A44-FCC95301B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60" y="2769388"/>
            <a:ext cx="2639879" cy="1677810"/>
          </a:xfrm>
          <a:prstGeom prst="rect">
            <a:avLst/>
          </a:prstGeom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6C443B2F-2131-B42F-09D8-EE75C68399DA}"/>
              </a:ext>
            </a:extLst>
          </p:cNvPr>
          <p:cNvSpPr txBox="1">
            <a:spLocks/>
          </p:cNvSpPr>
          <p:nvPr/>
        </p:nvSpPr>
        <p:spPr bwMode="auto">
          <a:xfrm>
            <a:off x="2993434" y="3645532"/>
            <a:ext cx="3306626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Single-ended output</a:t>
            </a:r>
          </a:p>
          <a:p>
            <a:pPr marL="0" indent="0" algn="ctr">
              <a:buNone/>
            </a:pPr>
            <a:r>
              <a:rPr lang="en-US" altLang="zh-TW" sz="1600" b="0" dirty="0"/>
              <a:t>Can turn off current source</a:t>
            </a:r>
            <a:endParaRPr lang="zh-TW" altLang="en-US" sz="1600" b="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4D4DBD7-2F5A-412A-18DF-A794D74DF0D2}"/>
              </a:ext>
            </a:extLst>
          </p:cNvPr>
          <p:cNvCxnSpPr/>
          <p:nvPr/>
        </p:nvCxnSpPr>
        <p:spPr bwMode="auto">
          <a:xfrm flipH="1">
            <a:off x="2313791" y="3356992"/>
            <a:ext cx="4476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0339B5C-FB0B-0636-4286-6EFDE55A75C9}"/>
              </a:ext>
            </a:extLst>
          </p:cNvPr>
          <p:cNvCxnSpPr/>
          <p:nvPr/>
        </p:nvCxnSpPr>
        <p:spPr bwMode="auto">
          <a:xfrm>
            <a:off x="5790460" y="3933056"/>
            <a:ext cx="43191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F329C359-AF26-5F66-A7A9-F0F01BC417D4}"/>
              </a:ext>
            </a:extLst>
          </p:cNvPr>
          <p:cNvSpPr txBox="1">
            <a:spLocks/>
          </p:cNvSpPr>
          <p:nvPr/>
        </p:nvSpPr>
        <p:spPr bwMode="auto">
          <a:xfrm>
            <a:off x="1020518" y="5526661"/>
            <a:ext cx="1391242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 err="1"/>
              <a:t>Input_B</a:t>
            </a: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Weight(QB)</a:t>
            </a:r>
            <a:endParaRPr lang="zh-TW" altLang="en-US" sz="1600" b="0" dirty="0"/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97CBCACC-BDC3-D885-0ED1-5053B7513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569560"/>
            <a:ext cx="992831" cy="644825"/>
          </a:xfrm>
          <a:prstGeom prst="rect">
            <a:avLst/>
          </a:prstGeom>
        </p:spPr>
      </p:pic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FCFC2E56-AF77-140B-71C3-F84FEC879229}"/>
              </a:ext>
            </a:extLst>
          </p:cNvPr>
          <p:cNvSpPr txBox="1">
            <a:spLocks/>
          </p:cNvSpPr>
          <p:nvPr/>
        </p:nvSpPr>
        <p:spPr bwMode="auto">
          <a:xfrm>
            <a:off x="3052191" y="5690309"/>
            <a:ext cx="2601827" cy="41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1-bit partial sum</a:t>
            </a:r>
            <a:endParaRPr lang="zh-TW" altLang="en-US" sz="1600" b="0" dirty="0"/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8BF6F21E-F0A4-75B8-88EE-0040055FDF9C}"/>
              </a:ext>
            </a:extLst>
          </p:cNvPr>
          <p:cNvSpPr txBox="1">
            <a:spLocks/>
          </p:cNvSpPr>
          <p:nvPr/>
        </p:nvSpPr>
        <p:spPr bwMode="auto">
          <a:xfrm>
            <a:off x="5709932" y="5388984"/>
            <a:ext cx="2639879" cy="106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Require shift and sum</a:t>
            </a:r>
          </a:p>
          <a:p>
            <a:pPr marL="0" indent="0" algn="ctr">
              <a:buNone/>
            </a:pPr>
            <a:r>
              <a:rPr lang="en-US" altLang="zh-TW" sz="1600" b="0" dirty="0"/>
              <a:t>to do n-bit x n-bit</a:t>
            </a:r>
          </a:p>
          <a:p>
            <a:pPr marL="0" indent="0" algn="ctr">
              <a:buNone/>
            </a:pPr>
            <a:r>
              <a:rPr lang="en-US" altLang="zh-TW" sz="1600" b="0" dirty="0"/>
              <a:t>from 1-bit x 1-bit</a:t>
            </a:r>
            <a:endParaRPr lang="zh-TW" altLang="en-US" sz="1600" b="0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0A3F31D-4664-D0AC-5407-126E2CAC2DB8}"/>
              </a:ext>
            </a:extLst>
          </p:cNvPr>
          <p:cNvCxnSpPr/>
          <p:nvPr/>
        </p:nvCxnSpPr>
        <p:spPr bwMode="auto">
          <a:xfrm>
            <a:off x="5292080" y="5886347"/>
            <a:ext cx="361938" cy="56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4004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62297-F109-9654-78FF-C59EFEAD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Analog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B11FB-2DE7-CE49-EB4F-A3090C58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ADC is required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Reuse of Capacitors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73519B-322E-7237-F198-6759484D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3076" name="Picture 4" descr="Understanding SAR ADCs: Their Architecture and Comparison with Other ADCs |  Analog Devices">
            <a:extLst>
              <a:ext uri="{FF2B5EF4-FFF2-40B4-BE49-F238E27FC236}">
                <a16:creationId xmlns:a16="http://schemas.microsoft.com/office/drawing/2014/main" id="{D98AAFA9-C796-A0A1-8C59-9897C2A2F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5386" r="1961" b="3038"/>
          <a:stretch/>
        </p:blipFill>
        <p:spPr bwMode="auto">
          <a:xfrm>
            <a:off x="611560" y="2204864"/>
            <a:ext cx="435859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DA8AECFE-3C85-3CAC-1D12-544A69C58A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04048" y="2636912"/>
                <a:ext cx="2808312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TW" sz="1600" b="0" dirty="0"/>
                  <a:t>Capacitance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Bit</m:t>
                        </m:r>
                        <m: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precision</m:t>
                        </m:r>
                      </m:sup>
                    </m:sSup>
                  </m:oMath>
                </a14:m>
                <a:endParaRPr lang="en-US" altLang="zh-TW" sz="1600" b="0" dirty="0"/>
              </a:p>
              <a:p>
                <a:pPr marL="0" indent="0" algn="ctr">
                  <a:buNone/>
                </a:pPr>
                <a:r>
                  <a:rPr lang="en-US" altLang="zh-TW" sz="1600" b="0" dirty="0"/>
                  <a:t>Large area for caps</a:t>
                </a:r>
                <a:endParaRPr lang="zh-TW" altLang="en-US" sz="1600" b="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DA8AECFE-3C85-3CAC-1D12-544A69C58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2636912"/>
                <a:ext cx="2808312" cy="792088"/>
              </a:xfrm>
              <a:prstGeom prst="rect">
                <a:avLst/>
              </a:prstGeom>
              <a:blipFill>
                <a:blip r:embed="rId3"/>
                <a:stretch>
                  <a:fillRect t="-23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70D8D038-FA27-DCCE-1A5B-16AA3076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151162"/>
            <a:ext cx="3768211" cy="2578249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70C013D-66D7-09D2-2129-78FE909C62F7}"/>
              </a:ext>
            </a:extLst>
          </p:cNvPr>
          <p:cNvSpPr txBox="1">
            <a:spLocks/>
          </p:cNvSpPr>
          <p:nvPr/>
        </p:nvSpPr>
        <p:spPr bwMode="auto">
          <a:xfrm>
            <a:off x="5077525" y="5500960"/>
            <a:ext cx="2951349" cy="61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Reuse of caps for ADC allows us to save area </a:t>
            </a:r>
            <a:endParaRPr lang="zh-TW" altLang="en-US" sz="1600" b="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8AECA67-86A8-25F8-A0F3-B5257E97A1F8}"/>
              </a:ext>
            </a:extLst>
          </p:cNvPr>
          <p:cNvCxnSpPr/>
          <p:nvPr/>
        </p:nvCxnSpPr>
        <p:spPr bwMode="auto">
          <a:xfrm>
            <a:off x="4896556" y="5783368"/>
            <a:ext cx="361938" cy="56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334D5B5-C047-0B38-381C-2F4FF427C437}"/>
              </a:ext>
            </a:extLst>
          </p:cNvPr>
          <p:cNvCxnSpPr/>
          <p:nvPr/>
        </p:nvCxnSpPr>
        <p:spPr bwMode="auto">
          <a:xfrm>
            <a:off x="4759961" y="3032956"/>
            <a:ext cx="361938" cy="56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629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04A0-3291-A4D8-D4D9-3E48FF52D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E3D6E-C12F-C1BB-3779-36461F06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Analog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E9C942-A8AC-A901-3573-330972BD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Skipping iterations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Interleaving (memory cell)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448D24-B4B8-9B16-C6ED-7FEF8069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Picture 4" descr="Understanding SAR ADCs: Their Architecture and Comparison with Other ADCs |  Analog Devices">
            <a:extLst>
              <a:ext uri="{FF2B5EF4-FFF2-40B4-BE49-F238E27FC236}">
                <a16:creationId xmlns:a16="http://schemas.microsoft.com/office/drawing/2014/main" id="{BE234765-5BEE-1F1E-B9DD-BEC24549D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5386" r="1961" b="3038"/>
          <a:stretch/>
        </p:blipFill>
        <p:spPr bwMode="auto">
          <a:xfrm>
            <a:off x="827584" y="2132856"/>
            <a:ext cx="435859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5777EEE-E970-9C70-97B9-AAF1DB9BA135}"/>
              </a:ext>
            </a:extLst>
          </p:cNvPr>
          <p:cNvSpPr txBox="1">
            <a:spLocks/>
          </p:cNvSpPr>
          <p:nvPr/>
        </p:nvSpPr>
        <p:spPr bwMode="auto">
          <a:xfrm>
            <a:off x="5212822" y="2335458"/>
            <a:ext cx="2736304" cy="123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Input has 32 1’s</a:t>
            </a:r>
          </a:p>
          <a:p>
            <a:pPr marL="0" indent="0" algn="ctr">
              <a:buNone/>
            </a:pPr>
            <a:r>
              <a:rPr lang="en-US" altLang="zh-TW" sz="1600" b="0" dirty="0"/>
              <a:t>Partial sum &lt; 32</a:t>
            </a:r>
          </a:p>
          <a:p>
            <a:pPr marL="0" indent="0" algn="ctr">
              <a:buNone/>
            </a:pPr>
            <a:r>
              <a:rPr lang="en-US" altLang="zh-TW" sz="1600" b="0" dirty="0"/>
              <a:t>Skip first few iterations</a:t>
            </a:r>
          </a:p>
          <a:p>
            <a:pPr marL="0" indent="0" algn="ctr">
              <a:buNone/>
            </a:pPr>
            <a:r>
              <a:rPr lang="en-US" altLang="zh-TW" sz="1600" b="0" dirty="0"/>
              <a:t>saves time</a:t>
            </a:r>
            <a:endParaRPr lang="zh-TW" altLang="en-US" sz="1600" b="0" dirty="0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D9610148-D33C-E8EA-E780-430B8402FC1F}"/>
              </a:ext>
            </a:extLst>
          </p:cNvPr>
          <p:cNvSpPr/>
          <p:nvPr/>
        </p:nvSpPr>
        <p:spPr bwMode="auto">
          <a:xfrm>
            <a:off x="1475656" y="1988840"/>
            <a:ext cx="1512168" cy="2016224"/>
          </a:xfrm>
          <a:prstGeom prst="mathMultiply">
            <a:avLst>
              <a:gd name="adj1" fmla="val 6957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90FC74-03FD-0318-5A8F-A28F41F86A6F}"/>
              </a:ext>
            </a:extLst>
          </p:cNvPr>
          <p:cNvSpPr/>
          <p:nvPr/>
        </p:nvSpPr>
        <p:spPr bwMode="auto">
          <a:xfrm>
            <a:off x="501077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1B775-0A7F-6056-76DC-828F26F4D194}"/>
              </a:ext>
            </a:extLst>
          </p:cNvPr>
          <p:cNvSpPr/>
          <p:nvPr/>
        </p:nvSpPr>
        <p:spPr bwMode="auto">
          <a:xfrm>
            <a:off x="1519533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BEB51D-68EF-6205-FE1E-423561033EB9}"/>
              </a:ext>
            </a:extLst>
          </p:cNvPr>
          <p:cNvSpPr/>
          <p:nvPr/>
        </p:nvSpPr>
        <p:spPr bwMode="auto">
          <a:xfrm>
            <a:off x="2537989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9FED17-91BD-EE59-4860-80C135F2DE20}"/>
              </a:ext>
            </a:extLst>
          </p:cNvPr>
          <p:cNvSpPr/>
          <p:nvPr/>
        </p:nvSpPr>
        <p:spPr bwMode="auto">
          <a:xfrm>
            <a:off x="3556445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568658D-8D72-EA85-28EA-C3FCCBC6DA8B}"/>
              </a:ext>
            </a:extLst>
          </p:cNvPr>
          <p:cNvCxnSpPr/>
          <p:nvPr/>
        </p:nvCxnSpPr>
        <p:spPr bwMode="auto">
          <a:xfrm>
            <a:off x="501077" y="5226939"/>
            <a:ext cx="381978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3D4D2AC-7D57-B66F-68FF-2B1B5C2B56A4}"/>
              </a:ext>
            </a:extLst>
          </p:cNvPr>
          <p:cNvCxnSpPr>
            <a:stCxn id="14" idx="0"/>
          </p:cNvCxnSpPr>
          <p:nvPr/>
        </p:nvCxnSpPr>
        <p:spPr bwMode="auto">
          <a:xfrm flipV="1">
            <a:off x="929500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3D52C9D-C635-63B2-4842-4A21914CB3B3}"/>
              </a:ext>
            </a:extLst>
          </p:cNvPr>
          <p:cNvCxnSpPr/>
          <p:nvPr/>
        </p:nvCxnSpPr>
        <p:spPr bwMode="auto">
          <a:xfrm flipV="1">
            <a:off x="1937612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717CE0F-3374-2888-07BA-F075400CF160}"/>
              </a:ext>
            </a:extLst>
          </p:cNvPr>
          <p:cNvCxnSpPr/>
          <p:nvPr/>
        </p:nvCxnSpPr>
        <p:spPr bwMode="auto">
          <a:xfrm flipV="1">
            <a:off x="2945724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D9E3823-38EF-DB60-2BB6-0F920E8ECB81}"/>
              </a:ext>
            </a:extLst>
          </p:cNvPr>
          <p:cNvCxnSpPr/>
          <p:nvPr/>
        </p:nvCxnSpPr>
        <p:spPr bwMode="auto">
          <a:xfrm flipV="1">
            <a:off x="3999272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FEF7D47-FF61-19F7-1264-1ED04921C5B2}"/>
              </a:ext>
            </a:extLst>
          </p:cNvPr>
          <p:cNvSpPr/>
          <p:nvPr/>
        </p:nvSpPr>
        <p:spPr bwMode="auto">
          <a:xfrm>
            <a:off x="5554398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EDE25F5-8244-C1A8-5682-879A7AD40E0D}"/>
              </a:ext>
            </a:extLst>
          </p:cNvPr>
          <p:cNvSpPr/>
          <p:nvPr/>
        </p:nvSpPr>
        <p:spPr bwMode="auto">
          <a:xfrm>
            <a:off x="6572854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442ED53-D5F2-986E-925F-3453F33735EB}"/>
              </a:ext>
            </a:extLst>
          </p:cNvPr>
          <p:cNvSpPr/>
          <p:nvPr/>
        </p:nvSpPr>
        <p:spPr bwMode="auto">
          <a:xfrm>
            <a:off x="5554398" y="4650875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63F238-40D8-80C8-476C-CE3F659C0398}"/>
              </a:ext>
            </a:extLst>
          </p:cNvPr>
          <p:cNvSpPr/>
          <p:nvPr/>
        </p:nvSpPr>
        <p:spPr bwMode="auto">
          <a:xfrm>
            <a:off x="6562510" y="4650875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4258C42-603D-C1A1-7B9F-C6EEED5DD4F9}"/>
              </a:ext>
            </a:extLst>
          </p:cNvPr>
          <p:cNvCxnSpPr/>
          <p:nvPr/>
        </p:nvCxnSpPr>
        <p:spPr bwMode="auto">
          <a:xfrm>
            <a:off x="5554398" y="5226939"/>
            <a:ext cx="186495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CC85B52-4357-E0C5-B7DE-F1238990042E}"/>
              </a:ext>
            </a:extLst>
          </p:cNvPr>
          <p:cNvCxnSpPr>
            <a:stCxn id="26" idx="0"/>
          </p:cNvCxnSpPr>
          <p:nvPr/>
        </p:nvCxnSpPr>
        <p:spPr bwMode="auto">
          <a:xfrm flipV="1">
            <a:off x="5982821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2AD0239-EF09-5BB9-1597-A2346DDA1ABB}"/>
              </a:ext>
            </a:extLst>
          </p:cNvPr>
          <p:cNvCxnSpPr/>
          <p:nvPr/>
        </p:nvCxnSpPr>
        <p:spPr bwMode="auto">
          <a:xfrm flipV="1">
            <a:off x="6990933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B56E704-1926-3FDB-FC7A-418FAE133024}"/>
              </a:ext>
            </a:extLst>
          </p:cNvPr>
          <p:cNvCxnSpPr/>
          <p:nvPr/>
        </p:nvCxnSpPr>
        <p:spPr bwMode="auto">
          <a:xfrm flipV="1">
            <a:off x="6990933" y="5010915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D9975E8-9E61-061B-75A4-7E5ACB24D563}"/>
              </a:ext>
            </a:extLst>
          </p:cNvPr>
          <p:cNvCxnSpPr/>
          <p:nvPr/>
        </p:nvCxnSpPr>
        <p:spPr bwMode="auto">
          <a:xfrm flipV="1">
            <a:off x="5982821" y="5010915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E5F4CE36-64FA-9FCC-220E-F0EF91CEAA42}"/>
              </a:ext>
            </a:extLst>
          </p:cNvPr>
          <p:cNvSpPr txBox="1">
            <a:spLocks/>
          </p:cNvSpPr>
          <p:nvPr/>
        </p:nvSpPr>
        <p:spPr bwMode="auto">
          <a:xfrm>
            <a:off x="1042816" y="5950905"/>
            <a:ext cx="2736304" cy="64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RBL</a:t>
            </a:r>
            <a:r>
              <a:rPr lang="zh-TW" altLang="en-US" sz="1600" b="0" dirty="0"/>
              <a:t> </a:t>
            </a:r>
            <a:r>
              <a:rPr lang="en-US" altLang="zh-TW" sz="1600" b="0" dirty="0"/>
              <a:t>length = L</a:t>
            </a:r>
          </a:p>
          <a:p>
            <a:pPr marL="0" indent="0" algn="ctr">
              <a:buNone/>
            </a:pPr>
            <a:r>
              <a:rPr lang="en-US" altLang="zh-TW" sz="1600" b="0" dirty="0"/>
              <a:t>Parasitic caps = C</a:t>
            </a:r>
            <a:endParaRPr lang="zh-TW" altLang="en-US" sz="1600" b="0" dirty="0"/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8B5C86DD-E19D-75C3-AB54-1A66944CBB52}"/>
              </a:ext>
            </a:extLst>
          </p:cNvPr>
          <p:cNvSpPr txBox="1">
            <a:spLocks/>
          </p:cNvSpPr>
          <p:nvPr/>
        </p:nvSpPr>
        <p:spPr bwMode="auto">
          <a:xfrm>
            <a:off x="5118725" y="5913689"/>
            <a:ext cx="2736304" cy="64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RBL</a:t>
            </a:r>
            <a:r>
              <a:rPr lang="zh-TW" altLang="en-US" sz="1600" b="0" dirty="0"/>
              <a:t> </a:t>
            </a:r>
            <a:r>
              <a:rPr lang="en-US" altLang="zh-TW" sz="1600" b="0" dirty="0"/>
              <a:t>length = L/2</a:t>
            </a:r>
          </a:p>
          <a:p>
            <a:pPr marL="0" indent="0" algn="ctr">
              <a:buNone/>
            </a:pPr>
            <a:r>
              <a:rPr lang="en-US" altLang="zh-TW" sz="1600" b="0" dirty="0"/>
              <a:t>Parasitic caps = C/2</a:t>
            </a:r>
            <a:endParaRPr lang="zh-TW" altLang="en-US" sz="1600" b="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DAE2C74-E8CE-5CDC-2A96-BB92A9DEE8A4}"/>
              </a:ext>
            </a:extLst>
          </p:cNvPr>
          <p:cNvSpPr txBox="1"/>
          <p:nvPr/>
        </p:nvSpPr>
        <p:spPr>
          <a:xfrm>
            <a:off x="4312189" y="5015791"/>
            <a:ext cx="66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/>
              <a:t>RBL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3071A16-73B3-713E-D7EA-EC4A8DA45CEF}"/>
              </a:ext>
            </a:extLst>
          </p:cNvPr>
          <p:cNvSpPr txBox="1"/>
          <p:nvPr/>
        </p:nvSpPr>
        <p:spPr>
          <a:xfrm>
            <a:off x="7392491" y="5059365"/>
            <a:ext cx="66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/>
              <a:t>RBL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88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8D8C2-C886-C847-F8DC-7911A5897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C3D6-2031-DABB-05BB-84942157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Digital CIM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E3205-999C-88F4-6E3C-686CE72A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Typical digital CIM design</a:t>
            </a:r>
          </a:p>
          <a:p>
            <a:pPr lvl="1"/>
            <a:r>
              <a:rPr lang="en-US" altLang="zh-TW" dirty="0"/>
              <a:t>Serial input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721BA9-833A-1D77-3107-8634E2C2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70AB7819-5A12-D334-7F3A-FBB3E4BB9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1688" y="38096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7A530FC-47A5-22FA-7B3D-33B6ABE1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393"/>
          <a:stretch/>
        </p:blipFill>
        <p:spPr>
          <a:xfrm>
            <a:off x="1691680" y="2860897"/>
            <a:ext cx="4123762" cy="305582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900A70-F59A-DFFC-8701-E73FEC3A7AB3}"/>
              </a:ext>
            </a:extLst>
          </p:cNvPr>
          <p:cNvSpPr txBox="1"/>
          <p:nvPr/>
        </p:nvSpPr>
        <p:spPr>
          <a:xfrm>
            <a:off x="1261526" y="6082616"/>
            <a:ext cx="2664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Digital multiplication</a:t>
            </a:r>
          </a:p>
          <a:p>
            <a:pPr algn="ctr"/>
            <a:r>
              <a:rPr lang="en-US" altLang="zh-TW" sz="1600" b="0" dirty="0"/>
              <a:t>(1b input x 4b weight)</a:t>
            </a:r>
            <a:endParaRPr lang="zh-TW" altLang="en-US" sz="1600" b="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9E54C78-D361-5130-A328-3F5724F71AAF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2593674" y="5114145"/>
            <a:ext cx="250134" cy="9684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BCA7D48-74AD-AC7E-EFE6-CBB66F969963}"/>
              </a:ext>
            </a:extLst>
          </p:cNvPr>
          <p:cNvSpPr txBox="1"/>
          <p:nvPr/>
        </p:nvSpPr>
        <p:spPr>
          <a:xfrm>
            <a:off x="6012160" y="4034025"/>
            <a:ext cx="21236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Adder tree to sum</a:t>
            </a:r>
          </a:p>
          <a:p>
            <a:pPr algn="ctr"/>
            <a:r>
              <a:rPr lang="en-US" altLang="zh-TW" sz="1600" b="0" dirty="0"/>
              <a:t>all partial sums</a:t>
            </a:r>
            <a:endParaRPr lang="zh-TW" altLang="en-US" sz="1600" b="0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37D5653-DC2C-A030-89F4-0457D5B346F0}"/>
              </a:ext>
            </a:extLst>
          </p:cNvPr>
          <p:cNvCxnSpPr>
            <a:cxnSpLocks/>
          </p:cNvCxnSpPr>
          <p:nvPr/>
        </p:nvCxnSpPr>
        <p:spPr bwMode="auto">
          <a:xfrm flipH="1">
            <a:off x="5695897" y="4365045"/>
            <a:ext cx="39665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74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52EC3-873B-20BF-299C-1BBFED6F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BEACB-1B96-4428-67B1-573FBD23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Digital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26346-41C5-18F2-8BF9-0137ADD2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Increase throughput</a:t>
            </a:r>
          </a:p>
          <a:p>
            <a:pPr lvl="1"/>
            <a:r>
              <a:rPr lang="en-US" altLang="zh-TW" dirty="0"/>
              <a:t>Increase input BW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High BW input memory</a:t>
            </a:r>
          </a:p>
          <a:p>
            <a:pPr lvl="1"/>
            <a:r>
              <a:rPr lang="en-US" altLang="zh-TW" dirty="0"/>
              <a:t>In order to support MAC pipeline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3DCEA7-A473-AEF8-C050-3D609DF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B8D60C91-DC24-192D-8A81-FF7865544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9680" y="3269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B9CAF3-79F1-A25B-84FD-40591120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00" y="2451075"/>
            <a:ext cx="3208970" cy="110845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216362-3202-AA1C-4616-8FA596F0E358}"/>
              </a:ext>
            </a:extLst>
          </p:cNvPr>
          <p:cNvSpPr txBox="1"/>
          <p:nvPr/>
        </p:nvSpPr>
        <p:spPr>
          <a:xfrm>
            <a:off x="1188151" y="3453394"/>
            <a:ext cx="33125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Serial input</a:t>
            </a:r>
          </a:p>
          <a:p>
            <a:pPr algn="ctr"/>
            <a:r>
              <a:rPr lang="en-US" altLang="zh-TW" sz="1600" b="0" dirty="0"/>
              <a:t>Require bit-precision+1 cycles</a:t>
            </a:r>
            <a:endParaRPr lang="zh-TW" altLang="en-US" sz="1600" b="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24E447-27F2-1378-B09F-D151AD57A5F2}"/>
              </a:ext>
            </a:extLst>
          </p:cNvPr>
          <p:cNvSpPr txBox="1"/>
          <p:nvPr/>
        </p:nvSpPr>
        <p:spPr>
          <a:xfrm>
            <a:off x="4684348" y="3468542"/>
            <a:ext cx="3553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Parallel input</a:t>
            </a:r>
          </a:p>
          <a:p>
            <a:pPr algn="ctr"/>
            <a:r>
              <a:rPr lang="en-US" altLang="zh-TW" sz="1600" b="0" dirty="0"/>
              <a:t>Require bit-precision/4+1 cycles</a:t>
            </a:r>
            <a:endParaRPr lang="zh-TW" altLang="en-US" sz="1600" b="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D57FC28-64FC-08AF-093A-D75F225F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37" y="2108787"/>
            <a:ext cx="2936631" cy="131866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3411EA86-3052-FCFF-1F3E-472C6A9840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3928"/>
          <a:stretch/>
        </p:blipFill>
        <p:spPr>
          <a:xfrm>
            <a:off x="27806" y="5187095"/>
            <a:ext cx="1652538" cy="162223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BA96E94-C0A1-8CAD-30F7-21A2BAF5C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228" y="5117565"/>
            <a:ext cx="3457216" cy="1718753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FCA52A5C-F947-1D12-F4E6-01BE561378E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902"/>
          <a:stretch/>
        </p:blipFill>
        <p:spPr>
          <a:xfrm>
            <a:off x="1740992" y="5144340"/>
            <a:ext cx="3374685" cy="17066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38918F1A-F730-B24F-D488-3957385E7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668" y="4094409"/>
            <a:ext cx="1224134" cy="11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8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A2900-403D-88E7-C750-28D17D5CC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B71D3-DCA9-EB8A-EECD-98F2D02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Digital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8BBB8-4AB7-E2CE-CA7B-9769EB2E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Bit-flexibility &amp; Adder tree optimization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D75F5C-E03A-BC89-C11C-8CEF0E52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379C2802-BDAF-BB9F-C58F-19E8C5DC3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9680" y="3269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40DDD0-BE45-3288-F2C1-14F699DD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52830"/>
            <a:ext cx="5652120" cy="26798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456D355-2292-9EA2-3666-3E5965671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01" y="2420888"/>
            <a:ext cx="2833955" cy="3429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EAD2433-DAC2-ECB8-04D6-ACB96DAA228C}"/>
              </a:ext>
            </a:extLst>
          </p:cNvPr>
          <p:cNvSpPr txBox="1"/>
          <p:nvPr/>
        </p:nvSpPr>
        <p:spPr>
          <a:xfrm>
            <a:off x="481879" y="5733256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Each color is produced by a CIM block</a:t>
            </a:r>
            <a:endParaRPr lang="zh-TW" altLang="en-US" sz="1600" b="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5AEDCD7-B4DE-545B-6651-0E76FDABBCFE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1742019" y="5157192"/>
            <a:ext cx="165685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18450F-203A-F236-576F-85F10A700653}"/>
              </a:ext>
            </a:extLst>
          </p:cNvPr>
          <p:cNvSpPr txBox="1"/>
          <p:nvPr/>
        </p:nvSpPr>
        <p:spPr>
          <a:xfrm>
            <a:off x="3670980" y="5838537"/>
            <a:ext cx="3240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Do not propagate carry</a:t>
            </a:r>
          </a:p>
          <a:p>
            <a:pPr algn="ctr"/>
            <a:r>
              <a:rPr lang="en-US" altLang="zh-TW" sz="1600" b="0" dirty="0"/>
              <a:t>Faster than ripple-carry tree</a:t>
            </a:r>
            <a:endParaRPr lang="zh-TW" altLang="en-US" sz="1600" b="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BF418D6-D319-351C-4C7B-73FD55DB370D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5291160" y="4437112"/>
            <a:ext cx="1369072" cy="14014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489626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7919</TotalTime>
  <Words>356</Words>
  <Application>Microsoft Office PowerPoint</Application>
  <PresentationFormat>如螢幕大小 (4:3)</PresentationFormat>
  <Paragraphs>130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CIM</vt:lpstr>
      <vt:lpstr>Outline</vt:lpstr>
      <vt:lpstr>Analog CIM Structure</vt:lpstr>
      <vt:lpstr>Optimization for Analog Designs</vt:lpstr>
      <vt:lpstr>Optimization for Analog Designs</vt:lpstr>
      <vt:lpstr>Optimization for Analog Designs</vt:lpstr>
      <vt:lpstr>Digital CIM Structure</vt:lpstr>
      <vt:lpstr>Optimization for Digital Designs</vt:lpstr>
      <vt:lpstr>Optimization for Digital Designs</vt:lpstr>
      <vt:lpstr>Overall Comparison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185</cp:revision>
  <cp:lastPrinted>2024-10-27T23:42:48Z</cp:lastPrinted>
  <dcterms:created xsi:type="dcterms:W3CDTF">2009-04-10T16:54:46Z</dcterms:created>
  <dcterms:modified xsi:type="dcterms:W3CDTF">2025-03-18T13:00:11Z</dcterms:modified>
</cp:coreProperties>
</file>