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778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F (GHz)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0.89999999999999902</c:v>
                </c:pt>
                <c:pt idx="1">
                  <c:v>0.999999999999999</c:v>
                </c:pt>
                <c:pt idx="2">
                  <c:v>1.1000000000000001</c:v>
                </c:pt>
                <c:pt idx="3">
                  <c:v>1.2</c:v>
                </c:pt>
                <c:pt idx="4">
                  <c:v>1.3</c:v>
                </c:pt>
                <c:pt idx="5">
                  <c:v>1.4</c:v>
                </c:pt>
                <c:pt idx="6">
                  <c:v>1.5</c:v>
                </c:pt>
                <c:pt idx="7">
                  <c:v>1.6</c:v>
                </c:pt>
                <c:pt idx="8">
                  <c:v>1.7</c:v>
                </c:pt>
                <c:pt idx="9">
                  <c:v>1.8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0.37037037037037035</c:v>
                </c:pt>
                <c:pt idx="1">
                  <c:v>0.5</c:v>
                </c:pt>
                <c:pt idx="2">
                  <c:v>0.66666666666666663</c:v>
                </c:pt>
                <c:pt idx="3">
                  <c:v>0.77519379844961245</c:v>
                </c:pt>
                <c:pt idx="4">
                  <c:v>0.94339622641509435</c:v>
                </c:pt>
                <c:pt idx="5">
                  <c:v>1.0869565217391304</c:v>
                </c:pt>
                <c:pt idx="6">
                  <c:v>1.2048192771084338</c:v>
                </c:pt>
                <c:pt idx="7">
                  <c:v>1.3333333333333333</c:v>
                </c:pt>
                <c:pt idx="8">
                  <c:v>1.4492753623188406</c:v>
                </c:pt>
                <c:pt idx="9">
                  <c:v>1.5384615384615385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DC-4ED2-ACB2-26D0F4138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0804399"/>
        <c:axId val="1385184687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Delay (ps)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0.89999999999999902</c:v>
                </c:pt>
                <c:pt idx="1">
                  <c:v>0.999999999999999</c:v>
                </c:pt>
                <c:pt idx="2">
                  <c:v>1.1000000000000001</c:v>
                </c:pt>
                <c:pt idx="3">
                  <c:v>1.2</c:v>
                </c:pt>
                <c:pt idx="4">
                  <c:v>1.3</c:v>
                </c:pt>
                <c:pt idx="5">
                  <c:v>1.4</c:v>
                </c:pt>
                <c:pt idx="6">
                  <c:v>1.5</c:v>
                </c:pt>
                <c:pt idx="7">
                  <c:v>1.6</c:v>
                </c:pt>
                <c:pt idx="8">
                  <c:v>1.7</c:v>
                </c:pt>
                <c:pt idx="9">
                  <c:v>1.8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5150</c:v>
                </c:pt>
                <c:pt idx="1">
                  <c:v>3890</c:v>
                </c:pt>
                <c:pt idx="2">
                  <c:v>3140</c:v>
                </c:pt>
                <c:pt idx="3">
                  <c:v>2640</c:v>
                </c:pt>
                <c:pt idx="4">
                  <c:v>2290</c:v>
                </c:pt>
                <c:pt idx="5">
                  <c:v>2030</c:v>
                </c:pt>
                <c:pt idx="6">
                  <c:v>1840</c:v>
                </c:pt>
                <c:pt idx="7">
                  <c:v>1680</c:v>
                </c:pt>
                <c:pt idx="8">
                  <c:v>1560</c:v>
                </c:pt>
                <c:pt idx="9">
                  <c:v>1460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DC-4ED2-ACB2-26D0F4138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2044400"/>
        <c:axId val="1422044880"/>
      </c:lineChart>
      <c:catAx>
        <c:axId val="1390804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VDD (V)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85184687"/>
        <c:crosses val="autoZero"/>
        <c:auto val="1"/>
        <c:lblAlgn val="ctr"/>
        <c:lblOffset val="100"/>
        <c:noMultiLvlLbl val="0"/>
      </c:catAx>
      <c:valAx>
        <c:axId val="13851846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Frequency (Hz)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90804399"/>
        <c:crosses val="autoZero"/>
        <c:crossBetween val="between"/>
      </c:valAx>
      <c:valAx>
        <c:axId val="1422044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Delay (ps)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22044400"/>
        <c:crosses val="max"/>
        <c:crossBetween val="between"/>
      </c:valAx>
      <c:catAx>
        <c:axId val="14220444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22044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TW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64 bit MAC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Sheet1!$O$18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58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58000"/>
                </a:schemeClr>
              </a:solidFill>
              <a:ln w="6350" cap="flat" cmpd="sng" algn="ctr">
                <a:solidFill>
                  <a:schemeClr val="accent4">
                    <a:shade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Sheet1!$O$19:$O$27</c:f>
              <c:numCache>
                <c:formatCode>General</c:formatCode>
                <c:ptCount val="9"/>
                <c:pt idx="0">
                  <c:v>2.1482999999999999</c:v>
                </c:pt>
                <c:pt idx="1">
                  <c:v>2.9514999999999998</c:v>
                </c:pt>
                <c:pt idx="2">
                  <c:v>3.8180000000000001</c:v>
                </c:pt>
                <c:pt idx="3">
                  <c:v>4.1216999999999997</c:v>
                </c:pt>
                <c:pt idx="4">
                  <c:v>4.4897999999999998</c:v>
                </c:pt>
                <c:pt idx="5">
                  <c:v>4.4771999999999998</c:v>
                </c:pt>
                <c:pt idx="6">
                  <c:v>4.6215000000000002</c:v>
                </c:pt>
                <c:pt idx="7">
                  <c:v>4.6337999999999999</c:v>
                </c:pt>
                <c:pt idx="8">
                  <c:v>4.5753000000000004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15-4D81-BB44-B156A79F4D10}"/>
            </c:ext>
          </c:extLst>
        </c:ser>
        <c:ser>
          <c:idx val="1"/>
          <c:order val="1"/>
          <c:tx>
            <c:strRef>
              <c:f>Sheet1!$P$18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86000"/>
                </a:schemeClr>
              </a:solidFill>
              <a:ln w="6350" cap="flat" cmpd="sng" algn="ctr">
                <a:solidFill>
                  <a:schemeClr val="accent4">
                    <a:shade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Sheet1!$P$19:$P$27</c:f>
              <c:numCache>
                <c:formatCode>General</c:formatCode>
                <c:ptCount val="9"/>
                <c:pt idx="0">
                  <c:v>1.0652999999999999</c:v>
                </c:pt>
                <c:pt idx="1">
                  <c:v>1.7188000000000001</c:v>
                </c:pt>
                <c:pt idx="2">
                  <c:v>1.7757000000000001</c:v>
                </c:pt>
                <c:pt idx="3">
                  <c:v>2.0590999999999999</c:v>
                </c:pt>
                <c:pt idx="4">
                  <c:v>2.2027999999999999</c:v>
                </c:pt>
                <c:pt idx="5">
                  <c:v>2.1629</c:v>
                </c:pt>
                <c:pt idx="6">
                  <c:v>2.3687</c:v>
                </c:pt>
                <c:pt idx="7">
                  <c:v>2.3609</c:v>
                </c:pt>
                <c:pt idx="8">
                  <c:v>2.2442000000000002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15-4D81-BB44-B156A79F4D10}"/>
            </c:ext>
          </c:extLst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tint val="86000"/>
                </a:schemeClr>
              </a:solidFill>
              <a:ln w="6350" cap="flat" cmpd="sng" algn="ctr">
                <a:solidFill>
                  <a:schemeClr val="accent4">
                    <a:tint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Sheet1!$Q$19:$Q$27</c:f>
              <c:numCache>
                <c:formatCode>General</c:formatCode>
                <c:ptCount val="9"/>
                <c:pt idx="0">
                  <c:v>0.4677</c:v>
                </c:pt>
                <c:pt idx="1">
                  <c:v>0.60629999999999995</c:v>
                </c:pt>
                <c:pt idx="2">
                  <c:v>0.748</c:v>
                </c:pt>
                <c:pt idx="3">
                  <c:v>0.78910000000000002</c:v>
                </c:pt>
                <c:pt idx="4">
                  <c:v>0.83389999999999997</c:v>
                </c:pt>
                <c:pt idx="5">
                  <c:v>0.85509999999999997</c:v>
                </c:pt>
                <c:pt idx="6">
                  <c:v>0.84799999999999998</c:v>
                </c:pt>
                <c:pt idx="7">
                  <c:v>0.88190000000000002</c:v>
                </c:pt>
                <c:pt idx="8">
                  <c:v>0.87480000000000002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E15-4D81-BB44-B156A79F4D10}"/>
            </c:ext>
          </c:extLst>
        </c:ser>
        <c:ser>
          <c:idx val="3"/>
          <c:order val="3"/>
          <c:tx>
            <c:strRef>
              <c:f>Sheet1!$R$18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58000"/>
                </a:schemeClr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>
                    <a:tint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Sheet1!$R$19:$R$27</c:f>
              <c:numCache>
                <c:formatCode>General</c:formatCode>
                <c:ptCount val="9"/>
                <c:pt idx="0">
                  <c:v>9.9099999999999994E-2</c:v>
                </c:pt>
                <c:pt idx="1">
                  <c:v>0.15140000000000001</c:v>
                </c:pt>
                <c:pt idx="2">
                  <c:v>0.1797</c:v>
                </c:pt>
                <c:pt idx="3">
                  <c:v>0.20499999999999999</c:v>
                </c:pt>
                <c:pt idx="4">
                  <c:v>0.20069999999999999</c:v>
                </c:pt>
                <c:pt idx="5">
                  <c:v>0.21479999999999999</c:v>
                </c:pt>
                <c:pt idx="6">
                  <c:v>0.218</c:v>
                </c:pt>
                <c:pt idx="7">
                  <c:v>0.21360000000000001</c:v>
                </c:pt>
                <c:pt idx="8">
                  <c:v>0.20480000000000001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E15-4D81-BB44-B156A79F4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93983"/>
        <c:axId val="68696383"/>
      </c:scatterChart>
      <c:valAx>
        <c:axId val="6869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 Rate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6383"/>
        <c:crosses val="autoZero"/>
        <c:crossBetween val="midCat"/>
      </c:valAx>
      <c:valAx>
        <c:axId val="68696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3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TW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32 bit MAC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Sheet1!$O$18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58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58000"/>
                </a:schemeClr>
              </a:solidFill>
              <a:ln w="6350" cap="flat" cmpd="sng" algn="ctr">
                <a:solidFill>
                  <a:schemeClr val="accent4">
                    <a:shade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Sheet1!$O$32:$O$40</c:f>
              <c:numCache>
                <c:formatCode>General</c:formatCode>
                <c:ptCount val="9"/>
                <c:pt idx="0">
                  <c:v>1.06</c:v>
                </c:pt>
                <c:pt idx="1">
                  <c:v>1.4232</c:v>
                </c:pt>
                <c:pt idx="2">
                  <c:v>1.8467</c:v>
                </c:pt>
                <c:pt idx="3">
                  <c:v>1.7499</c:v>
                </c:pt>
                <c:pt idx="4">
                  <c:v>1.9470000000000001</c:v>
                </c:pt>
                <c:pt idx="5">
                  <c:v>2.0891999999999999</c:v>
                </c:pt>
                <c:pt idx="6">
                  <c:v>2.1818</c:v>
                </c:pt>
                <c:pt idx="7">
                  <c:v>2.1859000000000002</c:v>
                </c:pt>
                <c:pt idx="8">
                  <c:v>2.0615999999999999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C4-4BBA-B0AA-D58A9AE0802F}"/>
            </c:ext>
          </c:extLst>
        </c:ser>
        <c:ser>
          <c:idx val="1"/>
          <c:order val="1"/>
          <c:tx>
            <c:strRef>
              <c:f>Sheet1!$P$18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86000"/>
                </a:schemeClr>
              </a:solidFill>
              <a:ln w="6350" cap="flat" cmpd="sng" algn="ctr">
                <a:solidFill>
                  <a:schemeClr val="accent4">
                    <a:shade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Sheet1!$P$32:$P$40</c:f>
              <c:numCache>
                <c:formatCode>General</c:formatCode>
                <c:ptCount val="9"/>
                <c:pt idx="0">
                  <c:v>0.4536</c:v>
                </c:pt>
                <c:pt idx="1">
                  <c:v>0.69289999999999996</c:v>
                </c:pt>
                <c:pt idx="2">
                  <c:v>0.87939999999999996</c:v>
                </c:pt>
                <c:pt idx="3">
                  <c:v>0.99619999999999997</c:v>
                </c:pt>
                <c:pt idx="4">
                  <c:v>0.97689999999999999</c:v>
                </c:pt>
                <c:pt idx="5">
                  <c:v>1.0102</c:v>
                </c:pt>
                <c:pt idx="6">
                  <c:v>1.1172</c:v>
                </c:pt>
                <c:pt idx="7">
                  <c:v>1.0952</c:v>
                </c:pt>
                <c:pt idx="8">
                  <c:v>1.0846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C4-4BBA-B0AA-D58A9AE0802F}"/>
            </c:ext>
          </c:extLst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tint val="86000"/>
                </a:schemeClr>
              </a:solidFill>
              <a:ln w="6350" cap="flat" cmpd="sng" algn="ctr">
                <a:solidFill>
                  <a:schemeClr val="accent4">
                    <a:tint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Sheet1!$Q$32:$Q$40</c:f>
              <c:numCache>
                <c:formatCode>General</c:formatCode>
                <c:ptCount val="9"/>
                <c:pt idx="0">
                  <c:v>0.17100000000000001</c:v>
                </c:pt>
                <c:pt idx="1">
                  <c:v>0.29099999999999998</c:v>
                </c:pt>
                <c:pt idx="2">
                  <c:v>0.35</c:v>
                </c:pt>
                <c:pt idx="3">
                  <c:v>0.3826</c:v>
                </c:pt>
                <c:pt idx="4">
                  <c:v>0.38579999999999998</c:v>
                </c:pt>
                <c:pt idx="5">
                  <c:v>0.433</c:v>
                </c:pt>
                <c:pt idx="6">
                  <c:v>0.432</c:v>
                </c:pt>
                <c:pt idx="7">
                  <c:v>0.4173</c:v>
                </c:pt>
                <c:pt idx="8">
                  <c:v>0.4088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C4-4BBA-B0AA-D58A9AE0802F}"/>
            </c:ext>
          </c:extLst>
        </c:ser>
        <c:ser>
          <c:idx val="3"/>
          <c:order val="3"/>
          <c:tx>
            <c:strRef>
              <c:f>Sheet1!$R$18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58000"/>
                </a:schemeClr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>
                    <a:tint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Sheet1!$R$32:$R$40</c:f>
              <c:numCache>
                <c:formatCode>General</c:formatCode>
                <c:ptCount val="9"/>
                <c:pt idx="0">
                  <c:v>4.6600000000000003E-2</c:v>
                </c:pt>
                <c:pt idx="1">
                  <c:v>0.05</c:v>
                </c:pt>
                <c:pt idx="2">
                  <c:v>8.1900000000000001E-2</c:v>
                </c:pt>
                <c:pt idx="3">
                  <c:v>8.2699999999999996E-2</c:v>
                </c:pt>
                <c:pt idx="4">
                  <c:v>0.1013</c:v>
                </c:pt>
                <c:pt idx="5">
                  <c:v>0.1153</c:v>
                </c:pt>
                <c:pt idx="6">
                  <c:v>0.1153</c:v>
                </c:pt>
                <c:pt idx="7">
                  <c:v>0.1094</c:v>
                </c:pt>
                <c:pt idx="8">
                  <c:v>0.10059999999999999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2C4-4BBA-B0AA-D58A9AE080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93983"/>
        <c:axId val="68696383"/>
      </c:scatterChart>
      <c:valAx>
        <c:axId val="6869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6383"/>
        <c:crosses val="autoZero"/>
        <c:crossBetween val="midCat"/>
      </c:valAx>
      <c:valAx>
        <c:axId val="68696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3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TW" alt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16 bit MAC</a:t>
            </a:r>
            <a:endPara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TW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Sheet1!$O$18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58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58000"/>
                </a:schemeClr>
              </a:solidFill>
              <a:ln w="6350" cap="flat" cmpd="sng" algn="ctr">
                <a:solidFill>
                  <a:schemeClr val="accent4">
                    <a:shade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Sheet1!$O$45:$O$53</c:f>
              <c:numCache>
                <c:formatCode>General</c:formatCode>
                <c:ptCount val="9"/>
                <c:pt idx="0">
                  <c:v>0.35149999999999998</c:v>
                </c:pt>
                <c:pt idx="1">
                  <c:v>0.58409999999999995</c:v>
                </c:pt>
                <c:pt idx="2">
                  <c:v>0.69579999999999997</c:v>
                </c:pt>
                <c:pt idx="3">
                  <c:v>0.80410000000000004</c:v>
                </c:pt>
                <c:pt idx="4">
                  <c:v>0.8579</c:v>
                </c:pt>
                <c:pt idx="5">
                  <c:v>0.91569999999999996</c:v>
                </c:pt>
                <c:pt idx="6">
                  <c:v>1.0044</c:v>
                </c:pt>
                <c:pt idx="7">
                  <c:v>1.0084</c:v>
                </c:pt>
                <c:pt idx="8">
                  <c:v>0.92789999999999995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06-4A99-8A49-343D99DDC1C4}"/>
            </c:ext>
          </c:extLst>
        </c:ser>
        <c:ser>
          <c:idx val="1"/>
          <c:order val="1"/>
          <c:tx>
            <c:strRef>
              <c:f>Sheet1!$P$18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 cmpd="sng" algn="ctr">
              <a:solidFill>
                <a:schemeClr val="accent4">
                  <a:shade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shade val="86000"/>
                </a:schemeClr>
              </a:solidFill>
              <a:ln w="6350" cap="flat" cmpd="sng" algn="ctr">
                <a:solidFill>
                  <a:schemeClr val="accent4">
                    <a:shade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Sheet1!$P$45:$P$53</c:f>
              <c:numCache>
                <c:formatCode>General</c:formatCode>
                <c:ptCount val="9"/>
                <c:pt idx="0">
                  <c:v>0.15629999999999999</c:v>
                </c:pt>
                <c:pt idx="1">
                  <c:v>0.28089999999999998</c:v>
                </c:pt>
                <c:pt idx="2">
                  <c:v>0.40239999999999998</c:v>
                </c:pt>
                <c:pt idx="3">
                  <c:v>0.42670000000000002</c:v>
                </c:pt>
                <c:pt idx="4">
                  <c:v>0.43230000000000002</c:v>
                </c:pt>
                <c:pt idx="5">
                  <c:v>0.4783</c:v>
                </c:pt>
                <c:pt idx="6">
                  <c:v>0.49509999999999998</c:v>
                </c:pt>
                <c:pt idx="7">
                  <c:v>0.47899999999999998</c:v>
                </c:pt>
                <c:pt idx="8">
                  <c:v>0.46679999999999999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06-4A99-8A49-343D99DDC1C4}"/>
            </c:ext>
          </c:extLst>
        </c:ser>
        <c:ser>
          <c:idx val="2"/>
          <c:order val="2"/>
          <c:tx>
            <c:strRef>
              <c:f>Sheet1!$Q$18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86000"/>
                </a:schemeClr>
              </a:solidFill>
              <a:prstDash val="solid"/>
              <a:round/>
            </a:ln>
            <a:effectLst/>
          </c:spPr>
          <c:marker>
            <c:spPr>
              <a:solidFill>
                <a:schemeClr val="accent4">
                  <a:tint val="86000"/>
                </a:schemeClr>
              </a:solidFill>
              <a:ln w="6350" cap="flat" cmpd="sng" algn="ctr">
                <a:solidFill>
                  <a:schemeClr val="accent4">
                    <a:tint val="8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Sheet1!$Q$45:$Q$53</c:f>
              <c:numCache>
                <c:formatCode>General</c:formatCode>
                <c:ptCount val="9"/>
                <c:pt idx="0">
                  <c:v>8.7999999999999995E-2</c:v>
                </c:pt>
                <c:pt idx="1">
                  <c:v>0.11749999999999999</c:v>
                </c:pt>
                <c:pt idx="2">
                  <c:v>0.1394</c:v>
                </c:pt>
                <c:pt idx="3">
                  <c:v>0.16450000000000001</c:v>
                </c:pt>
                <c:pt idx="4">
                  <c:v>0.15870000000000001</c:v>
                </c:pt>
                <c:pt idx="5">
                  <c:v>0.1704</c:v>
                </c:pt>
                <c:pt idx="6">
                  <c:v>0.19089999999999999</c:v>
                </c:pt>
                <c:pt idx="7">
                  <c:v>0.1986</c:v>
                </c:pt>
                <c:pt idx="8">
                  <c:v>0.1767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06-4A99-8A49-343D99DDC1C4}"/>
            </c:ext>
          </c:extLst>
        </c:ser>
        <c:ser>
          <c:idx val="3"/>
          <c:order val="3"/>
          <c:tx>
            <c:strRef>
              <c:f>Sheet1!$R$18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 cmpd="sng" algn="ctr">
              <a:solidFill>
                <a:schemeClr val="accent4">
                  <a:tint val="58000"/>
                </a:schemeClr>
              </a:solidFill>
              <a:prstDash val="solid"/>
              <a:round/>
            </a:ln>
            <a:effectLst/>
          </c:spPr>
          <c:marker>
            <c:spPr>
              <a:noFill/>
              <a:ln w="6350" cap="flat" cmpd="sng" algn="ctr">
                <a:solidFill>
                  <a:schemeClr val="accent4">
                    <a:tint val="58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Sheet1!$N$19:$N$27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xVal>
          <c:yVal>
            <c:numRef>
              <c:f>Sheet1!$R$45:$R$53</c:f>
              <c:numCache>
                <c:formatCode>General</c:formatCode>
                <c:ptCount val="9"/>
                <c:pt idx="0">
                  <c:v>1.6899999999999998E-2</c:v>
                </c:pt>
                <c:pt idx="1">
                  <c:v>2.6499999999999999E-2</c:v>
                </c:pt>
                <c:pt idx="2">
                  <c:v>3.1800000000000002E-2</c:v>
                </c:pt>
                <c:pt idx="3">
                  <c:v>3.3399999999999999E-2</c:v>
                </c:pt>
                <c:pt idx="4">
                  <c:v>4.19E-2</c:v>
                </c:pt>
                <c:pt idx="5">
                  <c:v>4.5699999999999998E-2</c:v>
                </c:pt>
                <c:pt idx="6">
                  <c:v>4.6800000000000001E-2</c:v>
                </c:pt>
                <c:pt idx="7">
                  <c:v>4.2799999999999998E-2</c:v>
                </c:pt>
                <c:pt idx="8">
                  <c:v>4.4699999999999997E-2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06-4A99-8A49-343D99DDC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93983"/>
        <c:axId val="68696383"/>
      </c:scatterChart>
      <c:valAx>
        <c:axId val="6869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6383"/>
        <c:crosses val="autoZero"/>
        <c:crossBetween val="midCat"/>
      </c:valAx>
      <c:valAx>
        <c:axId val="68696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86939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Sheet1!$Y$18</c:f>
              <c:strCache>
                <c:ptCount val="1"/>
                <c:pt idx="0">
                  <c:v>16 bit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Sheet1!$X$19:$X$22</c:f>
              <c:numCache>
                <c:formatCode>General</c:formatCode>
                <c:ptCount val="4"/>
                <c:pt idx="0">
                  <c:v>1.8</c:v>
                </c:pt>
                <c:pt idx="1">
                  <c:v>1.5</c:v>
                </c:pt>
                <c:pt idx="2">
                  <c:v>1.2</c:v>
                </c:pt>
                <c:pt idx="3">
                  <c:v>0.9</c:v>
                </c:pt>
              </c:numCache>
            </c:numRef>
          </c:xVal>
          <c:yVal>
            <c:numRef>
              <c:f>Sheet1!$Y$19:$Y$22</c:f>
              <c:numCache>
                <c:formatCode>General</c:formatCode>
                <c:ptCount val="4"/>
                <c:pt idx="0">
                  <c:v>1.5256461111280628</c:v>
                </c:pt>
                <c:pt idx="1">
                  <c:v>2.4334867241131768</c:v>
                </c:pt>
                <c:pt idx="2">
                  <c:v>3.9032920365035868</c:v>
                </c:pt>
                <c:pt idx="3">
                  <c:v>7.9138968027856915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A1-4D0D-A42E-8D89881660A8}"/>
            </c:ext>
          </c:extLst>
        </c:ser>
        <c:ser>
          <c:idx val="1"/>
          <c:order val="1"/>
          <c:tx>
            <c:strRef>
              <c:f>Sheet1!$Z$18</c:f>
              <c:strCache>
                <c:ptCount val="1"/>
                <c:pt idx="0">
                  <c:v>32 bit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Sheet1!$X$19:$X$22</c:f>
              <c:numCache>
                <c:formatCode>General</c:formatCode>
                <c:ptCount val="4"/>
                <c:pt idx="0">
                  <c:v>1.8</c:v>
                </c:pt>
                <c:pt idx="1">
                  <c:v>1.5</c:v>
                </c:pt>
                <c:pt idx="2">
                  <c:v>1.2</c:v>
                </c:pt>
                <c:pt idx="3">
                  <c:v>0.9</c:v>
                </c:pt>
              </c:numCache>
            </c:numRef>
          </c:xVal>
          <c:yVal>
            <c:numRef>
              <c:f>Sheet1!$Z$19:$Z$22</c:f>
              <c:numCache>
                <c:formatCode>General</c:formatCode>
                <c:ptCount val="4"/>
                <c:pt idx="0">
                  <c:v>0.70381149113021568</c:v>
                </c:pt>
                <c:pt idx="1">
                  <c:v>1.0784275663340797</c:v>
                </c:pt>
                <c:pt idx="2">
                  <c:v>1.7902859086596128</c:v>
                </c:pt>
                <c:pt idx="3">
                  <c:v>3.2122321801419806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A1-4D0D-A42E-8D89881660A8}"/>
            </c:ext>
          </c:extLst>
        </c:ser>
        <c:ser>
          <c:idx val="2"/>
          <c:order val="2"/>
          <c:tx>
            <c:strRef>
              <c:f>Sheet1!$AA$18</c:f>
              <c:strCache>
                <c:ptCount val="1"/>
                <c:pt idx="0">
                  <c:v>64 bit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Sheet1!$X$19:$X$22</c:f>
              <c:numCache>
                <c:formatCode>General</c:formatCode>
                <c:ptCount val="4"/>
                <c:pt idx="0">
                  <c:v>1.8</c:v>
                </c:pt>
                <c:pt idx="1">
                  <c:v>1.5</c:v>
                </c:pt>
                <c:pt idx="2">
                  <c:v>1.2</c:v>
                </c:pt>
                <c:pt idx="3">
                  <c:v>0.9</c:v>
                </c:pt>
              </c:numCache>
            </c:numRef>
          </c:xVal>
          <c:yVal>
            <c:numRef>
              <c:f>Sheet1!$AA$19:$AA$22</c:f>
              <c:numCache>
                <c:formatCode>General</c:formatCode>
                <c:ptCount val="4"/>
                <c:pt idx="0">
                  <c:v>0.33200861894374778</c:v>
                </c:pt>
                <c:pt idx="1">
                  <c:v>0.50864156588357901</c:v>
                </c:pt>
                <c:pt idx="2">
                  <c:v>0.87900419372900818</c:v>
                </c:pt>
                <c:pt idx="3">
                  <c:v>1.6989466530750932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A1-4D0D-A42E-8D8988166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17696"/>
        <c:axId val="737319136"/>
      </c:scatterChart>
      <c:valAx>
        <c:axId val="737317696"/>
        <c:scaling>
          <c:orientation val="minMax"/>
          <c:min val="0.85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VDD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7319136"/>
        <c:crosses val="autoZero"/>
        <c:crossBetween val="midCat"/>
      </c:valAx>
      <c:valAx>
        <c:axId val="7373191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73176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Area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Sheet1!$AB$39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58000"/>
                </a:schemeClr>
              </a:solidFill>
              <a:ln w="9525">
                <a:solidFill>
                  <a:schemeClr val="accent4">
                    <a:shade val="58000"/>
                  </a:schemeClr>
                </a:solidFill>
              </a:ln>
              <a:effectLst/>
            </c:spPr>
          </c:marker>
          <c:xVal>
            <c:numRef>
              <c:f>Sheet1!$AB$40:$AB$43</c:f>
              <c:numCache>
                <c:formatCode>General</c:formatCode>
                <c:ptCount val="4"/>
                <c:pt idx="0">
                  <c:v>716129748387.81299</c:v>
                </c:pt>
                <c:pt idx="1">
                  <c:v>1444158019770.5234</c:v>
                </c:pt>
                <c:pt idx="2">
                  <c:v>3289419581914.7715</c:v>
                </c:pt>
                <c:pt idx="3">
                  <c:v>15524334394162.852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C3-4AD0-8152-FA9208119740}"/>
            </c:ext>
          </c:extLst>
        </c:ser>
        <c:ser>
          <c:idx val="1"/>
          <c:order val="1"/>
          <c:tx>
            <c:strRef>
              <c:f>Sheet1!$AC$39</c:f>
              <c:strCache>
                <c:ptCount val="1"/>
                <c:pt idx="0">
                  <c:v>0.3</c:v>
                </c:pt>
              </c:strCache>
            </c:strRef>
          </c:tx>
          <c:spPr>
            <a:ln w="19050" cap="rnd">
              <a:solidFill>
                <a:schemeClr val="accent4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86000"/>
                </a:schemeClr>
              </a:solidFill>
              <a:ln w="9525">
                <a:solidFill>
                  <a:schemeClr val="accent4">
                    <a:shade val="86000"/>
                  </a:schemeClr>
                </a:solidFill>
              </a:ln>
              <a:effectLst/>
            </c:spPr>
          </c:marker>
          <c:xVal>
            <c:numRef>
              <c:f>Sheet1!$AC$40:$AC$43</c:f>
              <c:numCache>
                <c:formatCode>General</c:formatCode>
                <c:ptCount val="4"/>
                <c:pt idx="0">
                  <c:v>402949591006.16516</c:v>
                </c:pt>
                <c:pt idx="1">
                  <c:v>866397217132.13855</c:v>
                </c:pt>
                <c:pt idx="2">
                  <c:v>2056766762649.1157</c:v>
                </c:pt>
                <c:pt idx="3">
                  <c:v>8561277342579.5137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C3-4AD0-8152-FA9208119740}"/>
            </c:ext>
          </c:extLst>
        </c:ser>
        <c:ser>
          <c:idx val="2"/>
          <c:order val="2"/>
          <c:tx>
            <c:strRef>
              <c:f>Sheet1!$AD$39</c:f>
              <c:strCache>
                <c:ptCount val="1"/>
                <c:pt idx="0">
                  <c:v>0.5</c:v>
                </c:pt>
              </c:strCache>
            </c:strRef>
          </c:tx>
          <c:spPr>
            <a:ln w="19050" cap="rnd">
              <a:solidFill>
                <a:schemeClr val="accent4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86000"/>
                </a:schemeClr>
              </a:solidFill>
              <a:ln w="9525">
                <a:solidFill>
                  <a:schemeClr val="accent4">
                    <a:tint val="86000"/>
                  </a:schemeClr>
                </a:solidFill>
              </a:ln>
              <a:effectLst/>
            </c:spPr>
          </c:marker>
          <c:xVal>
            <c:numRef>
              <c:f>Sheet1!$AD$40:$AD$43</c:f>
              <c:numCache>
                <c:formatCode>General</c:formatCode>
                <c:ptCount val="4"/>
                <c:pt idx="0">
                  <c:v>342657031150.95074</c:v>
                </c:pt>
                <c:pt idx="1">
                  <c:v>698411811540.55688</c:v>
                </c:pt>
                <c:pt idx="2">
                  <c:v>1844899314619.9048</c:v>
                </c:pt>
                <c:pt idx="3">
                  <c:v>7665478517496.4561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7C3-4AD0-8152-FA9208119740}"/>
            </c:ext>
          </c:extLst>
        </c:ser>
        <c:ser>
          <c:idx val="3"/>
          <c:order val="3"/>
          <c:tx>
            <c:strRef>
              <c:f>Sheet1!$AE$39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4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58000"/>
                </a:schemeClr>
              </a:solidFill>
              <a:ln w="9525">
                <a:solidFill>
                  <a:schemeClr val="accent4">
                    <a:tint val="58000"/>
                  </a:schemeClr>
                </a:solidFill>
              </a:ln>
              <a:effectLst/>
            </c:spPr>
          </c:marker>
          <c:xVal>
            <c:numRef>
              <c:f>Sheet1!$AE$40:$AE$43</c:f>
              <c:numCache>
                <c:formatCode>General</c:formatCode>
                <c:ptCount val="4"/>
                <c:pt idx="0">
                  <c:v>332892251100.625</c:v>
                </c:pt>
                <c:pt idx="1">
                  <c:v>649496153359.03174</c:v>
                </c:pt>
                <c:pt idx="2">
                  <c:v>1814223512336.72</c:v>
                </c:pt>
                <c:pt idx="3">
                  <c:v>7057163020465.7734</c:v>
                </c:pt>
              </c:numCache>
            </c:numRef>
          </c:xVal>
          <c:yVal>
            <c:numRef>
              <c:f>Sheet1!$AA$40:$AA$43</c:f>
              <c:numCache>
                <c:formatCode>General</c:formatCode>
                <c:ptCount val="4"/>
                <c:pt idx="0">
                  <c:v>827770714134.35059</c:v>
                </c:pt>
                <c:pt idx="1">
                  <c:v>648254173719.67212</c:v>
                </c:pt>
                <c:pt idx="2">
                  <c:v>417093770687.85101</c:v>
                </c:pt>
                <c:pt idx="3">
                  <c:v>199278134884.19547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7C3-4AD0-8152-FA92081197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314816"/>
        <c:axId val="307625520"/>
      </c:scatterChart>
      <c:valAx>
        <c:axId val="737314816"/>
        <c:scaling>
          <c:orientation val="minMax"/>
          <c:max val="1600000000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7625520"/>
        <c:crosses val="autoZero"/>
        <c:crossBetween val="midCat"/>
      </c:valAx>
      <c:valAx>
        <c:axId val="307625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TOPS/mm2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37314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Sheet1!$AA$48</c:f>
              <c:strCache>
                <c:ptCount val="1"/>
                <c:pt idx="0">
                  <c:v>0.1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Sheet1!$Z$49:$Z$51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xVal>
          <c:yVal>
            <c:numRef>
              <c:f>Sheet1!$AA$49:$AA$51</c:f>
              <c:numCache>
                <c:formatCode>General</c:formatCode>
                <c:ptCount val="3"/>
                <c:pt idx="0">
                  <c:v>4376846482109.6406</c:v>
                </c:pt>
                <c:pt idx="1">
                  <c:v>1451378809869.376</c:v>
                </c:pt>
                <c:pt idx="2">
                  <c:v>716129748387.81299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11-4D42-9389-0B2D775B3AED}"/>
            </c:ext>
          </c:extLst>
        </c:ser>
        <c:ser>
          <c:idx val="1"/>
          <c:order val="1"/>
          <c:tx>
            <c:strRef>
              <c:f>Sheet1!$AB$48</c:f>
              <c:strCache>
                <c:ptCount val="1"/>
                <c:pt idx="0">
                  <c:v>0.4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Sheet1!$Z$49:$Z$51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xVal>
          <c:yVal>
            <c:numRef>
              <c:f>Sheet1!$AB$49:$AB$51</c:f>
              <c:numCache>
                <c:formatCode>General</c:formatCode>
                <c:ptCount val="3"/>
                <c:pt idx="0">
                  <c:v>1913271407115.4563</c:v>
                </c:pt>
                <c:pt idx="1">
                  <c:v>879171117470.44897</c:v>
                </c:pt>
                <c:pt idx="2">
                  <c:v>373258980144.48859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11-4D42-9389-0B2D775B3AED}"/>
            </c:ext>
          </c:extLst>
        </c:ser>
        <c:ser>
          <c:idx val="2"/>
          <c:order val="2"/>
          <c:tx>
            <c:strRef>
              <c:f>Sheet1!$AC$48</c:f>
              <c:strCache>
                <c:ptCount val="1"/>
                <c:pt idx="0">
                  <c:v>0.7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Sheet1!$Z$49:$Z$51</c:f>
              <c:numCache>
                <c:formatCode>General</c:formatCode>
                <c:ptCount val="3"/>
                <c:pt idx="0">
                  <c:v>16</c:v>
                </c:pt>
                <c:pt idx="1">
                  <c:v>32</c:v>
                </c:pt>
                <c:pt idx="2">
                  <c:v>64</c:v>
                </c:pt>
              </c:numCache>
            </c:numRef>
          </c:xVal>
          <c:yVal>
            <c:numRef>
              <c:f>Sheet1!$AC$49:$AC$51</c:f>
              <c:numCache>
                <c:formatCode>General</c:formatCode>
                <c:ptCount val="3"/>
                <c:pt idx="0">
                  <c:v>1531721961829.4888</c:v>
                </c:pt>
                <c:pt idx="1">
                  <c:v>705134081245.54895</c:v>
                </c:pt>
                <c:pt idx="2">
                  <c:v>332892251100.625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11-4D42-9389-0B2D775B3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995616"/>
        <c:axId val="809997056"/>
      </c:scatterChart>
      <c:valAx>
        <c:axId val="80999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MAC size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997056"/>
        <c:crosses val="autoZero"/>
        <c:crossBetween val="midCat"/>
      </c:valAx>
      <c:valAx>
        <c:axId val="809997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995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Area</a:t>
            </a:r>
            <a:r>
              <a:rPr lang="en-US" altLang="zh-TW" baseline="0"/>
              <a:t> efficiency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Sheet1!$AA$55</c:f>
              <c:strCache>
                <c:ptCount val="1"/>
                <c:pt idx="0">
                  <c:v>1.8V</c:v>
                </c:pt>
              </c:strCache>
            </c:strRef>
          </c:tx>
          <c:spPr>
            <a:ln w="19050" cap="rnd">
              <a:solidFill>
                <a:schemeClr val="accent4">
                  <a:shade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58000"/>
                </a:schemeClr>
              </a:solidFill>
              <a:ln w="9525">
                <a:solidFill>
                  <a:schemeClr val="accent4">
                    <a:shade val="58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Sheet1!$AA$56:$AA$58</c:f>
              <c:numCache>
                <c:formatCode>General</c:formatCode>
                <c:ptCount val="3"/>
                <c:pt idx="0">
                  <c:v>827770714134.35059</c:v>
                </c:pt>
                <c:pt idx="1">
                  <c:v>1733907603531.6233</c:v>
                </c:pt>
                <c:pt idx="2">
                  <c:v>3764833443768.4478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46-45CA-87DA-4CA0A3A863D5}"/>
            </c:ext>
          </c:extLst>
        </c:ser>
        <c:ser>
          <c:idx val="1"/>
          <c:order val="1"/>
          <c:tx>
            <c:strRef>
              <c:f>Sheet1!$AB$55</c:f>
              <c:strCache>
                <c:ptCount val="1"/>
                <c:pt idx="0">
                  <c:v>1.5V</c:v>
                </c:pt>
              </c:strCache>
            </c:strRef>
          </c:tx>
          <c:spPr>
            <a:ln w="19050" cap="rnd">
              <a:solidFill>
                <a:schemeClr val="accent4">
                  <a:shade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86000"/>
                </a:schemeClr>
              </a:solidFill>
              <a:ln w="9525">
                <a:solidFill>
                  <a:schemeClr val="accent4">
                    <a:shade val="86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Sheet1!$AB$56:$AB$58</c:f>
              <c:numCache>
                <c:formatCode>General</c:formatCode>
                <c:ptCount val="3"/>
                <c:pt idx="0">
                  <c:v>648254173719.67212</c:v>
                </c:pt>
                <c:pt idx="1">
                  <c:v>1357879448548.8616</c:v>
                </c:pt>
                <c:pt idx="2">
                  <c:v>2948363540300.5918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46-45CA-87DA-4CA0A3A863D5}"/>
            </c:ext>
          </c:extLst>
        </c:ser>
        <c:ser>
          <c:idx val="2"/>
          <c:order val="2"/>
          <c:tx>
            <c:strRef>
              <c:f>Sheet1!$AC$55</c:f>
              <c:strCache>
                <c:ptCount val="1"/>
                <c:pt idx="0">
                  <c:v>1.2V</c:v>
                </c:pt>
              </c:strCache>
            </c:strRef>
          </c:tx>
          <c:spPr>
            <a:ln w="19050" cap="rnd">
              <a:solidFill>
                <a:schemeClr val="accent4">
                  <a:tint val="8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86000"/>
                </a:schemeClr>
              </a:solidFill>
              <a:ln w="9525">
                <a:solidFill>
                  <a:schemeClr val="accent4">
                    <a:tint val="86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Sheet1!$AC$56:$AC$58</c:f>
              <c:numCache>
                <c:formatCode>General</c:formatCode>
                <c:ptCount val="3"/>
                <c:pt idx="0">
                  <c:v>417093770687.85101</c:v>
                </c:pt>
                <c:pt idx="1">
                  <c:v>873674373872.52319</c:v>
                </c:pt>
                <c:pt idx="2">
                  <c:v>1897009099573.2488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C46-45CA-87DA-4CA0A3A863D5}"/>
            </c:ext>
          </c:extLst>
        </c:ser>
        <c:ser>
          <c:idx val="3"/>
          <c:order val="3"/>
          <c:tx>
            <c:strRef>
              <c:f>Sheet1!$AD$55</c:f>
              <c:strCache>
                <c:ptCount val="1"/>
                <c:pt idx="0">
                  <c:v>0.9V</c:v>
                </c:pt>
              </c:strCache>
            </c:strRef>
          </c:tx>
          <c:spPr>
            <a:ln w="19050" cap="rnd">
              <a:solidFill>
                <a:schemeClr val="accent4">
                  <a:tint val="5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58000"/>
                </a:schemeClr>
              </a:solidFill>
              <a:ln w="9525">
                <a:solidFill>
                  <a:schemeClr val="accent4">
                    <a:tint val="58000"/>
                  </a:schemeClr>
                </a:solidFill>
              </a:ln>
              <a:effectLst/>
            </c:spPr>
          </c:marker>
          <c:xVal>
            <c:numRef>
              <c:f>Sheet1!$Z$56:$Z$58</c:f>
              <c:numCache>
                <c:formatCode>General</c:formatCode>
                <c:ptCount val="3"/>
                <c:pt idx="0">
                  <c:v>64</c:v>
                </c:pt>
                <c:pt idx="1">
                  <c:v>32</c:v>
                </c:pt>
                <c:pt idx="2">
                  <c:v>16</c:v>
                </c:pt>
              </c:numCache>
            </c:numRef>
          </c:xVal>
          <c:yVal>
            <c:numRef>
              <c:f>Sheet1!$AD$56:$AD$58</c:f>
              <c:numCache>
                <c:formatCode>General</c:formatCode>
                <c:ptCount val="3"/>
                <c:pt idx="0">
                  <c:v>199278134884.19547</c:v>
                </c:pt>
                <c:pt idx="1">
                  <c:v>417422200850.20551</c:v>
                </c:pt>
                <c:pt idx="2">
                  <c:v>906348792018.32996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46-45CA-87DA-4CA0A3A86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4330944"/>
        <c:axId val="774334304"/>
      </c:scatterChart>
      <c:valAx>
        <c:axId val="774330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MAC size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4334304"/>
        <c:crosses val="autoZero"/>
        <c:crossBetween val="midCat"/>
      </c:valAx>
      <c:valAx>
        <c:axId val="7743343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TOPS/mm2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74330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314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A3361-E038-303D-83E5-C6C7FC5F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3BD28A0-2BB8-09A0-55A7-B0D325D6A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EF71C2-E3A8-202D-25A4-67CF3826E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76683-0645-C9E9-1A55-79A02EB87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108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3C45B-1F80-67AA-BBA7-8C5FE876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E13483-CDD9-537A-45D2-B79522B3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76141D8-4C9C-9DAF-CC5C-15923E15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81423"/>
            <a:ext cx="5688632" cy="4311467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6F779D2-EAED-C688-47B1-44260F917AD0}"/>
              </a:ext>
            </a:extLst>
          </p:cNvPr>
          <p:cNvCxnSpPr/>
          <p:nvPr/>
        </p:nvCxnSpPr>
        <p:spPr bwMode="auto">
          <a:xfrm>
            <a:off x="3635896" y="1385392"/>
            <a:ext cx="0" cy="547260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35042FE-B477-5A3F-DBF8-8418292EC6F6}"/>
              </a:ext>
            </a:extLst>
          </p:cNvPr>
          <p:cNvCxnSpPr/>
          <p:nvPr/>
        </p:nvCxnSpPr>
        <p:spPr bwMode="auto">
          <a:xfrm>
            <a:off x="4788024" y="138539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93097DA-4698-F5CC-83AB-0BE17EEF4BD3}"/>
              </a:ext>
            </a:extLst>
          </p:cNvPr>
          <p:cNvCxnSpPr/>
          <p:nvPr/>
        </p:nvCxnSpPr>
        <p:spPr bwMode="auto">
          <a:xfrm>
            <a:off x="5508104" y="138539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8A5B371-BD8C-9830-0987-D403A27B1308}"/>
              </a:ext>
            </a:extLst>
          </p:cNvPr>
          <p:cNvCxnSpPr/>
          <p:nvPr/>
        </p:nvCxnSpPr>
        <p:spPr bwMode="auto">
          <a:xfrm>
            <a:off x="6084168" y="135050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A9D5FD2-27C2-F0CA-E523-3B345F527219}"/>
              </a:ext>
            </a:extLst>
          </p:cNvPr>
          <p:cNvCxnSpPr/>
          <p:nvPr/>
        </p:nvCxnSpPr>
        <p:spPr bwMode="auto">
          <a:xfrm>
            <a:off x="6553200" y="1385392"/>
            <a:ext cx="0" cy="550749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033CF4-2702-0FC3-1765-C2101F89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          1</a:t>
            </a:r>
            <a:r>
              <a:rPr lang="en-US" altLang="zh-TW" baseline="30000" dirty="0"/>
              <a:t>st</a:t>
            </a:r>
            <a:r>
              <a:rPr lang="en-US" altLang="zh-TW" dirty="0"/>
              <a:t>            2</a:t>
            </a:r>
            <a:r>
              <a:rPr lang="en-US" altLang="zh-TW" baseline="30000" dirty="0"/>
              <a:t>nd</a:t>
            </a:r>
            <a:r>
              <a:rPr lang="en-US" altLang="zh-TW" dirty="0"/>
              <a:t>  3</a:t>
            </a:r>
            <a:r>
              <a:rPr lang="en-US" altLang="zh-TW" baseline="30000" dirty="0"/>
              <a:t>rd </a:t>
            </a:r>
            <a:r>
              <a:rPr lang="en-US" altLang="zh-TW" dirty="0"/>
              <a:t>4</a:t>
            </a:r>
            <a:r>
              <a:rPr lang="en-US" altLang="zh-TW" baseline="30000" dirty="0"/>
              <a:t>th </a:t>
            </a:r>
            <a:r>
              <a:rPr lang="en-US" altLang="zh-TW" dirty="0"/>
              <a:t>5</a:t>
            </a:r>
            <a:r>
              <a:rPr lang="en-US" altLang="zh-TW" baseline="30000" dirty="0"/>
              <a:t>th</a:t>
            </a:r>
            <a:r>
              <a:rPr lang="en-US" altLang="zh-TW" dirty="0"/>
              <a:t>6</a:t>
            </a:r>
            <a:r>
              <a:rPr lang="en-US" altLang="zh-TW" baseline="30000" dirty="0"/>
              <a:t>th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392E64C0-AD31-8439-5135-E3249FC8569B}"/>
              </a:ext>
            </a:extLst>
          </p:cNvPr>
          <p:cNvSpPr txBox="1">
            <a:spLocks/>
          </p:cNvSpPr>
          <p:nvPr/>
        </p:nvSpPr>
        <p:spPr bwMode="auto">
          <a:xfrm>
            <a:off x="6754414" y="3789040"/>
            <a:ext cx="2401417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28T FA</a:t>
            </a:r>
            <a:br>
              <a:rPr lang="en-US" altLang="zh-TW" b="0" dirty="0"/>
            </a:br>
            <a:r>
              <a:rPr lang="en-US" altLang="zh-TW" b="0" dirty="0"/>
              <a:t>Wp 750n</a:t>
            </a:r>
            <a:br>
              <a:rPr lang="en-US" altLang="zh-TW" b="0" dirty="0"/>
            </a:br>
            <a:r>
              <a:rPr lang="en-US" altLang="zh-TW" b="0" dirty="0" err="1"/>
              <a:t>Wn</a:t>
            </a:r>
            <a:r>
              <a:rPr lang="en-US" altLang="zh-TW" b="0" dirty="0"/>
              <a:t> 250n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6008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DB64-D095-13D3-0493-B60B1203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BF7AF-A2CB-F7C3-2429-A01B5D86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5AAE29-5CF7-E7F2-EB36-E61F458C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145F04F-CCE7-1EA3-CFE0-D4A8CEA5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Allowable clock rate grows with VDD</a:t>
            </a:r>
          </a:p>
          <a:p>
            <a:pPr lvl="1"/>
            <a:r>
              <a:rPr lang="en-US" altLang="zh-TW" dirty="0"/>
              <a:t>0.37GHz at 0.9V, 1.54GHz at 1.8V</a:t>
            </a:r>
          </a:p>
          <a:p>
            <a:r>
              <a:rPr lang="en-US" altLang="zh-TW" dirty="0"/>
              <a:t>Delay decreases with VDD growth</a:t>
            </a:r>
          </a:p>
          <a:p>
            <a:pPr lvl="1"/>
            <a:r>
              <a:rPr lang="en-US" altLang="zh-TW" dirty="0"/>
              <a:t>5.15ns at 0.9V, 1.46ns at 1.8V</a:t>
            </a:r>
            <a:endParaRPr lang="zh-TW" altLang="en-US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A885DB2-6E68-B8FF-FB03-9DF34FD8B7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461722"/>
              </p:ext>
            </p:extLst>
          </p:nvPr>
        </p:nvGraphicFramePr>
        <p:xfrm>
          <a:off x="521804" y="3507296"/>
          <a:ext cx="8100392" cy="35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026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B8C-B1A6-06A7-2EA3-DBBFB603E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A164B-FFDA-7340-AF00-BC915D5D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Implementation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043426-81D9-4684-6CBA-BE2B48F2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D1C0198-906D-282F-FD66-BABF98D67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 bit MAC has</a:t>
            </a:r>
            <a:br>
              <a:rPr lang="en-US" altLang="zh-TW" dirty="0"/>
            </a:br>
            <a:r>
              <a:rPr lang="en-US" altLang="zh-TW" dirty="0"/>
              <a:t>N AND gate and</a:t>
            </a:r>
            <a:br>
              <a:rPr lang="en-US" altLang="zh-TW" dirty="0"/>
            </a:br>
            <a:r>
              <a:rPr lang="en-US" altLang="zh-TW" dirty="0"/>
              <a:t>one adder tree</a:t>
            </a:r>
          </a:p>
          <a:p>
            <a:endParaRPr lang="en-US" altLang="zh-TW" dirty="0"/>
          </a:p>
          <a:p>
            <a:r>
              <a:rPr lang="en-US" altLang="zh-TW" dirty="0"/>
              <a:t>64 bit MAC composed of</a:t>
            </a:r>
            <a:br>
              <a:rPr lang="en-US" altLang="zh-TW" dirty="0"/>
            </a:br>
            <a:r>
              <a:rPr lang="en-US" altLang="zh-TW" dirty="0"/>
              <a:t>one 32 bit MAC , </a:t>
            </a:r>
            <a:br>
              <a:rPr lang="en-US" altLang="zh-TW" dirty="0"/>
            </a:br>
            <a:r>
              <a:rPr lang="en-US" altLang="zh-TW" dirty="0"/>
              <a:t>two 16 bit MAC , and</a:t>
            </a:r>
            <a:br>
              <a:rPr lang="en-US" altLang="zh-TW" dirty="0"/>
            </a:br>
            <a:r>
              <a:rPr lang="en-US" altLang="zh-TW" dirty="0"/>
              <a:t>some additional FAs</a:t>
            </a:r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D450E7-715E-9E05-B9A0-55837B8E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06" y="2282865"/>
            <a:ext cx="3088105" cy="4422735"/>
          </a:xfrm>
          <a:prstGeom prst="rect">
            <a:avLst/>
          </a:prstGeom>
        </p:spPr>
      </p:pic>
      <p:sp>
        <p:nvSpPr>
          <p:cNvPr id="8" name="內容版面配置區 4">
            <a:extLst>
              <a:ext uri="{FF2B5EF4-FFF2-40B4-BE49-F238E27FC236}">
                <a16:creationId xmlns:a16="http://schemas.microsoft.com/office/drawing/2014/main" id="{9ED1A5A4-C618-1163-E519-5BFAB3B72520}"/>
              </a:ext>
            </a:extLst>
          </p:cNvPr>
          <p:cNvSpPr txBox="1">
            <a:spLocks/>
          </p:cNvSpPr>
          <p:nvPr/>
        </p:nvSpPr>
        <p:spPr bwMode="auto">
          <a:xfrm>
            <a:off x="5898642" y="1772816"/>
            <a:ext cx="2450232" cy="6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0" dirty="0"/>
              <a:t>32 bit MAC</a:t>
            </a:r>
          </a:p>
        </p:txBody>
      </p:sp>
    </p:spTree>
    <p:extLst>
      <p:ext uri="{BB962C8B-B14F-4D97-AF65-F5344CB8AC3E}">
        <p14:creationId xmlns:p14="http://schemas.microsoft.com/office/powerpoint/2010/main" val="6541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686EF-1F65-8E62-BAB6-2D036DDE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5E1A3-D237-D359-E272-73FF0AFD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A462C4-B66C-BFC3-66C9-9157D218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C47D38-8595-C84B-2464-79D9DA6A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power grows with toggle rate</a:t>
            </a:r>
          </a:p>
          <a:p>
            <a:pPr lvl="1"/>
            <a:r>
              <a:rPr lang="en-US" altLang="zh-TW" dirty="0"/>
              <a:t>But decreases when toggle rate 0.8 -&gt; 0.9</a:t>
            </a:r>
          </a:p>
          <a:p>
            <a:pPr lvl="1"/>
            <a:r>
              <a:rPr lang="en-US" altLang="zh-TW" dirty="0"/>
              <a:t>Due to 50% 1s and 0s in test data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7FA3EC32-3838-4651-9252-E396B5173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06942"/>
              </p:ext>
            </p:extLst>
          </p:nvPr>
        </p:nvGraphicFramePr>
        <p:xfrm>
          <a:off x="962985" y="3284984"/>
          <a:ext cx="7218030" cy="3670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61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93A3F-9C5E-248C-ED5B-BD70F47D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210DC-95E9-A66D-C546-35215576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84F61B-A5AD-32A0-0F77-52FD571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15BA56-3894-F1D7-59A5-A22D2C2B5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zh-TW" dirty="0"/>
              <a:t>Same situation occurs for 16 and 32 bit MAC</a:t>
            </a: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D8C1D52A-042F-4109-852F-45D558BB4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916519"/>
              </p:ext>
            </p:extLst>
          </p:nvPr>
        </p:nvGraphicFramePr>
        <p:xfrm>
          <a:off x="4572000" y="2564904"/>
          <a:ext cx="4572000" cy="42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93CEECF-A87E-4208-829B-0FCF8ADD5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26873"/>
              </p:ext>
            </p:extLst>
          </p:nvPr>
        </p:nvGraphicFramePr>
        <p:xfrm>
          <a:off x="0" y="2564904"/>
          <a:ext cx="4572000" cy="4293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378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562D-E37A-D87C-0643-261211D02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78833-C743-C9CA-BDB3-E6FCCE13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68F3F0-9B21-AA5C-79C1-7F14867B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C840E69-F271-EFFF-125A-0FEBE8D5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zh-TW" dirty="0"/>
              <a:t>Energy efficiency</a:t>
            </a:r>
          </a:p>
          <a:p>
            <a:pPr lvl="1"/>
            <a:r>
              <a:rPr lang="en-US" altLang="zh-TW" dirty="0"/>
              <a:t>0.33 TOPS/W at 1.8V, 1.70 TOPS/W at 0.9V</a:t>
            </a:r>
          </a:p>
          <a:p>
            <a:r>
              <a:rPr lang="en-US" altLang="zh-TW" dirty="0"/>
              <a:t>Area efficiency</a:t>
            </a:r>
          </a:p>
          <a:p>
            <a:pPr lvl="1"/>
            <a:r>
              <a:rPr lang="en-US" altLang="zh-TW" dirty="0"/>
              <a:t>0.83 TOPS/mm</a:t>
            </a:r>
            <a:r>
              <a:rPr lang="en-US" altLang="zh-TW" sz="14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at 1.8V, 0.20 TOPS/mm</a:t>
            </a:r>
            <a:r>
              <a:rPr lang="en-US" altLang="zh-TW" sz="12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at 0.9V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7B18AB64-3D83-A347-5404-35A032657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06"/>
              </p:ext>
            </p:extLst>
          </p:nvPr>
        </p:nvGraphicFramePr>
        <p:xfrm>
          <a:off x="0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AEFB0263-3E46-F825-4004-7C05721AE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654896"/>
              </p:ext>
            </p:extLst>
          </p:nvPr>
        </p:nvGraphicFramePr>
        <p:xfrm>
          <a:off x="4572000" y="3429000"/>
          <a:ext cx="4572000" cy="3431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6566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D90C1-613A-5048-1684-296F50E97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BCB62-89E1-0C90-6765-7A73B9FE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9476E5-2EB0-BB9E-0AED-FAC27F49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AA6EDDF-57BD-4D8C-68B0-FE920C00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en-US" altLang="zh-TW" dirty="0"/>
              <a:t>Energy efficiency</a:t>
            </a:r>
          </a:p>
          <a:p>
            <a:pPr lvl="1"/>
            <a:r>
              <a:rPr lang="en-US" altLang="zh-TW" dirty="0"/>
              <a:t>0.33 TOPS/W at 1.8V, 1.70 TOPS/W at 0.9V</a:t>
            </a:r>
          </a:p>
          <a:p>
            <a:r>
              <a:rPr lang="en-US" altLang="zh-TW" dirty="0"/>
              <a:t>Area efficiency</a:t>
            </a:r>
          </a:p>
          <a:p>
            <a:pPr lvl="1"/>
            <a:r>
              <a:rPr lang="en-US" altLang="zh-TW" dirty="0"/>
              <a:t>0.83 TOPS/mm</a:t>
            </a:r>
            <a:r>
              <a:rPr lang="en-US" altLang="zh-TW" sz="14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at 1.8V, 0.20 TOPS/mm</a:t>
            </a:r>
            <a:r>
              <a:rPr lang="en-US" altLang="zh-TW" sz="1200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at 0.9V</a:t>
            </a: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25F66F6-5432-8D0E-8E1B-AE1EA5DD2D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911085"/>
              </p:ext>
            </p:extLst>
          </p:nvPr>
        </p:nvGraphicFramePr>
        <p:xfrm>
          <a:off x="0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8072DFEF-4B84-17BC-9C4D-F8F96DE88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357592"/>
              </p:ext>
            </p:extLst>
          </p:nvPr>
        </p:nvGraphicFramePr>
        <p:xfrm>
          <a:off x="4570068" y="3429000"/>
          <a:ext cx="4572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7734476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7729</TotalTime>
  <Words>277</Words>
  <Application>Microsoft Office PowerPoint</Application>
  <PresentationFormat>如螢幕大小 (4:3)</PresentationFormat>
  <Paragraphs>66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Adder Tree Implementation</vt:lpstr>
      <vt:lpstr>Adder Tree Result</vt:lpstr>
      <vt:lpstr>MAC Implementation</vt:lpstr>
      <vt:lpstr>MAC Result</vt:lpstr>
      <vt:lpstr>MAC Result</vt:lpstr>
      <vt:lpstr>MAC Result</vt:lpstr>
      <vt:lpstr>MAC Result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175</cp:revision>
  <cp:lastPrinted>2024-10-27T23:42:48Z</cp:lastPrinted>
  <dcterms:created xsi:type="dcterms:W3CDTF">2009-04-10T16:54:46Z</dcterms:created>
  <dcterms:modified xsi:type="dcterms:W3CDTF">2024-11-22T05:06:33Z</dcterms:modified>
</cp:coreProperties>
</file>