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116" d="100"/>
          <a:sy n="116" d="100"/>
        </p:scale>
        <p:origin x="1454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0.36599999999999999</c:v>
                </c:pt>
                <c:pt idx="1">
                  <c:v>0.45600000000000002</c:v>
                </c:pt>
                <c:pt idx="2">
                  <c:v>0.56200000000000006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0.16500000000000001</c:v>
                </c:pt>
                <c:pt idx="1">
                  <c:v>0.19800000000000001</c:v>
                </c:pt>
                <c:pt idx="2">
                  <c:v>0.214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SNM-V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工作表1!$A$2:$A$4</c:f>
              <c:numCache>
                <c:formatCode>General</c:formatCode>
                <c:ptCount val="3"/>
                <c:pt idx="0">
                  <c:v>0.9</c:v>
                </c:pt>
                <c:pt idx="1">
                  <c:v>1.2</c:v>
                </c:pt>
                <c:pt idx="2">
                  <c:v>1.8</c:v>
                </c:pt>
              </c:numCache>
            </c:numRef>
          </c:xVal>
          <c:yVal>
            <c:numRef>
              <c:f>工作表1!$B$2:$B$4</c:f>
              <c:numCache>
                <c:formatCode>General</c:formatCode>
                <c:ptCount val="3"/>
                <c:pt idx="0">
                  <c:v>0.377</c:v>
                </c:pt>
                <c:pt idx="1">
                  <c:v>0.47299999999999998</c:v>
                </c:pt>
                <c:pt idx="2">
                  <c:v>0.79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91-486B-94C7-C01B87E461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3600816"/>
        <c:axId val="153601776"/>
      </c:scatterChart>
      <c:valAx>
        <c:axId val="153600816"/>
        <c:scaling>
          <c:orientation val="minMax"/>
          <c:min val="0.70000000000000007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Supply Voltage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1776"/>
        <c:crosses val="autoZero"/>
        <c:crossBetween val="midCat"/>
      </c:valAx>
      <c:valAx>
        <c:axId val="153601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dirty="0"/>
                  <a:t>Noise Margin</a:t>
                </a:r>
                <a:r>
                  <a:rPr lang="en-US" altLang="zh-TW" baseline="0" dirty="0"/>
                  <a:t> (V)</a:t>
                </a:r>
                <a:endParaRPr lang="zh-TW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536008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Noise Margin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(supply voltage)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Roughly linear to VDD</a:t>
            </a:r>
          </a:p>
          <a:p>
            <a:pPr lvl="1"/>
            <a:r>
              <a:rPr lang="en-US" altLang="zh-TW" dirty="0"/>
              <a:t>At TT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278284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206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(width)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1.2 V</a:t>
                </a:r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AA4D77AC-0236-86BA-51D1-2C61EAB5C3F8}"/>
              </a:ext>
            </a:extLst>
          </p:cNvPr>
          <p:cNvGrpSpPr/>
          <p:nvPr/>
        </p:nvGrpSpPr>
        <p:grpSpPr>
          <a:xfrm>
            <a:off x="1079612" y="2996951"/>
            <a:ext cx="7020780" cy="2825174"/>
            <a:chOff x="1835696" y="2348881"/>
            <a:chExt cx="5508612" cy="349429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3F69626A-19FF-DCAE-04DC-98500CF3E0B4}"/>
                </a:ext>
              </a:extLst>
            </p:cNvPr>
            <p:cNvGrpSpPr/>
            <p:nvPr/>
          </p:nvGrpSpPr>
          <p:grpSpPr>
            <a:xfrm>
              <a:off x="1835696" y="2348881"/>
              <a:ext cx="5508612" cy="3494293"/>
              <a:chOff x="1835696" y="2420889"/>
              <a:chExt cx="5508612" cy="3196906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3AC0489E-BD32-FBC9-9A63-DCA0D42C82EC}"/>
                  </a:ext>
                </a:extLst>
              </p:cNvPr>
              <p:cNvSpPr/>
              <p:nvPr/>
            </p:nvSpPr>
            <p:spPr bwMode="auto">
              <a:xfrm>
                <a:off x="1835696" y="2420889"/>
                <a:ext cx="5472608" cy="3096344"/>
              </a:xfrm>
              <a:prstGeom prst="roundRect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新細明體" panose="02020500000000000000" pitchFamily="18" charset="-120"/>
                </a:endParaRP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6573A34-375F-0B5A-3BC7-253F3884D7DD}"/>
                  </a:ext>
                </a:extLst>
              </p:cNvPr>
              <p:cNvSpPr txBox="1"/>
              <p:nvPr/>
            </p:nvSpPr>
            <p:spPr>
              <a:xfrm>
                <a:off x="3700149" y="3446650"/>
                <a:ext cx="1743701" cy="10448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0.72 um</a:t>
                </a:r>
              </a:p>
              <a:p>
                <a:pPr algn="ctr"/>
                <a:r>
                  <a:rPr lang="en-US" altLang="zh-TW" dirty="0"/>
                  <a:t>Wp = 0.30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0BCD6F88-F4AA-71D4-50AF-833713A61771}"/>
                  </a:ext>
                </a:extLst>
              </p:cNvPr>
              <p:cNvSpPr txBox="1"/>
              <p:nvPr/>
            </p:nvSpPr>
            <p:spPr>
              <a:xfrm>
                <a:off x="1979712" y="3645894"/>
                <a:ext cx="936103" cy="591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TW" dirty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CE8A7C5E-5BE1-3646-A215-8B23A29EFD20}"/>
                  </a:ext>
                </a:extLst>
              </p:cNvPr>
              <p:cNvSpPr txBox="1"/>
              <p:nvPr/>
            </p:nvSpPr>
            <p:spPr>
              <a:xfrm>
                <a:off x="3563887" y="2436407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Wp = 0.25 um</a:t>
                </a:r>
              </a:p>
              <a:p>
                <a:pPr algn="ctr"/>
                <a:r>
                  <a:rPr lang="en-US" altLang="zh-TW" dirty="0"/>
                  <a:t>0.472</a:t>
                </a:r>
                <a:endParaRPr lang="zh-TW" altLang="en-US" dirty="0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31B811C-4337-D8CC-2268-DF23963879EE}"/>
                  </a:ext>
                </a:extLst>
              </p:cNvPr>
              <p:cNvSpPr txBox="1"/>
              <p:nvPr/>
            </p:nvSpPr>
            <p:spPr>
              <a:xfrm>
                <a:off x="3563887" y="4886421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Wp = 0.36 um</a:t>
                </a:r>
              </a:p>
              <a:p>
                <a:pPr algn="ctr"/>
                <a:r>
                  <a:rPr lang="en-US" altLang="zh-TW" dirty="0"/>
                  <a:t>0.473</a:t>
                </a:r>
                <a:endParaRPr lang="zh-TW" altLang="en-US" dirty="0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FA46D431-3889-2157-4F92-43A0A1AAB2FF}"/>
                  </a:ext>
                </a:extLst>
              </p:cNvPr>
              <p:cNvSpPr txBox="1"/>
              <p:nvPr/>
            </p:nvSpPr>
            <p:spPr>
              <a:xfrm>
                <a:off x="5328082" y="3673397"/>
                <a:ext cx="2016226" cy="731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0.84 um</a:t>
                </a:r>
              </a:p>
              <a:p>
                <a:pPr algn="ctr"/>
                <a:r>
                  <a:rPr lang="en-US" altLang="zh-TW" dirty="0"/>
                  <a:t>0.471</a:t>
                </a:r>
                <a:endParaRPr lang="zh-TW" altLang="en-US" dirty="0"/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3DB0113-216B-23F9-C801-85D0F0C0152A}"/>
                </a:ext>
              </a:extLst>
            </p:cNvPr>
            <p:cNvSpPr txBox="1"/>
            <p:nvPr/>
          </p:nvSpPr>
          <p:spPr>
            <a:xfrm>
              <a:off x="1871700" y="3687840"/>
              <a:ext cx="2016226" cy="799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0.60 um</a:t>
              </a:r>
            </a:p>
            <a:p>
              <a:pPr algn="ctr"/>
              <a:r>
                <a:rPr lang="en-US" altLang="zh-TW" dirty="0"/>
                <a:t>0.475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6304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Some special cases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908BA3E-8662-BF22-14EA-BE29F55EE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3" y="2060848"/>
            <a:ext cx="3096344" cy="2322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EC3C962-FBD7-5324-46EF-E411944674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564" y="4383045"/>
            <a:ext cx="3096343" cy="23222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A413B72-1A9C-7303-C7F2-1B093A6489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2" y="4383106"/>
            <a:ext cx="3096343" cy="23222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D2542C4-8F73-2BB2-BBF1-5C7234234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093" y="2060848"/>
            <a:ext cx="3096344" cy="2322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C6684CF-8304-FF8A-07E2-ACFB3CF1D681}"/>
                  </a:ext>
                </a:extLst>
              </p:cNvPr>
              <p:cNvSpPr txBox="1"/>
              <p:nvPr/>
            </p:nvSpPr>
            <p:spPr>
              <a:xfrm>
                <a:off x="4063798" y="2929589"/>
                <a:ext cx="10164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1C6684CF-8304-FF8A-07E2-ACFB3CF1D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98" y="2929589"/>
                <a:ext cx="101640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0ED733D-9B03-2426-76AC-E91FE5F3FB98}"/>
                  </a:ext>
                </a:extLst>
              </p:cNvPr>
              <p:cNvSpPr txBox="1"/>
              <p:nvPr/>
            </p:nvSpPr>
            <p:spPr>
              <a:xfrm>
                <a:off x="4063798" y="5257800"/>
                <a:ext cx="101640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320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0ED733D-9B03-2426-76AC-E91FE5F3F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98" y="5257800"/>
                <a:ext cx="101640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17">
            <a:extLst>
              <a:ext uri="{FF2B5EF4-FFF2-40B4-BE49-F238E27FC236}">
                <a16:creationId xmlns:a16="http://schemas.microsoft.com/office/drawing/2014/main" id="{0CCABB5A-878A-EE62-3F4E-B31ABB75683E}"/>
              </a:ext>
            </a:extLst>
          </p:cNvPr>
          <p:cNvSpPr txBox="1"/>
          <p:nvPr/>
        </p:nvSpPr>
        <p:spPr>
          <a:xfrm>
            <a:off x="5527885" y="1645858"/>
            <a:ext cx="256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/>
              <a:t>monotonic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19494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Hspice</a:t>
            </a:r>
            <a:r>
              <a:rPr lang="en-US" altLang="zh-TW" dirty="0"/>
              <a:t> simulation</a:t>
            </a:r>
          </a:p>
          <a:p>
            <a:r>
              <a:rPr lang="en-US" altLang="zh-TW" dirty="0"/>
              <a:t>Download data</a:t>
            </a:r>
          </a:p>
          <a:p>
            <a:r>
              <a:rPr lang="en-US" altLang="zh-TW" dirty="0"/>
              <a:t>Post-processing done by python</a:t>
            </a:r>
          </a:p>
          <a:p>
            <a:pPr lvl="1"/>
            <a:r>
              <a:rPr lang="en-US" altLang="zh-TW" dirty="0"/>
              <a:t>Rotate the curves </a:t>
            </a:r>
            <a:r>
              <a:rPr lang="en-US" altLang="zh-TW" dirty="0" err="1"/>
              <a:t>ccw</a:t>
            </a:r>
            <a:r>
              <a:rPr lang="en-US" altLang="zh-TW" dirty="0"/>
              <a:t> by 45 degree</a:t>
            </a:r>
          </a:p>
          <a:p>
            <a:pPr lvl="1"/>
            <a:r>
              <a:rPr lang="en-US" altLang="zh-TW" dirty="0"/>
              <a:t>Subtract two curves</a:t>
            </a:r>
          </a:p>
          <a:p>
            <a:pPr lvl="1"/>
            <a:r>
              <a:rPr lang="en-US" altLang="zh-TW" dirty="0"/>
              <a:t>Find min(local maximum, -local minimum)</a:t>
            </a:r>
            <a:r>
              <a:rPr lang="zh-TW" altLang="en-US" dirty="0"/>
              <a:t> </a:t>
            </a:r>
            <a:r>
              <a:rPr lang="en-US" altLang="zh-TW" dirty="0"/>
              <a:t>for</a:t>
            </a:r>
            <a:r>
              <a:rPr lang="zh-TW" altLang="en-US" dirty="0"/>
              <a:t> </a:t>
            </a:r>
            <a:r>
              <a:rPr lang="en-US" altLang="zh-TW" dirty="0"/>
              <a:t>SNM, RNM</a:t>
            </a:r>
          </a:p>
          <a:p>
            <a:pPr lvl="1"/>
            <a:r>
              <a:rPr lang="en-US" altLang="zh-TW" dirty="0"/>
              <a:t>Find local maximum (or</a:t>
            </a:r>
            <a:r>
              <a:rPr lang="zh-TW" altLang="en-US" dirty="0"/>
              <a:t> </a:t>
            </a:r>
            <a:r>
              <a:rPr lang="en-US" altLang="zh-TW" dirty="0"/>
              <a:t>global maximum) for WNM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0986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SF, worst at FF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0.562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0.634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0.647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0.590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0.526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9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(supply voltage)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Roughly linear to VDD</a:t>
            </a:r>
          </a:p>
          <a:p>
            <a:pPr lvl="1"/>
            <a:r>
              <a:rPr lang="en-US" altLang="zh-TW" dirty="0"/>
              <a:t>At TT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6197030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3780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89C8E86-8C1D-B148-D156-BD517D43F379}"/>
              </a:ext>
            </a:extLst>
          </p:cNvPr>
          <p:cNvGrpSpPr/>
          <p:nvPr/>
        </p:nvGrpSpPr>
        <p:grpSpPr>
          <a:xfrm>
            <a:off x="1079612" y="2996951"/>
            <a:ext cx="7020780" cy="2736305"/>
            <a:chOff x="1079612" y="2996951"/>
            <a:chExt cx="7020780" cy="2736305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A4D77AC-0236-86BA-51D1-2C61EAB5C3F8}"/>
                </a:ext>
              </a:extLst>
            </p:cNvPr>
            <p:cNvGrpSpPr/>
            <p:nvPr/>
          </p:nvGrpSpPr>
          <p:grpSpPr>
            <a:xfrm>
              <a:off x="1079612" y="2996951"/>
              <a:ext cx="7020780" cy="2736305"/>
              <a:chOff x="1835696" y="2348881"/>
              <a:chExt cx="5508612" cy="3384376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3F69626A-19FF-DCAE-04DC-98500CF3E0B4}"/>
                  </a:ext>
                </a:extLst>
              </p:cNvPr>
              <p:cNvGrpSpPr/>
              <p:nvPr/>
            </p:nvGrpSpPr>
            <p:grpSpPr>
              <a:xfrm>
                <a:off x="1835696" y="2348881"/>
                <a:ext cx="5508612" cy="3384376"/>
                <a:chOff x="1835696" y="2420889"/>
                <a:chExt cx="5508612" cy="3096344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3AC0489E-BD32-FBC9-9A63-DCA0D42C82EC}"/>
                    </a:ext>
                  </a:extLst>
                </p:cNvPr>
                <p:cNvSpPr/>
                <p:nvPr/>
              </p:nvSpPr>
              <p:spPr bwMode="auto">
                <a:xfrm>
                  <a:off x="1835696" y="2420889"/>
                  <a:ext cx="5472608" cy="309634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BCD6F88-F4AA-71D4-50AF-833713A61771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E8A7C5E-5BE1-3646-A215-8B23A29EFD20}"/>
                    </a:ext>
                  </a:extLst>
                </p:cNvPr>
                <p:cNvSpPr txBox="1"/>
                <p:nvPr/>
              </p:nvSpPr>
              <p:spPr>
                <a:xfrm>
                  <a:off x="3563887" y="2436408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0.25 um</a:t>
                  </a:r>
                </a:p>
                <a:p>
                  <a:pPr algn="ctr"/>
                  <a:r>
                    <a:rPr lang="en-US" altLang="zh-TW" dirty="0"/>
                    <a:t>0.533</a:t>
                  </a:r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31B811C-4337-D8CC-2268-DF23963879EE}"/>
                    </a:ext>
                  </a:extLst>
                </p:cNvPr>
                <p:cNvSpPr txBox="1"/>
                <p:nvPr/>
              </p:nvSpPr>
              <p:spPr>
                <a:xfrm>
                  <a:off x="3563887" y="4886421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0.35 um</a:t>
                  </a:r>
                </a:p>
                <a:p>
                  <a:pPr algn="ctr"/>
                  <a:r>
                    <a:rPr lang="en-US" altLang="zh-TW" dirty="0"/>
                    <a:t>0.569</a:t>
                  </a:r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A46D431-3889-2157-4F92-43A0A1AAB2FF}"/>
                    </a:ext>
                  </a:extLst>
                </p:cNvPr>
                <p:cNvSpPr txBox="1"/>
                <p:nvPr/>
              </p:nvSpPr>
              <p:spPr>
                <a:xfrm>
                  <a:off x="5328082" y="3673397"/>
                  <a:ext cx="2016226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Wn</a:t>
                  </a:r>
                  <a:r>
                    <a:rPr lang="en-US" altLang="zh-TW" dirty="0"/>
                    <a:t> = 0.82 um</a:t>
                  </a:r>
                </a:p>
                <a:p>
                  <a:pPr algn="ctr"/>
                  <a:r>
                    <a:rPr lang="en-US" altLang="zh-TW" dirty="0"/>
                    <a:t>0.560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3DB0113-216B-23F9-C801-85D0F0C0152A}"/>
                  </a:ext>
                </a:extLst>
              </p:cNvPr>
              <p:cNvSpPr txBox="1"/>
              <p:nvPr/>
            </p:nvSpPr>
            <p:spPr>
              <a:xfrm>
                <a:off x="1871700" y="3687840"/>
                <a:ext cx="201622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0.62 um</a:t>
                </a:r>
              </a:p>
              <a:p>
                <a:pPr algn="ctr"/>
                <a:r>
                  <a:rPr lang="en-US" altLang="zh-TW" dirty="0"/>
                  <a:t>0.564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028C391-B339-0C31-2A59-8DA33335ED6F}"/>
                </a:ext>
              </a:extLst>
            </p:cNvPr>
            <p:cNvSpPr txBox="1"/>
            <p:nvPr/>
          </p:nvSpPr>
          <p:spPr>
            <a:xfrm>
              <a:off x="3455876" y="3903438"/>
              <a:ext cx="222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0.72 um</a:t>
              </a:r>
            </a:p>
            <a:p>
              <a:pPr algn="ctr"/>
              <a:r>
                <a:rPr lang="en-US" altLang="zh-TW" dirty="0"/>
                <a:t>Wp = 0.30 um</a:t>
              </a:r>
            </a:p>
            <a:p>
              <a:pPr algn="ctr"/>
              <a:r>
                <a:rPr lang="en-US" altLang="zh-TW" dirty="0"/>
                <a:t>0.562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4651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SF, worst at FF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0.214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0.283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0.350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0.241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0.170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7105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(supply voltage)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NM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altLang="zh-TW" dirty="0"/>
                  <a:t> with VDD </a:t>
                </a:r>
                <a14:m>
                  <m:oMath xmlns:m="http://schemas.openxmlformats.org/officeDocument/2006/math">
                    <m:r>
                      <a:rPr lang="zh-TW" altLang="en-US" i="1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At TT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aphicFrame>
        <p:nvGraphicFramePr>
          <p:cNvPr id="15" name="圖表 14">
            <a:extLst>
              <a:ext uri="{FF2B5EF4-FFF2-40B4-BE49-F238E27FC236}">
                <a16:creationId xmlns:a16="http://schemas.microsoft.com/office/drawing/2014/main" id="{21806215-C264-9743-0E31-E0EE07486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6838574"/>
              </p:ext>
            </p:extLst>
          </p:nvPr>
        </p:nvGraphicFramePr>
        <p:xfrm>
          <a:off x="1619672" y="227687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8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RNM (width)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Noise margin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 with </a:t>
                </a:r>
                <a:r>
                  <a:rPr lang="en-US" altLang="zh-TW" dirty="0" err="1"/>
                  <a:t>Wn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or Wp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altLang="zh-TW" dirty="0"/>
                  <a:t>	</a:t>
                </a:r>
              </a:p>
              <a:p>
                <a:pPr lvl="1"/>
                <a:r>
                  <a:rPr lang="en-US" altLang="zh-TW" dirty="0"/>
                  <a:t>VDD = 1.8 V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447DF35-E949-4F5D-8FB5-18A310E4B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16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5783187-8B2F-5FAD-C69C-DE4A6535CC68}"/>
              </a:ext>
            </a:extLst>
          </p:cNvPr>
          <p:cNvGrpSpPr/>
          <p:nvPr/>
        </p:nvGrpSpPr>
        <p:grpSpPr>
          <a:xfrm>
            <a:off x="1079612" y="2996951"/>
            <a:ext cx="7020780" cy="2825174"/>
            <a:chOff x="1079612" y="2996951"/>
            <a:chExt cx="7020780" cy="2825174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A4D77AC-0236-86BA-51D1-2C61EAB5C3F8}"/>
                </a:ext>
              </a:extLst>
            </p:cNvPr>
            <p:cNvGrpSpPr/>
            <p:nvPr/>
          </p:nvGrpSpPr>
          <p:grpSpPr>
            <a:xfrm>
              <a:off x="1079612" y="2996951"/>
              <a:ext cx="7020780" cy="2825174"/>
              <a:chOff x="1835696" y="2348881"/>
              <a:chExt cx="5508612" cy="3494293"/>
            </a:xfrm>
          </p:grpSpPr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3F69626A-19FF-DCAE-04DC-98500CF3E0B4}"/>
                  </a:ext>
                </a:extLst>
              </p:cNvPr>
              <p:cNvGrpSpPr/>
              <p:nvPr/>
            </p:nvGrpSpPr>
            <p:grpSpPr>
              <a:xfrm>
                <a:off x="1835696" y="2348881"/>
                <a:ext cx="5508612" cy="3494293"/>
                <a:chOff x="1835696" y="2420889"/>
                <a:chExt cx="5508612" cy="3196906"/>
              </a:xfrm>
            </p:grpSpPr>
            <p:sp>
              <p:nvSpPr>
                <p:cNvPr id="6" name="矩形: 圓角 5">
                  <a:extLst>
                    <a:ext uri="{FF2B5EF4-FFF2-40B4-BE49-F238E27FC236}">
                      <a16:creationId xmlns:a16="http://schemas.microsoft.com/office/drawing/2014/main" id="{3AC0489E-BD32-FBC9-9A63-DCA0D42C82EC}"/>
                    </a:ext>
                  </a:extLst>
                </p:cNvPr>
                <p:cNvSpPr/>
                <p:nvPr/>
              </p:nvSpPr>
              <p:spPr bwMode="auto">
                <a:xfrm>
                  <a:off x="1835696" y="2420889"/>
                  <a:ext cx="5472608" cy="3096344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TW" altLang="en-US" sz="18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Verdana" panose="020B0604030504040204" pitchFamily="34" charset="0"/>
                    <a:ea typeface="新細明體" panose="02020500000000000000" pitchFamily="18" charset="-120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0BCD6F88-F4AA-71D4-50AF-833713A61771}"/>
                    </a:ext>
                  </a:extLst>
                </p:cNvPr>
                <p:cNvSpPr txBox="1"/>
                <p:nvPr/>
              </p:nvSpPr>
              <p:spPr>
                <a:xfrm>
                  <a:off x="1979712" y="3645894"/>
                  <a:ext cx="936103" cy="591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altLang="zh-TW" dirty="0"/>
                </a:p>
                <a:p>
                  <a:pPr algn="ctr"/>
                  <a:endParaRPr lang="zh-TW" altLang="en-US" dirty="0"/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CE8A7C5E-5BE1-3646-A215-8B23A29EFD20}"/>
                    </a:ext>
                  </a:extLst>
                </p:cNvPr>
                <p:cNvSpPr txBox="1"/>
                <p:nvPr/>
              </p:nvSpPr>
              <p:spPr>
                <a:xfrm>
                  <a:off x="3563887" y="2436407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0.24 um</a:t>
                  </a:r>
                </a:p>
                <a:p>
                  <a:pPr algn="ctr"/>
                  <a:r>
                    <a:rPr lang="en-US" altLang="zh-TW" dirty="0"/>
                    <a:t>0.196</a:t>
                  </a:r>
                  <a:endParaRPr lang="zh-TW" altLang="en-US" dirty="0"/>
                </a:p>
              </p:txBody>
            </p:sp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531B811C-4337-D8CC-2268-DF23963879EE}"/>
                    </a:ext>
                  </a:extLst>
                </p:cNvPr>
                <p:cNvSpPr txBox="1"/>
                <p:nvPr/>
              </p:nvSpPr>
              <p:spPr>
                <a:xfrm>
                  <a:off x="3563887" y="4886421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/>
                    <a:t>Wp = 0.36 um</a:t>
                  </a:r>
                </a:p>
                <a:p>
                  <a:pPr algn="ctr"/>
                  <a:r>
                    <a:rPr lang="en-US" altLang="zh-TW" dirty="0"/>
                    <a:t>0.216</a:t>
                  </a:r>
                  <a:endParaRPr lang="zh-TW" altLang="en-US" dirty="0"/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FA46D431-3889-2157-4F92-43A0A1AAB2FF}"/>
                    </a:ext>
                  </a:extLst>
                </p:cNvPr>
                <p:cNvSpPr txBox="1"/>
                <p:nvPr/>
              </p:nvSpPr>
              <p:spPr>
                <a:xfrm>
                  <a:off x="5328082" y="3673397"/>
                  <a:ext cx="2016226" cy="731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dirty="0" err="1"/>
                    <a:t>Wn</a:t>
                  </a:r>
                  <a:r>
                    <a:rPr lang="en-US" altLang="zh-TW" dirty="0"/>
                    <a:t> = 0.84 um</a:t>
                  </a:r>
                </a:p>
                <a:p>
                  <a:pPr algn="ctr"/>
                  <a:r>
                    <a:rPr lang="en-US" altLang="zh-TW" dirty="0"/>
                    <a:t>0.237</a:t>
                  </a:r>
                  <a:endParaRPr lang="zh-TW" altLang="en-US" dirty="0"/>
                </a:p>
              </p:txBody>
            </p:sp>
          </p:grp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D3DB0113-216B-23F9-C801-85D0F0C0152A}"/>
                  </a:ext>
                </a:extLst>
              </p:cNvPr>
              <p:cNvSpPr txBox="1"/>
              <p:nvPr/>
            </p:nvSpPr>
            <p:spPr>
              <a:xfrm>
                <a:off x="1871700" y="3687840"/>
                <a:ext cx="2016226" cy="79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 err="1"/>
                  <a:t>Wn</a:t>
                </a:r>
                <a:r>
                  <a:rPr lang="en-US" altLang="zh-TW" dirty="0"/>
                  <a:t> = 0.60 um</a:t>
                </a:r>
              </a:p>
              <a:p>
                <a:pPr algn="ctr"/>
                <a:r>
                  <a:rPr lang="en-US" altLang="zh-TW" dirty="0"/>
                  <a:t>0.167</a:t>
                </a:r>
                <a:endParaRPr lang="zh-TW" altLang="en-US" dirty="0"/>
              </a:p>
            </p:txBody>
          </p:sp>
        </p:grp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3A08183-B9C9-4253-2540-ACE509063AB5}"/>
                </a:ext>
              </a:extLst>
            </p:cNvPr>
            <p:cNvSpPr txBox="1"/>
            <p:nvPr/>
          </p:nvSpPr>
          <p:spPr>
            <a:xfrm>
              <a:off x="3455876" y="3903438"/>
              <a:ext cx="22223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/>
                <a:t>Wn</a:t>
              </a:r>
              <a:r>
                <a:rPr lang="en-US" altLang="zh-TW" dirty="0"/>
                <a:t> = 0.72 um</a:t>
              </a:r>
            </a:p>
            <a:p>
              <a:pPr algn="ctr"/>
              <a:r>
                <a:rPr lang="en-US" altLang="zh-TW" dirty="0"/>
                <a:t>Wp = 0.30 um</a:t>
              </a:r>
            </a:p>
            <a:p>
              <a:pPr algn="ctr"/>
              <a:r>
                <a:rPr lang="en-US" altLang="zh-TW" dirty="0"/>
                <a:t>0.214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1892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2A927F-92B0-E5E5-F227-F3EC15CE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WNM (corners)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47DF35-E949-4F5D-8FB5-18A310E4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Best at FF, worst at FS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5D0ABC-0C0F-79C2-DBDF-649A7D01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DD57CD4-B3B1-FF7D-7D4E-BB0020987CFF}"/>
              </a:ext>
            </a:extLst>
          </p:cNvPr>
          <p:cNvGrpSpPr/>
          <p:nvPr/>
        </p:nvGrpSpPr>
        <p:grpSpPr>
          <a:xfrm>
            <a:off x="1835696" y="2636912"/>
            <a:ext cx="5472608" cy="3096344"/>
            <a:chOff x="1835696" y="2420888"/>
            <a:chExt cx="5472608" cy="3096344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17360BEE-34B9-EFEB-8CC5-AB9CFB473C5D}"/>
                </a:ext>
              </a:extLst>
            </p:cNvPr>
            <p:cNvSpPr/>
            <p:nvPr/>
          </p:nvSpPr>
          <p:spPr bwMode="auto">
            <a:xfrm>
              <a:off x="1835696" y="2420888"/>
              <a:ext cx="5472608" cy="3096344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C37CF20-37C9-B4F3-C883-225BAD28C4AA}"/>
                </a:ext>
              </a:extLst>
            </p:cNvPr>
            <p:cNvSpPr txBox="1"/>
            <p:nvPr/>
          </p:nvSpPr>
          <p:spPr>
            <a:xfrm>
              <a:off x="1979712" y="3645894"/>
              <a:ext cx="52565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TT</a:t>
              </a:r>
            </a:p>
            <a:p>
              <a:pPr algn="ctr"/>
              <a:r>
                <a:rPr lang="en-US" altLang="zh-TW" dirty="0"/>
                <a:t>0.790</a:t>
              </a:r>
              <a:endParaRPr lang="zh-TW" altLang="en-US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B117EFF-67D5-2AE5-651B-5DB5CC24EE60}"/>
                </a:ext>
              </a:extLst>
            </p:cNvPr>
            <p:cNvSpPr txBox="1"/>
            <p:nvPr/>
          </p:nvSpPr>
          <p:spPr>
            <a:xfrm>
              <a:off x="1979712" y="4796135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SS</a:t>
              </a:r>
            </a:p>
            <a:p>
              <a:pPr algn="ctr"/>
              <a:r>
                <a:rPr lang="en-US" altLang="zh-TW" dirty="0"/>
                <a:t>0.644</a:t>
              </a:r>
              <a:endParaRPr lang="zh-TW" altLang="en-US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5C62A6F-028B-CAA0-B6E8-5ED849A5D598}"/>
                </a:ext>
              </a:extLst>
            </p:cNvPr>
            <p:cNvSpPr txBox="1"/>
            <p:nvPr/>
          </p:nvSpPr>
          <p:spPr>
            <a:xfrm>
              <a:off x="1979712" y="2492896"/>
              <a:ext cx="9361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SF</a:t>
              </a:r>
            </a:p>
            <a:p>
              <a:pPr algn="ctr"/>
              <a:r>
                <a:rPr lang="en-US" altLang="zh-TW" dirty="0"/>
                <a:t>0.637</a:t>
              </a:r>
              <a:endParaRPr lang="zh-TW" altLang="en-US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FBA13FA-8436-26C6-0941-196C0B98B8AC}"/>
                </a:ext>
              </a:extLst>
            </p:cNvPr>
            <p:cNvSpPr txBox="1"/>
            <p:nvPr/>
          </p:nvSpPr>
          <p:spPr>
            <a:xfrm>
              <a:off x="6300192" y="4796135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FS</a:t>
              </a:r>
            </a:p>
            <a:p>
              <a:pPr algn="ctr"/>
              <a:r>
                <a:rPr lang="en-US" altLang="zh-TW" dirty="0"/>
                <a:t>0.628</a:t>
              </a:r>
              <a:endParaRPr lang="zh-TW" altLang="en-US" dirty="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9979276-A73D-22D5-6F6C-287AE827519B}"/>
                </a:ext>
              </a:extLst>
            </p:cNvPr>
            <p:cNvSpPr txBox="1"/>
            <p:nvPr/>
          </p:nvSpPr>
          <p:spPr>
            <a:xfrm>
              <a:off x="6300192" y="2492896"/>
              <a:ext cx="936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/>
                <a:t>FF</a:t>
              </a:r>
            </a:p>
            <a:p>
              <a:pPr algn="ctr"/>
              <a:r>
                <a:rPr lang="en-US" altLang="zh-TW" dirty="0"/>
                <a:t>0.794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5074229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6863</TotalTime>
  <Words>336</Words>
  <Application>Microsoft Office PowerPoint</Application>
  <PresentationFormat>如螢幕大小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Noise Margin</vt:lpstr>
      <vt:lpstr>Procedure</vt:lpstr>
      <vt:lpstr>SNM (corners)</vt:lpstr>
      <vt:lpstr>SNM (supply voltage)</vt:lpstr>
      <vt:lpstr>SNM (width)</vt:lpstr>
      <vt:lpstr>RNM (corners)</vt:lpstr>
      <vt:lpstr>RNM (supply voltage)</vt:lpstr>
      <vt:lpstr>RNM (width)</vt:lpstr>
      <vt:lpstr>WNM (corners)</vt:lpstr>
      <vt:lpstr>WNM (supply voltage)</vt:lpstr>
      <vt:lpstr>WNM (width)</vt:lpstr>
      <vt:lpstr>WNM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141</cp:revision>
  <cp:lastPrinted>2024-10-04T18:46:35Z</cp:lastPrinted>
  <dcterms:created xsi:type="dcterms:W3CDTF">2009-04-10T16:54:46Z</dcterms:created>
  <dcterms:modified xsi:type="dcterms:W3CDTF">2024-11-09T18:07:56Z</dcterms:modified>
</cp:coreProperties>
</file>