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sldIdLst>
    <p:sldId id="256" r:id="rId2"/>
    <p:sldId id="258" r:id="rId3"/>
    <p:sldId id="268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5F5F5F"/>
    <a:srgbClr val="000099"/>
    <a:srgbClr val="6600CC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 varScale="1">
        <p:scale>
          <a:sx n="100" d="100"/>
          <a:sy n="100" d="100"/>
        </p:scale>
        <p:origin x="1340" y="68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06T05:02:00.3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21871 6703 3103 0,'1'0'272'0,"-1"0"-272"15,0 0 0-15,0 0 0 0,2 0 352 0,-2-1 16 0,1 1 0 0,-1 0 0 16,1 0 128-16,0 0 16 16,-1 0 16-16,0 0 0 0,-1 0 48 0,-1 1 0 0,-1 1 0 0,-3 2 0 15,1 4 784-15,-3 1 176 32,-1 5 16-32,-3 2 16 0,3 1-160 15,-6 3-16-15,-3 2-16 0,-2 0 0 0,-1 1-720 0,-1 0-144 0,-2 2-16 0,1 0-16 0,1 1-320 0,2 0-160 0,2 0 160 0,2 0-160 16,2-2 0-16,3-1 0 0,2-3-128 0,2-3 128 15,3-4-784-15,1-3-48 16,3-2-16-16,-1-6 0 0,2-2-416 0,-1-4-80 0,1-3 0 16,-1-3-3072-16,1-2-592 0</inkml:trace>
  <inkml:trace contextRef="#ctx0" brushRef="#br0" timeOffset="372.96">21604 6807 1023 0,'-4'6'0'0,"1"-3"0"0,0 1 0 0,1-1 0 16,0-1 0-16,2-1 0 0,-1 0 528 0,-1 2 16 15,0 1 0-15,-3 3 0 0,0 0 272 0,0 1 48 16,-1-1 16-16,1-1 0 0,0 1 128 0,-1-1 16 0,1 2 16 0,-2 0 0 16,1 3-160-16,-1-1-48 15,2 1 0-15,-2 2 0 0,0 0-160 0,1 1-32 0,-1 1-16 0,2 1 0 16,-1 2-416-16,0 0-80 0,3 0 0 0,-2-1-128 15,2-1 0-15,1-4 0 0,2-1 0 0,1-2 0 16,1-3 0-16,2-2 0 16,2 0 0-16,-6-4 0 0,0 0 0 0,0 0 0 0,0 0 0 0,47 0 0 15,-47 0 0-15,0 0 0 0,55-5 192 0,-55 5-192 16,55-2 400-16,-55 2-16 0,61-4-16 0,-61 4 0 16,63-3 80-16,-63 3 32 15,55-5 0-15,-55 5 0 0,0 0-240 0,49-8-48 0,-49 8-16 0,0 0 0 16,0 0-176-16,0 0 0 0,0 0 0 0,0 0 0 15,0 0 0-15,0 0 0 0,0 0 0 0,0 0 0 0,0 0-224 0,8-19 80 16,-11 13 16-16,-1-1-5504 16,1 1-1088-16</inkml:trace>
  <inkml:trace contextRef="#ctx0" brushRef="#br0" timeOffset="5320.37">19401 8844 687 0,'8'-7'0'0</inkml:trace>
  <inkml:trace contextRef="#ctx0" brushRef="#br0" timeOffset="5872.89">19556 8768 111 0,'2'3'0'0,"-1"-1"0"0,-1-1 0 0,0 0 0 16,0 0 160-16,0 0 32 0,0 2 0 0,-2 0 0 0,-2 4 176 0,-5 2 32 16,-3 0 16-16,-2 2 0 0,-2 1-240 15,-3-1-48-15,-3 2-128 0,-1-1 192 0,-2 1-192 0,-3 0 0 16,0 0 0-16,-3-3 0 0,1 0 0 0,-3-4 0 15,0-1 0-15,-3-4 0 0,-2-2 0 0,2-3 128 16,8-1-128-16,2-1 0 0,6-3 0 0,2 0 176 16,3-1-176-16,3-2 160 0,0 1 48 15,2 0 16-15,2-1 0 0,0 0 0 0,1-2 96 0,0-2 32 0,2-1 0 16,1-2 0-16,4 0 16 0,-1-2 0 16,2-2 0-16,3-1 0 0,1 0-32 0,3 0 0 15,-8 24 0-15,23-46 0 0,-23 46-112 0,31-46-32 16,-31 46 0-16,36-40 0 0,-36 40-16 0,43-34-16 15,-43 34 0-15,47-27 0 0,-47 27 96 0,54-23 32 16,-54 23 0-16,51-23 0 0,-51 23 144 0,46-18 16 0,-46 18 16 16,0 0 0-16,69-24-224 0,-69 24-48 15,48-10-16-15,-48 10 0 0,46-3-176 0,-46 3 0 0,53 3 0 0,-27 0 0 16,0 3 0-16,-1 1 0 0,-4-1 0 0,-2 3 0 16,-2-2 0-16,-4 2 0 0,-2-1 0 15,-2 2 0-15,-1-2 0 0,-3 2 0 0,-1-2 0 16,-1 1 0-16,-1 0 0 0,1 0 0 0,-2 2 0 0,0-1 0 15,-1 1 0-15,-2 2 0 0,1 0-144 0,-2 0 144 16,-1 2 0-16,-1 1 0 0,0 1-128 0,-3 1 128 16,0 1 0-16,-2 0 0 0,0-1 0 0,-1 0 0 15,-2 1 0-15,-1-2 0 0,0-1 0 0,-1-2 0 16,-3 0 0-16,-2-2 0 0,0-1 0 0,-2-2 0 16,0 0 0-16,1-2 0 0,0 1 0 0,0-2 0 0,2 2 0 15,-1-3 0-15,6-1 0 0,-3 0 0 0,3-1 0 0,0 0 0 16,0-2 0-16,1 0 0 0,3-1 0 0,0-1 0 15,3 1 0-15,0-1 0 0,1-1 0 16,1 0 0-16,1-2 0 0,2-1-5376 16</inkml:trace>
  <inkml:trace contextRef="#ctx0" brushRef="#br0" timeOffset="13430.66">15106 6056 2239 0,'-3'1'192'0,"3"-1"-192"16,-1 0 0-16,0 0 0 0,2 0 192 0,-1-1 0 0,0 1 0 0,1-1 0 16,-1 0-192-16,0 0 144 15,0-1-144-15,0 1 128 0,0 1-128 0,-1-1 160 16,-1 2-160-16,0 0 160 0,-2 0 496 0,2 1 112 16,-2 0 0-16,2 1 16 0,0 2 64 0,1 3 16 0,0 2 0 0,1 2 0 15,-1 2-288-15,1 2-48 0,-1 2-16 16,0 2 0-16,-1 1-64 0,0 0 0 0,-1 2-16 0,0 2 0 15,0 2-176-15,-1 0-48 0,-1 2 0 0,1 0 0 16,2 2-208-16,-1-3 144 0,0-3-144 0,0-1 128 16,0-4-128-16,-1-3 0 0,1-3-160 0,0-5 160 15,0-1-704 1,-1-4-32-16,1 0-16 0,1-3 0 16,0-1-256-16,-2-3-48 0,0-1-16 0,0-1 0 0,-1-4 48 15,0-1 16-15</inkml:trace>
  <inkml:trace contextRef="#ctx0" brushRef="#br0" timeOffset="13731.47">14931 6351 111 0,'-3'-1'0'16,"2"0"0"-16,0 1 0 0,-1 0 0 0,2 0 128 16,-2-1 32-16,-3 1 0 0,-2-1 0 0,1 2 176 0,0 0 48 15,2 0 0-15,2 2 0 0,1 1 144 0,2 1 48 16,0 0 0-16,2 2 0 0,1 0 48 0,1 4 16 16,0 0 0-16,3 1 0 0,-2 1-240 0,1 3-32 15,0-1-16-15,-1 1 0 0,0-2-352 0,-1 0 144 0,2-2-144 0,-1-1 0 16,-2 0 128-16,1-4-128 15,0 0 0-15,0-2 0 0,-1-3 0 0,0-1 0 0,1-1 0 0,-2-1 0 16,1 0 0-16,0-3 0 16,2 0 0-16,-1-2 0 0,2 1 0 0,0-4 0 15,4-1 128-15,-11 10-128 0,0 0 320 0,37-43 16 16,-37 43 0-16,34-41 0 0,-34 41-48 0,30-46-16 0,-30 46 0 16,25-44 0-16,-15 26-272 0,-1 4 0 15,-2 1 0-15,-1 5 0 0,-1 1 0 0,-2 4 0 16,-2 0 0-16,0 2 0 0,1 0 0 0,-2 1 0 0,0 1-128 0,0-1 128 15,0 1-160-15,0-1 16 0,1 0 0 0,-1-1-4176 16</inkml:trace>
  <inkml:trace contextRef="#ctx0" brushRef="#br0" timeOffset="26907.36">15148 9180 671 0,'-1'0'0'0,"0"-1"0"0,2 1 0 0,-1-1 0 0,-1 0 128 0,-1-1-128 0,2-1 144 0,-3-2-144 0,-1-3 128 0,-1 0-128 15,2-1 0-15,-1 0 0 16,3-1 0-16,-6 1 0 0,-4-1 0 0</inkml:trace>
  <inkml:trace contextRef="#ctx0" brushRef="#br0" timeOffset="27170.21">15093 9186 1487 0,'-5'4'0'0,"1"-1"128"0,3 0-128 0,0 0 0 0,0-1 0 0,1-1 0 15,0 2 320-15,-1 4 16 16,1 3 16-16,1 5 0 0,0 4 304 0,1 5 64 15,3 0 16-15,0 4 0 0,1 4 32 0,-1 0 0 16,0 0 0-16,-2-1 0 0,0-1-304 0,-1-2-48 0,0-2-16 0,2 1 0 16,0-1-400-16,-2 0 0 0,0 0 0 0,0-3 0 0,-2-3-240 15,0-4-80-15,0-3 0 0,-1-6-16 32,0-4-432-32,-1-4-64 0,0-3-32 0,-1-5-1984 0</inkml:trace>
  <inkml:trace contextRef="#ctx0" brushRef="#br0" timeOffset="27386.59">15051 9134 911 0,'0'-5'0'0,"-2"3"0"0,2 0 0 0,-2 0 0 16,1 2 0-16,0 0 0 0,-1 1 0 0,-1 1 0 15,-1 1 720-15,-1 4 64 0,-2 1 16 0,0 3 0 0,-2 4-64 0,2 1-16 16,0 3 0-16,-1 3 0 0,-1 2-240 0,3 0-48 15,-1 0-16-15,1-3 0 0,3-1-416 0,-1-4 128 16,3-5-128-16,1-5 0 16,0-3-304-16,1-6-144 0</inkml:trace>
  <inkml:trace contextRef="#ctx0" brushRef="#br0" timeOffset="27520.09">14977 9236 735 0,'10'-30'0'0,"-8"22"0"0,-1 4 0 0,-1 3 0 0,1-1 0 0,1-2 0 15,3-4 0-15,2-4 0 0,4-1 304 0,0 0-16 16,2 4 0-16,0 5 0 0,1 5-32 0,0 5-16 0,1 5 0 0,0 3 0 15,-1 2 464-15,0 2 80 16,1 2 32-16,-4 0 0 0,3-1-112 0,-4-1 0 0,2 1-16 0,-2-1 0 16,-1 2-544-16,-1 0-144 0,-4 1 0 0,3 0-3552 15</inkml:trace>
  <inkml:trace contextRef="#ctx0" brushRef="#br0" timeOffset="29861.98">14690 10554 111 0,'-1'1'0'0,"0"0"0"0,1 0 0 0,0-1 0 16,-2 0 0-16,2-1 0 15,-1 2 128-15,-1-1-128 0,-1 0 144 0,0 0-16 0,-2 0-128 0,0 0 192 16,1 0 32-16,-2 0 0 0,1 0 0 0,1 1 0 15,0 0 176-15,0 2 48 0,0 0 0 0,3 2 0 16,-1-1 96-16,2 3 32 0,1 2 0 0,0 3 0 16,2 2-128-16,0 5-32 0,4 2 0 0,0 6 0 15,1 6-176-15,1 5-48 0,-1 7 0 0,2 4 0 16,-2 2-192-16,0-4 0 0,-1-5 128 0,-1-6-128 16,-1-6 0-16,-2-5 0 0,-1-1 0 0,-1-5 0 15,-1 0 0-15,-1-3-192 0,-1-3 16 0,0 1 0 16,-1-3-512-16,-2-2-96 0,0 0-32 0,-1-3 0 15,-1-2 400-15,1-2 80 0,-2-2 16 0,0-3 0 16,-2-1-16-16,0-2 0 0,-1-2 0 0,0-1 0 0,0-1 80 0,0-2 0 16,-2-1 16-16,1 0 0 0,2 0 240 0,0 1-192 15,2 0 192-15,0 4-192 0,1 1 192 0,2 2 0 16,0 3 0-16,1 0 0 0,2 3 0 0,0 0 0 16,1 1 128-16,1-2-128 0,0 2 256 0,1 1-16 15,0 1 0-15,0 0 0 0,-1 0 48 0,2 0 16 16,-1 0 0-16,1 0 0 0,-1-1 176 0,1 1 32 15,1 1 16-15,0-1 0 0,2 1 144 0,-1 0 32 16,4 2 0-16,-1-1 0 0,4 3-192 0,-1-1-48 16,4 2 0-16,-1 0 0 0,3 1-464 0,-1 0 128 15,3-1-128-15,-1-1 0 0,1 0 0 0,-1-3 0 16,0-1 0-16,-2-4-160 0,-3-2 160 0,-1-3-192 16,-1-3 192-16,0-3-192 0,-1-5 192 0,-1-5 0 15,1-7 0-15,0-7 0 0,-1-3 0 0,0-6 0 0,0-1 0 0,-1-3 0 16,-1 2 0-16,1 2 0 0,-1 3 0 0,1 7-128 15,0 9-192-15,-1 7-48 0,-1 6 0 0,0 6-2848 16</inkml:trace>
  <inkml:trace contextRef="#ctx0" brushRef="#br0" timeOffset="40275.35">18988 7171 1951 0,'0'-1'176'0,"0"1"-176"0,0 0 0 0,0-1 0 16,0 1 192-16,0 0 16 0,1-1 0 0,-1 0 0 15,0 0 48-15,0-1 16 0,0 1 0 0,2-1 0 16,-1 1 0-16,1 0 0 0,0 1 0 0,1 0 0 0,2 2 128 15,-1-1 32-15,1 2 0 0,3-1 0 16,0 1 128-16,2 0 16 0,-10-3 16 0,0 0 0 0,46 11-272 0,-46-11-48 16,45 6-16-16,-45-6 0 0,57 5-128 0,-57-5-128 15,62 4 144-15,-62-4-144 0,63-1 240 0,-63 1-48 16,54-2-16-16,-54 2 0 0,64-4-48 0,-64 4-128 16,81-3 192-16,-35 3-64 0,1 0-128 0,2 2 0 0,0 1 0 0,3 0 0 15,2 2 0-15,-1-2 0 16,0 2 0-16,-5-1 0 0,-3 0 0 0,-45-4 0 15,69 4 0-15,-69-4 0 0,75 4 0 0,-30-2 0 16,5-1 128-16,1-1-128 0,-4-1 128 0,-47 1-128 16,81-3 0-16,-81 3 128 0,62-5-128 0,-62 5 0 15,50-4 0-15,-50 4 0 0,48-7 0 0,-48 7 0 16,52-7 0-16,-52 7 0 0,52-6 0 0,-52 6 0 0,49-6 0 0,-49 6 0 16,0 0 0-16,58-3 0 0,-58 3 0 0,0 0 0 15,38 3 0-15,-30-1 0 0,-4 0 0 0,1 0 0 16,-2 1 0-16,-2-1 0 0,-1 0 0 0,0 1 0 15,-2 0-128-15,0-1 128 0,0 1 0 0,-1 0 0 16,1-1 0-16,0 1 0 0,0-1 0 0,1 0 0 16,-1-1-192-16,1 1 192 0,0 0-160 0,-2-1 160 31,3 1-704-31,-1-2-64 0</inkml:trace>
  <inkml:trace contextRef="#ctx0" brushRef="#br0" timeOffset="51561.72">19324 6591 1951 0,'-3'1'176'0,"0"0"-176"0,1-1 0 0,1 0 0 15,-1 1 592-15,2-1 96 0,-1 1 16 0,-3 1 0 16,0-1 352-16,-1 0 80 0,3 0 16 0,1 0 0 15,1 0-592-15,1-1-112 0,3 0-32 0,-1 0 0 16,5 1 400-16,-1-1 80 0,2 1 0 0,2 0 16 16,-1 2-80-16,2 0 0 0,0 1-16 0,-3 0 0 0,1 0-352 0,-3 2-64 15,0 1-16-15,-4 0 0 16,1 2-384-16,-3 1 128 0,0 2-128 0,-3 0 0 16,-1 1 0-16,-2 0 0 0,-3-1 0 0,1-1 0 15,-3-1 0-15,0-2 0 0,0-1-160 0,-2-2 160 16,-1-3-880-16,2 0-80 0,-2-2 0 0,-2-1-16 15,2 0 80-15,0-1 0 0,0 0 16 0,1 0 0 16,-1 0 576-16,3 1 112 0,2 2 32 0,2 0 0 0,3 2 720 0,3-1 144 16,2 0 16-16,3 2 16 0,0 2 192 0,4 0 32 15,1 2 16-15,2-1 0 0,3-2-736 0,1 1-240 16,-16-6 128-16,38 6-128 0,-38-6 0 0,43 2 0 16,-43-2 0-16,0 0 0 15,65-11-1472-15,-65 11-192 0</inkml:trace>
  <inkml:trace contextRef="#ctx0" brushRef="#br0" timeOffset="51950.13">20124 6405 2815 0,'-2'6'256'0,"-1"-3"-256"0,2 1 0 0,0-1 0 16,-1-1 704-16,1 0 80 0,-1 1 32 0,-3 3 0 15,-2 5 192-15,-5 7 32 0,-3 6 16 0,-4 4 0 16,1 4-416-16,-4 3-64 0,0 3-32 0,2 1 0 16,3 3-224-16,3-2-32 0,4-2-16 0,8-6 0 15,4-7-272-15,7-6 0 0,1-5 0 0,2-4 0 16,-12-10-400 0,0 0-48-16,43 6 0 0,-43-6 0 15,0 0-272-15,43-12-64 0,-43 12-16 0,0 0 0 0,43-28 416 0,-43 28 64 0,0 0 32 0,40-44 0 0,-40 44 288 0,0 0 0 16,24-43 0-16,-19 31 144 15,-2 1 512-15,-2 4 112 0,-2 1 0 0,-3 3 16 16,-2 2 896-16,-1 3 176 0,-3 4 48 0,0 2 0 16,-1 1-656-16,-3 4-128 0,-3 3-32 0,0 2 0 0,-2-1-848 15,4-1-240-15,-1-1 0 0,1-3 0 0,2-2 0 16,2-3 0-16,3-2 0 0,0-2 0 0,3-2-288 0,3-3-96 16,0 0 0-16,1-4-5504 15,1 0-1104-15</inkml:trace>
  <inkml:trace contextRef="#ctx0" brushRef="#br0" timeOffset="54394.4">17590 8881 447 0,'-1'-1'0'0,"1"1"0"0,0 0 0 0,0-1 0 0,1 1 144 0,-1 0-16 16,0-1 0-16,0-1 0 0,1 0 128 0,-2 0 0 15,2 1 16-15,0 0 0 0,0 0 0 0,1 1 0 16,-2 0 0-16,2 0 0 16,1 0 48-16,0 1 0 0,2-1 0 0,1 1 0 15,1 1-64-15,4-1 0 0,-11-1 0 0,0 0 0 0,47 4 128 0,-47-4 0 16,40-1 16-16,-40 1 0 0,0 0 240 0,59-1 32 15,-59 1 16-15,0 0 0 0,50-3-256 0,-50 3-48 16,0 0-16-16,47-2 0 0,-47 2-224 0,0 0-144 16,49 0 192-16,-49 0-192 0,0 0 368 0,52 1-48 0,-52-1 0 0,41 1 0 15,-41-1 96-15,49 1 16 16,-49-1 0-16,51 3 0 0,-51-3-240 0,49 3-32 16,-49-3-16-16,48 4 0 0,-48-4 48 0,48 4 0 15,-48-4 0-15,44 3 0 0,-44-3-192 0,49 5 128 16,-49-5-128-16,54 2 128 0,-54-2 80 0,56 3 16 0,-56-3 0 15,47 1 0-15,-47-1 32 0,39 1 16 16,-39-1 0-16,0 0 0 0,50-2-16 0,-50 2 0 0,0 0 0 0,52-4 0 16,-52 4-128-16,0 0-128 0,57-6 144 0,-57 6-144 15,0 0 0-15,63-9 0 0,-63 9 0 0,45-5 0 16,-45 5 0-16,42-4 0 0,-42 4 0 0,0 0 0 16,53 0 0-16,-53 0 0 0,0 0 0 0,50 3 0 15,-50-3 0-15,0 0 0 0,54 0 0 0,-54 0 0 16,38 0 0-16,-38 0 0 0,42-2 0 0,-42 2 0 15,47-2 0-15,-47 2 0 0,48-4 0 0,-48 4 0 16,43-3 0-16,-43 3 0 0,0 0 0 0,52 1 0 16,-37 0 0-16,-2 1 0 0,0 0 0 0,-1 0 0 0,2 0 0 0,-2-1 0 15,2 1 0-15,1-1 0 0,0 0 0 0,2-1-192 32,0 0 192-32,-17 0-160 0,42 0 160 0,-42 0 192 0,47 0-32 0,-47 0-16 15,47-2-16-15,-47 2-128 0,41-3 192 0,-41 3-64 16,0 0 0-16,50-1-128 0,-36 2 192 0,-1-1-64 0,0 0-128 0,-1 1 0 15,0 0 0-15,0 0 0 0,1 0 0 0,1 0 0 16,0 0 0-16,2 1 0 0,-1 0 0 0,4 0 0 16,1-1-144-16,0 0 144 0,-20-1 0 0,44 0 0 15,-44 0 128-15,42-1-128 0,-42 1 0 0,0 0 0 0,51-2 0 16,-38 1 0-16,-3 1 0 0,4-1 0 16,-4 1 0-16,2 0 0 0,0 0 0 0,-1 0 0 0,0 0 0 0,0 0 0 15,-1 0 0-15,1-1 0 0,0 0 0 0,0 0 0 16,-2 0 0-16,2 0 0 15,0 0 0-15,-1 0 0 0,1 0 0 0,-3 0 0 0,1 0-160 0,0 0 160 16,-2 2 0-16,-1-1 0 0,-1 0 0 16,-1 0 128-16,-2 0-128 0,1 1 0 0,-3-1-128 0,0 0-5328 15,0 0-1072 1</inkml:trace>
  <inkml:trace contextRef="#ctx0" brushRef="#br0" timeOffset="55568.34">20785 8741 1263 0,'0'-2'0'0,"0"0"0"0,-1 1 0 0,-1 0 0 0,2 1 624 15,-1-1 16-15,-1-3 0 0,-3 1 0 0,-2-1 288 0,-1 2 64 16,-4 2 16-16,-1 3 0 0,-1 4-336 0,-3 2-64 15,-2 2-16-15,-2 3 0 0,0 1-112 0,0 2-32 16,3 1 0-16,4-1 0 0,4 2 240 0,3-1 32 16,5-1 16-16,2-1 0 0,2-2-336 0,5-1-64 15,0-1-16-15,1-2 0 0,4-2-320 0,0-2 0 16,3 1 0-16,-15-7 0 0,33 6 0 0,-33-6 0 16,0 0 0-16,52-1 0 0,-52 1 0 0,0 0 0 15,52-22 0-15,-52 22 0 0,0 0 0 0,48-36 128 16,-48 36-128-16,0 0 128 0,39-45 0 0,-33 32 0 15,-1 0 0-15,-5 2 0 0,-1 2-128 0,-4 2 144 0,-1 2-144 0,-4 1 160 16,1 1 368-16,-2 2 80 16,-4 1 16-16,-2 1 0 0,-2 2 112 0,-1 0 32 15,-1 3 0-15,-2 0 0 0,1 0-512 0,1 1-80 16,1-1-32-16,3-3 0 0,4 1-144 0,3-3 0 0,4-1 0 0,5-2 0 31,2 0-464-31,4-2-32 0,3-1 0 0,-8 5-8384 0</inkml:trace>
  <inkml:trace contextRef="#ctx0" brushRef="#br0" timeOffset="56479.98">20779 8584 111 0,'2'-1'0'0,"-2"1"0"0,1 0 0 0,-1-1 0 16,0 1 144-16,0 0 32 0,2 1 0 0,-1-1 0 0,0 1 144 0,0 0 48 15,-1 1 0-15,0 0 0 16,0 1 16-16,-1 2 0 0,-3 1 0 0,2 0 0 0,-4 4 112 0,-1 2 16 16,-1 1 16-16,-3 3 0 15,1 1-80-15,-3 0 0 0,-1 3-16 0,1-1 0 16,-2-1 48-16,2-1 16 0,1-2 0 0,1-1 0 15,1-5-496-15,5-1-208 0,1-3 16 0,3-1-3488 16</inkml:trace>
  <inkml:trace contextRef="#ctx0" brushRef="#br0" timeOffset="57130.05">21318 8691 111 0,'-4'-5'0'0,"2"1"0"0,-1 0 0 0,1 1 0 15,1 2 320-15,1 1 48 0,0 1 16 0,-1-2 0 0,0 0 656 0,0-1 144 16,2 1 32-16,0 1 0 0,1 0-64 0,3 0 0 16,1 1 0-16,2 1 0 0,1 0 48 0,3 2 0 15,2 0 0-15,-1 1 0 0,3 2-160 0,0 0-16 16,0 1-16-16,-1 1 0 0,0 1-608 0,-1-1-112 16,-3 2-32-16,-2-1 0 0,-3 1-256 0,-1 0 0 15,-2-2 0-15,-3 0 0 0,0 2 0 0,-2-3-144 16,-2 1 144-16,0-2-128 15,-3 2-304-15,-1-3-48 0,0 1-16 0,-1-1 0 16,-2-2-32-16,0 0-16 0,-3 0 0 0,-1 0 0 0,1-1 416 0,-1 0 128 16,3 0 0-16,2-1 0 0,1 0 0 0,5 0 0 15,1-2 0-15,2 1 0 0,2-1 576 0,1 1 0 16,2 0 16-16,2-1 0 0,1 1-304 0,0 0-64 16,3 1-16-16,1 0 0 0,-11-2-208 0,0 0 0 0,39 10 0 0,-39-10 0 15,28 6 0-15,-28-6 128 0,27 8-128 0,-15-6 0 16,1 1 0-16,-1-1 0 0,-1 0 128 0,-2-2-128 15,0 0 0-15,-1 0 0 0,-2-1 128 0,-2 0-128 16,0 0 0-16,-2 1 0 0,-2 0 0 0,0 0-160 31,0 1-768-31,-2-1-160 0</inkml:trace>
  <inkml:trace contextRef="#ctx0" brushRef="#br0" timeOffset="84117.98">14188 6262 1487 0,'0'5'128'0,"-1"1"-128"0,1-2 0 0,0-1 0 15,1 0 416-15,-1 1 48 0,2 6 16 0,-1 4 0 0,0 6 176 0,0 4 48 16,1 0 0-16,-1-1 0 16,0 0-368-16,-1-3-64 0,0 1-16 0,0 0 0 15,0-1-48-15,-1-1-16 0,0 2 0 0,-2-2 0 16,-1 1 144-16,2-1 32 0,-1 3 0 0,1 2 0 15,0 2-48-15,-1 3-16 0,3 2 0 0,0 0 0 0,0 0-80 0,2-2-16 16,0-1 0-16,-1-2 0 0,3-1-208 0,-1-3 176 16,1 0-176-16,-1 0 160 0,-1-1-160 0,2 3 0 15,0 1 0-15,-2 1 0 0,0 0 0 0,-2 2 128 16,1 1-128-16,-1 1 128 0,0 2-128 0,0-3 0 16,-1-1 0-16,-1-1 128 0,0 0 0 0,-1-2-128 15,3 2 192-15,-2-2-64 0,1 2 176 0,-1 1 16 16,2 2 16-16,0 1 0 0,0 1-192 0,2-2-144 0,-2 1 192 15,-2-3-192-15,2 0 0 0,0-2 0 0,0 1 0 0,-1 2 0 16,-2-2 176-16,0 3-176 0,0 2 160 0,-1 0-160 16,1 1 0-16,-2-2 0 15,0 1 0-15,0-3 0 0,1-1 0 0,0-3 0 16,-1 0 0-16,3-1 0 0,0 1 0 0,-2 1 0 0,0 1 0 0,1 1 0 16,0 2 128-16,0-1-128 0,-2 0 0 0,0 1 0 15,3 1 272-15,-1-1-32 0,-1 1-16 0,1 2 0 16,-1 2 64-16,0 3 16 0,1 1 0 0,-1 5 0 15,-1 3-176-15,-1-2-128 0,2-2 192 0,-1-2-192 0,0-4 0 16,2 2 0-16,0 3 0 0,-1-1 0 16,1 2 0-16,-1-2 0 0,2-4 0 0,-3-4 0 15,2-4 0-15,-1-2 0 0,1-1 0 0,0 1 0 16,-1 0 192-16,1 0-32 0,0 2 0 0,0 0 0 16,-2 0 224-16,0-1 32 0,4 1 16 0,-3 0 0 15,3-3-224-15,-2-2-32 0,1-3-16 0,1-1 0 16,0-2-160-16,1 2 0 0,1-2 0 0,-1 2 0 0,2-1 0 0,-1 1 0 15,-1-2 0-15,0-1 0 0,2 0 0 16,-2-1-144-16,0 0 144 0,-2 0 0 0,2 1 0 0,-2-1 0 16,1 0 0-16,-2 0 0 0,1 1 0 0,-1-2 0 15,1 0 0-15,1-1 0 0,0 2 0 0,-1-2 0 0,0-1 0 16,-1 1 0-16,3 0 0 0,-1 0 0 16,-1 1 0-16,0-1 0 0,1 0 0 0,-1 0 0 0,1 1 0 0,1-1 0 15,-1-1 0-15,0 1 0 16,1 1 0-16,0-1 0 0,0 2 0 0,1 0 0 15,-1 2 0-15,1-2 0 0,-1 0 0 0,0-2 0 16,1 1 0-16,0-1 0 0,-1 0 0 0,0-1 0 16,0 1 0-16,0-1 0 0,0-2 0 0,0-1 0 15,-1 3 0-15,1-2 0 0,0 1 0 0,0 1 0 16,1 0 0-16,0 0 0 0,0 0 0 0,1 0 0 0,-1 2 0 0,0-2 0 16,0 0 0-16,1 1 0 0,0-1 0 15,-1 0 0-15,-1 0 0 0,0-1 0 0,0 2 0 0,0-2 0 16,-1 2 0-16,0-1 0 0,0 0 0 0,1 0 0 15,-2-2 0-15,2 0 0 0,0 1 0 0,0-2 0 16,0 1 0-16,0-2 0 0,2-1 0 0,-1 0 0 16,-1-1 0-16,0 0 0 0,1 0 0 0,-2 1 0 15,1-2 0-15,0 1 0 0,-1 0 0 0,1-1 0 16,-2 1 128-16,2-1-128 0,0 1 0 0,0-1 0 16,0-1 0-16,-1 0 128 0,1 2-128 0,0-3 0 0,0 1 128 15,1 0-128-15,-1-2 176 0,0 1-176 0,2-1 0 0,-2-1 0 16,1 0 0-16,-2 0 0 15,1 0 0-15,0-1 0 0,-2 0 0 0,1-1 0 0,-3 0 0 16,2-1 0-16,-2-1 0 0,-2-5-8384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06T05:05:04.7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5274 14622 111 0,'-2'-6'0'0,"1"2"0"0,0 0 0 0,0 2 0 0,-1 2 192 0,2 0 48 16,0-1 0-16,-2 0 0 0,-1-1 512 0,1 0 96 15,-1 2 32-15,1 0 0 0,-1 3 608 0,1 1 128 16,0 3 32-16,2 3 0 0,1 3-16 0,0 2 0 15,4 4 0-15,-1 3 0 0,1 3-640 0,3 1-128 16,-1 1-32-16,0 4 0 0,3 3-528 0,0 3-112 16,3 1-32-16,-2-3 0 0,1-4-160 0,0-5-256 0,1-4 64 0,-3-5 16 31,-1-6-1424-31,-2-3-304 0,0-1-48 0,-3-3-16 16,-1-2 48-16,-1-1 16 0</inkml:trace>
  <inkml:trace contextRef="#ctx0" brushRef="#br0" timeOffset="190.48">5283 14693 2239 0,'0'0'0'0,"-2"0"192"0,2 0-192 0,-1 0 0 16,1 0 0-16,-1 1 0 16,2-1 1104-16,-3 1 176 0,-1 3 48 0,0 1 0 15,-2 5 512-15,0 2 96 0,0 4 32 0,0 3 0 16,-2 4-1248-16,2 2-240 0,-2 5-48 0,-2 1-16 15,2 1-976-15,-1-3-192 0,3-3-32 0,1-7-3360 16,-1-7-656-16</inkml:trace>
  <inkml:trace contextRef="#ctx0" brushRef="#br0" timeOffset="342.86">5199 14789 623 0,'3'-5'0'0,"-1"3"0"0,1 0 0 0,-2 0 0 15,0 2 0-15,2 0 0 0,-1 0 384 0,3 0 0 16,2 1 16-16,3 1 0 0,4 1 608 0,1 0 112 15,1 3 32-15,2 1 0 0,0 0-32 0,2 2 0 16,2-1 0-16,3 0 0 0,1-2-592 0,-1 1-112 16,2-2-32-16,-3 2-5312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5-06T05:05:53.1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 11458 111 0,'-1'1'0'0,"-1"-1"0"16,2 1 0-16,-1-2 0 0,1 2 0 0,-1-1 208 16,0 1-64-16,0 0-16 0,-2 1 80 0,0-1 16 15,1 0 0-15,0 0 0 0,0 0 144 0,2-1 16 16,-1 0 16-16,-1-1 0 0,2 1-80 0,0-1 0 16,0 1-16-16,0 0 0 0,2 0-48 0,-2 0-16 15,1 0 0-15,0 0 0 0,2 0 48 0,0 0 16 0,2 0 0 0,-1 0 0 16,1 0 144-16,3 0 16 0,0-2 16 0,1 1 0 15,0 2 16-15,0-1 0 0,1 0 0 0,1 1 0 16,1 0 16-16,2 1 0 0,1 1 0 0,2 0 0 16,2 0 192-16,2 0 64 15,-21-3 0-15,51 3 0 0,-51-3-192 0,62-1-16 0,-62 1-16 16,61-5 0-16,-61 5-320 0,51-6-64 16,-51 6-16-16,0 0 0 0,66-16-144 0,-66 16 0 0,0 0 0 0,0 0 128 15,56-14-128-15,-46 13 0 0,-2 0 0 0,-1 1 0 16,-1 1 0-16,-1 0 0 0,0 0 0 0,-1 1 0 15,-2-1 0-15,2 1 0 0,0 0 0 0,-1-1 0 0,-1 0 0 0,-1-1 0 16,0 1 0-16,-1-1 0 16,-1 0-576-16,0-1-160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Impact of ADC Loss in Different Hybrid Partial Product Shapes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222FE-D432-FB8E-DC84-3BA84830F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08070-4E70-2C2D-55C5-0E7563A2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22A56-781B-B648-9908-26B4AE03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5490B9-4B40-0EA6-6725-1130FAE9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73177D-C3C6-03AC-5190-C0CB6902A825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7CEF059-B610-3635-72D7-43BAE8AFB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816603F6-6B3D-BEFF-BE9B-DF337000D3A1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57B0F913-A615-54BE-B781-AB8922CACA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04" y="2931967"/>
            <a:ext cx="6910992" cy="34554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396F95D-3100-F199-CD1C-A71A811A79C5}"/>
              </a:ext>
            </a:extLst>
          </p:cNvPr>
          <p:cNvSpPr txBox="1"/>
          <p:nvPr/>
        </p:nvSpPr>
        <p:spPr>
          <a:xfrm>
            <a:off x="1619672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972177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41D1-0E8E-AFB1-3CD9-3C8AFDB5F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8CCF1E-CEC5-F2CE-9BE8-321AB484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CC0544-A600-329E-1C97-6E0187C2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9FD6A8-9B51-EEB1-65C6-BC26C5FF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334E5EB5-224A-BE73-D5EF-133625CC93FC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44264C6-FEFC-8D37-6416-B4C21079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B0D5F6-C759-5D2A-95C3-682BCCB0E122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6529B878-0E67-AF88-2E0A-DA6172B0B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2947614"/>
            <a:ext cx="6946176" cy="347308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61805B4-525E-286C-1B2D-064570A92454}"/>
              </a:ext>
            </a:extLst>
          </p:cNvPr>
          <p:cNvSpPr txBox="1"/>
          <p:nvPr/>
        </p:nvSpPr>
        <p:spPr>
          <a:xfrm>
            <a:off x="1547664" y="3213556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577704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A21CE-3B2B-EB24-E75D-C26552636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7224B-1D08-45D6-6609-7BB1E02EC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F4986C-9240-0B02-40E0-CA83F5DD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rate in bits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7494AB-21AB-751F-0915-9D1A4EEC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7714A0A-4606-2DF0-6856-C8B0887CA320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1171BA16-442D-049C-3821-24A5420E6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E2A61D6-BAE8-DFDF-B683-316D6A96B0F7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27F1D7C8-3B61-567A-D27A-6725265A9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912" y="3077076"/>
            <a:ext cx="6946176" cy="347308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213C79-99E1-6559-C20E-BB9A30F71097}"/>
              </a:ext>
            </a:extLst>
          </p:cNvPr>
          <p:cNvSpPr txBox="1"/>
          <p:nvPr/>
        </p:nvSpPr>
        <p:spPr>
          <a:xfrm>
            <a:off x="1547664" y="332127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831304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B : Impact of Analog Loss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</a:t>
            </a:r>
            <a:r>
              <a:rPr lang="en-US" altLang="zh-TW" dirty="0" err="1"/>
              <a:t>fp</a:t>
            </a:r>
            <a:r>
              <a:rPr lang="en-US" altLang="zh-TW" dirty="0"/>
              <a:t>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31CCC-0740-0ED4-EB87-67486ADA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EDAB8C-DBC0-AD35-4363-BEBC104A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B : Impact of Analog Loss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A6381A-073B-7128-A5C1-019E2F033E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229600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Analysis of the quantized model</a:t>
                </a:r>
              </a:p>
              <a:p>
                <a:pPr lvl="2"/>
                <a:r>
                  <a:rPr lang="en-US" altLang="zh-TW" dirty="0"/>
                  <a:t>Most of the quantized weight are within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±100</m:t>
                    </m:r>
                  </m:oMath>
                </a14:m>
                <a:endParaRPr lang="en-US" altLang="zh-TW" dirty="0"/>
              </a:p>
              <a:p>
                <a:pPr lvl="2"/>
                <a:r>
                  <a:rPr lang="en-US" altLang="zh-TW" dirty="0"/>
                  <a:t>Most of the quantized input activation &lt; 50</a:t>
                </a:r>
              </a:p>
              <a:p>
                <a:pPr lvl="2"/>
                <a:r>
                  <a:rPr lang="en-US" altLang="zh-TW" dirty="0"/>
                  <a:t>MAC result are within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±5000</m:t>
                    </m:r>
                  </m:oMath>
                </a14:m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0A6381A-073B-7128-A5C1-019E2F033E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229600" cy="4530725"/>
              </a:xfrm>
              <a:blipFill>
                <a:blip r:embed="rId2"/>
                <a:stretch>
                  <a:fillRect t="-1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43BACB-7856-FFA3-D91D-86345F1B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EAE9F1D-2712-4050-EDFB-C32DA5BCD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322613"/>
            <a:ext cx="4320480" cy="2808312"/>
          </a:xfrm>
          <a:prstGeom prst="rect">
            <a:avLst/>
          </a:prstGeom>
        </p:spPr>
      </p:pic>
      <p:grpSp>
        <p:nvGrpSpPr>
          <p:cNvPr id="22" name="群組 21">
            <a:extLst>
              <a:ext uri="{FF2B5EF4-FFF2-40B4-BE49-F238E27FC236}">
                <a16:creationId xmlns:a16="http://schemas.microsoft.com/office/drawing/2014/main" id="{1D73C3EF-081E-2A3F-95F3-91026BC904DA}"/>
              </a:ext>
            </a:extLst>
          </p:cNvPr>
          <p:cNvGrpSpPr/>
          <p:nvPr/>
        </p:nvGrpSpPr>
        <p:grpSpPr>
          <a:xfrm>
            <a:off x="4978140" y="3298817"/>
            <a:ext cx="3518543" cy="2914305"/>
            <a:chOff x="5013896" y="3268104"/>
            <a:chExt cx="3518543" cy="2914305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C1448C4B-6495-C744-84BD-E4C0A019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725"/>
            <a:stretch/>
          </p:blipFill>
          <p:spPr>
            <a:xfrm>
              <a:off x="5013896" y="3268104"/>
              <a:ext cx="3518543" cy="2914305"/>
            </a:xfrm>
            <a:prstGeom prst="rect">
              <a:avLst/>
            </a:prstGeom>
          </p:spPr>
        </p:pic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F526845-6116-E067-266E-BB16EBA0A7E4}"/>
                </a:ext>
              </a:extLst>
            </p:cNvPr>
            <p:cNvSpPr/>
            <p:nvPr/>
          </p:nvSpPr>
          <p:spPr bwMode="auto">
            <a:xfrm>
              <a:off x="7043936" y="3268104"/>
              <a:ext cx="576064" cy="2827442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97AE472-F905-60D8-4278-610217AC88D4}"/>
                </a:ext>
              </a:extLst>
            </p:cNvPr>
            <p:cNvSpPr txBox="1"/>
            <p:nvPr/>
          </p:nvSpPr>
          <p:spPr>
            <a:xfrm>
              <a:off x="5172308" y="3369020"/>
              <a:ext cx="79208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TW" sz="800" b="0" dirty="0"/>
                <a:t>Analog loss</a:t>
              </a:r>
              <a:endParaRPr lang="zh-TW" altLang="en-US" sz="800" b="0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2344A003-BD04-C49E-FE51-4E13F9598CF0}"/>
              </a:ext>
            </a:extLst>
          </p:cNvPr>
          <p:cNvSpPr/>
          <p:nvPr/>
        </p:nvSpPr>
        <p:spPr bwMode="auto">
          <a:xfrm>
            <a:off x="983692" y="3298817"/>
            <a:ext cx="1356060" cy="28274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A495AEF-860D-5809-04CD-ADD6F83C1FEA}"/>
              </a:ext>
            </a:extLst>
          </p:cNvPr>
          <p:cNvSpPr/>
          <p:nvPr/>
        </p:nvSpPr>
        <p:spPr bwMode="auto">
          <a:xfrm>
            <a:off x="2949087" y="3298817"/>
            <a:ext cx="398777" cy="28274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EAC7642-4E34-F1B9-F119-08B42538F605}"/>
              </a:ext>
            </a:extLst>
          </p:cNvPr>
          <p:cNvSpPr txBox="1"/>
          <p:nvPr/>
        </p:nvSpPr>
        <p:spPr>
          <a:xfrm>
            <a:off x="5532596" y="6144761"/>
            <a:ext cx="288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Use the result of this part</a:t>
            </a:r>
            <a:endParaRPr lang="zh-TW" altLang="en-US" sz="1600" b="0" dirty="0"/>
          </a:p>
        </p:txBody>
      </p:sp>
    </p:spTree>
    <p:extLst>
      <p:ext uri="{BB962C8B-B14F-4D97-AF65-F5344CB8AC3E}">
        <p14:creationId xmlns:p14="http://schemas.microsoft.com/office/powerpoint/2010/main" val="3538842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3CDA3-1B1B-E989-3408-2F15AA274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FA079C-B290-909A-5856-CCB4DB8F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B : Impact of Analog Loss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515D86-2953-8FF6-3B0E-2EF85AFD1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544" y="1600200"/>
                <a:ext cx="8676456" cy="4530725"/>
              </a:xfrm>
            </p:spPr>
            <p:txBody>
              <a:bodyPr/>
              <a:lstStyle/>
              <a:p>
                <a:pPr lvl="1"/>
                <a:r>
                  <a:rPr lang="en-US" altLang="zh-TW" dirty="0"/>
                  <a:t>Accuracy drop of ResNet-18 if loss is applied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What about area of </a:t>
                </a:r>
                <a:r>
                  <a:rPr lang="en-US" altLang="zh-TW" dirty="0" err="1"/>
                  <a:t>ckt</a:t>
                </a:r>
                <a:r>
                  <a:rPr lang="en-US" altLang="zh-TW" dirty="0"/>
                  <a:t>?</a:t>
                </a:r>
              </a:p>
              <a:p>
                <a:pPr lvl="2"/>
                <a:r>
                  <a:rPr lang="en-US" altLang="zh-TW" dirty="0"/>
                  <a:t>Lightning : bit-serial : 2x3 FA + 15 FA and 1 shift + 32C</a:t>
                </a:r>
              </a:p>
              <a:p>
                <a:pPr lvl="2"/>
                <a:r>
                  <a:rPr lang="en-US" altLang="zh-TW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bit-parallel :               49 FA                 + 130C</a:t>
                </a:r>
              </a:p>
              <a:p>
                <a:pPr lvl="2"/>
                <a:r>
                  <a:rPr lang="en-US" altLang="zh-TW" dirty="0"/>
                  <a:t>Big   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: bit-rotate   : 2x3 FA + 15 FA and 1 shift + 8C</a:t>
                </a:r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0F515D86-2953-8FF6-3B0E-2EF85AFD1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600200"/>
                <a:ext cx="8676456" cy="4530725"/>
              </a:xfrm>
              <a:blipFill>
                <a:blip r:embed="rId2"/>
                <a:stretch>
                  <a:fillRect t="-1077" r="-3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12F6A4-4A41-3AA3-2961-F0987DFE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9AC53BB-E367-FEB9-4D0C-ADC2C00D0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060849"/>
            <a:ext cx="4995250" cy="223224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0C99BB29-8C81-C4C5-E60B-262B912436D7}"/>
              </a:ext>
            </a:extLst>
          </p:cNvPr>
          <p:cNvSpPr txBox="1"/>
          <p:nvPr/>
        </p:nvSpPr>
        <p:spPr>
          <a:xfrm>
            <a:off x="3532329" y="352705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58%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24246F5-B874-4677-9C4F-EB5D45BA555D}"/>
              </a:ext>
            </a:extLst>
          </p:cNvPr>
          <p:cNvSpPr txBox="1"/>
          <p:nvPr/>
        </p:nvSpPr>
        <p:spPr>
          <a:xfrm>
            <a:off x="4711720" y="352132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4%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E6773CF-F0EB-8E61-5B8B-4308BF2511E3}"/>
              </a:ext>
            </a:extLst>
          </p:cNvPr>
          <p:cNvSpPr txBox="1"/>
          <p:nvPr/>
        </p:nvSpPr>
        <p:spPr>
          <a:xfrm>
            <a:off x="5748433" y="3521328"/>
            <a:ext cx="1097602" cy="27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ln>
                  <a:solidFill>
                    <a:schemeClr val="tx1"/>
                  </a:solidFill>
                </a:ln>
                <a:solidFill>
                  <a:srgbClr val="292929"/>
                </a:solidFill>
              </a:rPr>
              <a:t>18% drop</a:t>
            </a:r>
            <a:endParaRPr lang="zh-TW" altLang="en-US" sz="1200" dirty="0">
              <a:ln>
                <a:solidFill>
                  <a:schemeClr val="tx1"/>
                </a:solidFill>
              </a:ln>
              <a:solidFill>
                <a:srgbClr val="292929"/>
              </a:solidFill>
            </a:endParaRPr>
          </a:p>
        </p:txBody>
      </p:sp>
      <p:sp>
        <p:nvSpPr>
          <p:cNvPr id="11" name="左大括弧 10">
            <a:extLst>
              <a:ext uri="{FF2B5EF4-FFF2-40B4-BE49-F238E27FC236}">
                <a16:creationId xmlns:a16="http://schemas.microsoft.com/office/drawing/2014/main" id="{0A442367-D54A-CCCF-15A4-AFF066741C25}"/>
              </a:ext>
            </a:extLst>
          </p:cNvPr>
          <p:cNvSpPr/>
          <p:nvPr/>
        </p:nvSpPr>
        <p:spPr bwMode="auto">
          <a:xfrm rot="16200000">
            <a:off x="4913846" y="5391410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0174D09-721F-247C-49F9-F1D91B3666F7}"/>
              </a:ext>
            </a:extLst>
          </p:cNvPr>
          <p:cNvSpPr txBox="1"/>
          <p:nvPr/>
        </p:nvSpPr>
        <p:spPr>
          <a:xfrm>
            <a:off x="4283968" y="6007521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Sign bit</a:t>
            </a:r>
          </a:p>
          <a:p>
            <a:pPr algn="ctr"/>
            <a:r>
              <a:rPr lang="en-US" altLang="zh-TW" sz="1400" b="0" dirty="0"/>
              <a:t>processing</a:t>
            </a:r>
            <a:endParaRPr lang="zh-TW" altLang="en-US" sz="1400" b="0" dirty="0"/>
          </a:p>
        </p:txBody>
      </p:sp>
      <p:sp>
        <p:nvSpPr>
          <p:cNvPr id="14" name="左大括弧 13">
            <a:extLst>
              <a:ext uri="{FF2B5EF4-FFF2-40B4-BE49-F238E27FC236}">
                <a16:creationId xmlns:a16="http://schemas.microsoft.com/office/drawing/2014/main" id="{2EC835CA-0A1F-FD18-61C9-C614E32F786C}"/>
              </a:ext>
            </a:extLst>
          </p:cNvPr>
          <p:cNvSpPr/>
          <p:nvPr/>
        </p:nvSpPr>
        <p:spPr bwMode="auto">
          <a:xfrm rot="16200000">
            <a:off x="6048462" y="5369557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B9422FE-BB24-F958-3FA9-8EA85728E53E}"/>
              </a:ext>
            </a:extLst>
          </p:cNvPr>
          <p:cNvSpPr txBox="1"/>
          <p:nvPr/>
        </p:nvSpPr>
        <p:spPr>
          <a:xfrm>
            <a:off x="5418584" y="5985668"/>
            <a:ext cx="1440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Sum the product</a:t>
            </a:r>
            <a:endParaRPr lang="zh-TW" altLang="en-US" sz="1400" b="0" dirty="0"/>
          </a:p>
        </p:txBody>
      </p:sp>
      <p:sp>
        <p:nvSpPr>
          <p:cNvPr id="20" name="左大括弧 19">
            <a:extLst>
              <a:ext uri="{FF2B5EF4-FFF2-40B4-BE49-F238E27FC236}">
                <a16:creationId xmlns:a16="http://schemas.microsoft.com/office/drawing/2014/main" id="{2065D84A-B509-6F5D-5D44-D3A4C8B5BC5F}"/>
              </a:ext>
            </a:extLst>
          </p:cNvPr>
          <p:cNvSpPr/>
          <p:nvPr/>
        </p:nvSpPr>
        <p:spPr bwMode="auto">
          <a:xfrm rot="16200000">
            <a:off x="7451874" y="5369557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B392229-FD56-6D04-11E5-27DD39C83805}"/>
              </a:ext>
            </a:extLst>
          </p:cNvPr>
          <p:cNvSpPr txBox="1"/>
          <p:nvPr/>
        </p:nvSpPr>
        <p:spPr>
          <a:xfrm>
            <a:off x="6686133" y="5996595"/>
            <a:ext cx="1548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Bit precision</a:t>
            </a:r>
          </a:p>
          <a:p>
            <a:pPr algn="ctr"/>
            <a:r>
              <a:rPr lang="en-US" altLang="zh-TW" sz="1400" b="0" dirty="0"/>
              <a:t>alignment </a:t>
            </a:r>
            <a:endParaRPr lang="zh-TW" altLang="en-US" sz="1400" b="0" dirty="0"/>
          </a:p>
        </p:txBody>
      </p:sp>
      <p:sp>
        <p:nvSpPr>
          <p:cNvPr id="25" name="左大括弧 24">
            <a:extLst>
              <a:ext uri="{FF2B5EF4-FFF2-40B4-BE49-F238E27FC236}">
                <a16:creationId xmlns:a16="http://schemas.microsoft.com/office/drawing/2014/main" id="{0F188D5A-574A-E964-55BD-2148CC7C70BF}"/>
              </a:ext>
            </a:extLst>
          </p:cNvPr>
          <p:cNvSpPr/>
          <p:nvPr/>
        </p:nvSpPr>
        <p:spPr bwMode="auto">
          <a:xfrm rot="16200000">
            <a:off x="8475870" y="5391410"/>
            <a:ext cx="252412" cy="936104"/>
          </a:xfrm>
          <a:prstGeom prst="leftBrace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2785586F-69E7-2D5E-F542-56A30DE69780}"/>
              </a:ext>
            </a:extLst>
          </p:cNvPr>
          <p:cNvSpPr txBox="1"/>
          <p:nvPr/>
        </p:nvSpPr>
        <p:spPr>
          <a:xfrm>
            <a:off x="8166118" y="5985668"/>
            <a:ext cx="9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Analog</a:t>
            </a:r>
          </a:p>
          <a:p>
            <a:pPr algn="ctr"/>
            <a:r>
              <a:rPr lang="en-US" altLang="zh-TW" sz="1400" b="0" dirty="0"/>
              <a:t>Sum</a:t>
            </a:r>
            <a:endParaRPr lang="zh-TW" altLang="en-US" sz="1400" b="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9928171-6202-C340-F6DA-60D998BEAB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74399"/>
          <a:stretch/>
        </p:blipFill>
        <p:spPr>
          <a:xfrm>
            <a:off x="7422472" y="2071877"/>
            <a:ext cx="792874" cy="69449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95B5BB6-EAA4-0C0C-B76C-C6527A3B529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826" t="2823" r="38573" b="-2823"/>
          <a:stretch/>
        </p:blipFill>
        <p:spPr>
          <a:xfrm>
            <a:off x="7379932" y="2809275"/>
            <a:ext cx="792874" cy="694499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539FAFAD-FF85-7C78-8D05-07E9FE7202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986" t="474" r="1413" b="-474"/>
          <a:stretch/>
        </p:blipFill>
        <p:spPr>
          <a:xfrm>
            <a:off x="7336164" y="3586484"/>
            <a:ext cx="792874" cy="69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53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BB9A-77AB-6BCF-579D-8DF379BE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A6A0AB-AF13-E2B0-716B-EAB325DB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different shapes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542550-FC94-B212-3B2D-BE32B960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DC1AC1-8D60-F75A-EC36-846EC6DF3F05}"/>
              </a:ext>
            </a:extLst>
          </p:cNvPr>
          <p:cNvGrpSpPr/>
          <p:nvPr/>
        </p:nvGrpSpPr>
        <p:grpSpPr>
          <a:xfrm>
            <a:off x="1916681" y="2363074"/>
            <a:ext cx="6133160" cy="1502488"/>
            <a:chOff x="1944297" y="2026115"/>
            <a:chExt cx="6133160" cy="1502488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BAE2F61-7D0F-F877-DA8F-66D547AE5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944297" y="2340750"/>
              <a:ext cx="1512168" cy="1179723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4E5672A5-BF14-DFBE-8E5A-07136265F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F0EB5A67-2A4F-A5CB-EC5C-7C1CDB3E7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4093424" y="2348880"/>
              <a:ext cx="1471109" cy="1179723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9831B046-CC83-2CB4-01DB-47A448D19B97}"/>
                </a:ext>
              </a:extLst>
            </p:cNvPr>
            <p:cNvSpPr txBox="1"/>
            <p:nvPr/>
          </p:nvSpPr>
          <p:spPr>
            <a:xfrm>
              <a:off x="2320797" y="202611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433478A-FDD8-4350-FD1E-BC938101622C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D2494C5-F929-3142-AB5E-7F338EAC8A14}"/>
                </a:ext>
              </a:extLst>
            </p:cNvPr>
            <p:cNvSpPr txBox="1"/>
            <p:nvPr/>
          </p:nvSpPr>
          <p:spPr>
            <a:xfrm>
              <a:off x="431632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DF954334-F9C5-3598-BFBD-2F10627D1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665483"/>
              </p:ext>
            </p:extLst>
          </p:nvPr>
        </p:nvGraphicFramePr>
        <p:xfrm>
          <a:off x="429260" y="4005064"/>
          <a:ext cx="7620581" cy="2316480"/>
        </p:xfrm>
        <a:graphic>
          <a:graphicData uri="http://schemas.openxmlformats.org/drawingml/2006/table">
            <a:tbl>
              <a:tblPr bandRow="1">
                <a:tableStyleId>{9D7B26C5-4107-4FEC-AEDC-1716B250A1EF}</a:tableStyleId>
              </a:tblPr>
              <a:tblGrid>
                <a:gridCol w="1414760">
                  <a:extLst>
                    <a:ext uri="{9D8B030D-6E8A-4147-A177-3AD203B41FA5}">
                      <a16:colId xmlns:a16="http://schemas.microsoft.com/office/drawing/2014/main" val="2900418502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1848767948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3963895153"/>
                    </a:ext>
                  </a:extLst>
                </a:gridCol>
                <a:gridCol w="2068607">
                  <a:extLst>
                    <a:ext uri="{9D8B030D-6E8A-4147-A177-3AD203B41FA5}">
                      <a16:colId xmlns:a16="http://schemas.microsoft.com/office/drawing/2014/main" val="830716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Decimal Loss</a:t>
                      </a:r>
                    </a:p>
                    <a:p>
                      <a:pPr algn="ctr"/>
                      <a:r>
                        <a:rPr lang="en-US" altLang="zh-TW" sz="1600" dirty="0"/>
                        <a:t>(0.1 Loss)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36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20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3.5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03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Accuracy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Large drop</a:t>
                      </a:r>
                    </a:p>
                    <a:p>
                      <a:pPr algn="ctr"/>
                      <a:r>
                        <a:rPr lang="en-US" altLang="zh-TW" sz="1600" dirty="0"/>
                        <a:t>(58%)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Acceptable drop</a:t>
                      </a:r>
                    </a:p>
                    <a:p>
                      <a:pPr algn="ctr"/>
                      <a:r>
                        <a:rPr lang="en-US" altLang="zh-TW" sz="1600" dirty="0"/>
                        <a:t>(18%)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Low drop</a:t>
                      </a:r>
                    </a:p>
                    <a:p>
                      <a:pPr algn="ctr"/>
                      <a:r>
                        <a:rPr lang="en-US" altLang="zh-TW" sz="1600" dirty="0"/>
                        <a:t>(4%)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71606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Adder Area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21 FA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21 FA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49 FA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704162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Capacitors</a:t>
                      </a:r>
                    </a:p>
                    <a:p>
                      <a:pPr algn="ctr"/>
                      <a:r>
                        <a:rPr lang="en-US" altLang="zh-TW" sz="1600" dirty="0"/>
                        <a:t>Used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32 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8 C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/>
                        <a:t>130 C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0309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21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The definition of boundary between analog and digital part is a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6A4AAE4-FF0E-4681-B69D-77144243E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6007" y="2368320"/>
            <a:ext cx="3888432" cy="13687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12540C2-4D93-C891-103B-9429786924D1}"/>
              </a:ext>
            </a:extLst>
          </p:cNvPr>
          <p:cNvSpPr txBox="1"/>
          <p:nvPr/>
        </p:nvSpPr>
        <p:spPr>
          <a:xfrm>
            <a:off x="446353" y="2815117"/>
            <a:ext cx="3420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High precision</a:t>
            </a:r>
          </a:p>
          <a:p>
            <a:r>
              <a:rPr lang="en-US" altLang="zh-TW" b="0" dirty="0"/>
              <a:t>Analog Part : Low precision</a:t>
            </a:r>
            <a:endParaRPr lang="zh-TW" altLang="en-US" b="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57E69255-4F99-78DA-2AA5-0F36C8638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686" y="4111763"/>
            <a:ext cx="1947574" cy="2292074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0F2738F-D718-0BA7-1329-A9303E38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834" y="4653136"/>
            <a:ext cx="2880320" cy="9736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97014F2-33B4-14D7-9C29-E301EA93776E}"/>
              </a:ext>
            </a:extLst>
          </p:cNvPr>
          <p:cNvSpPr txBox="1"/>
          <p:nvPr/>
        </p:nvSpPr>
        <p:spPr>
          <a:xfrm>
            <a:off x="179512" y="4748621"/>
            <a:ext cx="4032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Part : Bulky </a:t>
            </a:r>
            <a:r>
              <a:rPr lang="en-US" altLang="zh-TW" b="0" dirty="0" err="1"/>
              <a:t>ckt</a:t>
            </a:r>
            <a:endParaRPr lang="en-US" altLang="zh-TW" b="0" dirty="0"/>
          </a:p>
          <a:p>
            <a:r>
              <a:rPr lang="en-US" altLang="zh-TW" b="0" dirty="0"/>
              <a:t>Analog Part : Less HW overhead</a:t>
            </a:r>
            <a:endParaRPr lang="zh-TW" altLang="en-US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047F0959-9E3E-BCDC-637D-B4BE1C98C5AE}"/>
                  </a:ext>
                </a:extLst>
              </p14:cNvPr>
              <p14:cNvContentPartPr/>
              <p14:nvPr/>
            </p14:nvContentPartPr>
            <p14:xfrm>
              <a:off x="5025960" y="2177640"/>
              <a:ext cx="2850120" cy="187524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047F0959-9E3E-BCDC-637D-B4BE1C98C5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6600" y="2168280"/>
                <a:ext cx="2868840" cy="189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270881-2FB5-E37E-6CBC-D007EA83B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711AF5-E795-72A0-751B-FB0C5AF83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Part A : Analyze the effect of different partition method of partial sum</a:t>
            </a:r>
          </a:p>
          <a:p>
            <a:pPr lvl="2"/>
            <a:r>
              <a:rPr lang="en-US" altLang="zh-TW" dirty="0"/>
              <a:t>Lightning / Big-triangle / small-triangle</a:t>
            </a:r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Part B : Use the result in part A to analyze the impact of analog loss on classification ML tasks</a:t>
            </a:r>
          </a:p>
          <a:p>
            <a:pPr lvl="2"/>
            <a:r>
              <a:rPr lang="en-US" altLang="zh-TW" dirty="0"/>
              <a:t>Analyze the characteristics of quantized CNN model</a:t>
            </a:r>
          </a:p>
          <a:p>
            <a:pPr lvl="2"/>
            <a:r>
              <a:rPr lang="en-US" altLang="zh-TW" dirty="0"/>
              <a:t>Apply the result in part A to the model</a:t>
            </a:r>
          </a:p>
          <a:p>
            <a:pPr lvl="2"/>
            <a:r>
              <a:rPr lang="en-US" altLang="zh-TW" dirty="0"/>
              <a:t>Resnet-18 on CIFAR-10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DC89D3E-EA81-541A-21F4-5B57CDD2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1026" name="Picture 2" descr="TensorFlow 筆記(6): 應用LeNet-5在Cifar-10資料集| by Wei-Chi Lai | Medium">
            <a:extLst>
              <a:ext uri="{FF2B5EF4-FFF2-40B4-BE49-F238E27FC236}">
                <a16:creationId xmlns:a16="http://schemas.microsoft.com/office/drawing/2014/main" id="{A74A5B31-94EF-8F33-16FA-E5C564992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048" y="4758998"/>
            <a:ext cx="2736304" cy="209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792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4B6E06-7CE7-2F35-41BC-BD087FFDD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E87EF9-1965-0854-6096-1D9A78E21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Digital Sum</a:t>
            </a:r>
          </a:p>
          <a:p>
            <a:pPr lvl="2"/>
            <a:r>
              <a:rPr lang="en-US" altLang="zh-TW" dirty="0"/>
              <a:t>Using digital multiplier and adder tree</a:t>
            </a:r>
          </a:p>
          <a:p>
            <a:pPr lvl="2"/>
            <a:r>
              <a:rPr lang="en-US" altLang="zh-TW" dirty="0"/>
              <a:t>Easy to simulate and calculate area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Analog Sum</a:t>
            </a:r>
          </a:p>
          <a:p>
            <a:pPr lvl="2"/>
            <a:r>
              <a:rPr lang="en-US" altLang="zh-TW" dirty="0"/>
              <a:t>Using analog multiplier and SAR ADC</a:t>
            </a:r>
          </a:p>
          <a:p>
            <a:pPr lvl="2"/>
            <a:r>
              <a:rPr lang="en-US" altLang="zh-TW" dirty="0"/>
              <a:t>SAR ADC</a:t>
            </a:r>
            <a:r>
              <a:rPr lang="zh-TW" altLang="en-US" dirty="0"/>
              <a:t> </a:t>
            </a:r>
            <a:r>
              <a:rPr lang="en-US" altLang="zh-TW" dirty="0"/>
              <a:t>implementation?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50B5BE-8BB1-81A2-4CBD-7312EE3E6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82D87D-081B-A584-568C-E8E9A2127329}"/>
              </a:ext>
            </a:extLst>
          </p:cNvPr>
          <p:cNvGrpSpPr/>
          <p:nvPr/>
        </p:nvGrpSpPr>
        <p:grpSpPr>
          <a:xfrm>
            <a:off x="3779912" y="2852936"/>
            <a:ext cx="1290449" cy="504895"/>
            <a:chOff x="7092281" y="1988840"/>
            <a:chExt cx="1290449" cy="50489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FB3ABAC8-8034-7281-70B6-5EE5BDB9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163728" y="1917393"/>
              <a:ext cx="504895" cy="64779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26BF86E-4A69-1A32-D9EB-8B45B1315130}"/>
                </a:ext>
              </a:extLst>
            </p:cNvPr>
            <p:cNvSpPr txBox="1"/>
            <p:nvPr/>
          </p:nvSpPr>
          <p:spPr>
            <a:xfrm>
              <a:off x="7734658" y="2056622"/>
              <a:ext cx="6480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x n</a:t>
              </a:r>
              <a:endParaRPr lang="zh-TW" altLang="en-US" b="0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D08FB0E4-313B-2AB8-B548-6ED5C750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0931" y="4804463"/>
            <a:ext cx="3945755" cy="19011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F35BA15-4741-1040-E065-5F4C7BF73B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4881"/>
          <a:stretch/>
        </p:blipFill>
        <p:spPr>
          <a:xfrm>
            <a:off x="6797854" y="2348880"/>
            <a:ext cx="1644291" cy="12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51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EA6DA2-AB7B-5C63-F6BC-67B5F67BF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36BD1-12D1-01F4-118C-CB3B9A3B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Product = Digital sum + Analog Sum</a:t>
            </a:r>
            <a:br>
              <a:rPr lang="en-US" altLang="zh-TW" dirty="0"/>
            </a:br>
            <a:r>
              <a:rPr lang="en-US" altLang="zh-TW" dirty="0"/>
              <a:t>            = Digital sum + Ideal Sum * loss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F23A0DA-650F-C870-F68E-A8F7CC87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AA7CBC6-F0E5-183D-E429-67E06AE811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81"/>
          <a:stretch/>
        </p:blipFill>
        <p:spPr>
          <a:xfrm>
            <a:off x="3131840" y="2564904"/>
            <a:ext cx="2723212" cy="2124524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3C7DF44-C62C-D01D-82A8-C722F2ED4B70}"/>
              </a:ext>
            </a:extLst>
          </p:cNvPr>
          <p:cNvCxnSpPr>
            <a:stCxn id="17" idx="1"/>
            <a:endCxn id="21" idx="3"/>
          </p:cNvCxnSpPr>
          <p:nvPr/>
        </p:nvCxnSpPr>
        <p:spPr bwMode="auto">
          <a:xfrm flipH="1">
            <a:off x="2484748" y="3627166"/>
            <a:ext cx="647092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30090B3-A9B1-B459-734E-D8005520A41D}"/>
              </a:ext>
            </a:extLst>
          </p:cNvPr>
          <p:cNvSpPr txBox="1"/>
          <p:nvPr/>
        </p:nvSpPr>
        <p:spPr>
          <a:xfrm>
            <a:off x="821038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Digital sum </a:t>
            </a:r>
            <a:endParaRPr lang="zh-TW" altLang="en-US" b="0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F4E10C0-F49E-F9FF-8438-9EC528592034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 bwMode="auto">
          <a:xfrm>
            <a:off x="5855052" y="3627166"/>
            <a:ext cx="5811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F65C1EF-9428-A171-B2AA-836B68D2EACA}"/>
              </a:ext>
            </a:extLst>
          </p:cNvPr>
          <p:cNvSpPr txBox="1"/>
          <p:nvPr/>
        </p:nvSpPr>
        <p:spPr>
          <a:xfrm>
            <a:off x="6436227" y="3442500"/>
            <a:ext cx="16637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dirty="0"/>
              <a:t>Analog sum 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37471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E0D42-30AD-0DD4-526C-0C8B46E32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29577-FAC4-855E-6154-D3A40806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571E9A-452C-CC8E-E411-D7FB284E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Types of Shapes</a:t>
            </a:r>
          </a:p>
          <a:p>
            <a:pPr lvl="2"/>
            <a:r>
              <a:rPr lang="en-US" altLang="zh-TW" dirty="0"/>
              <a:t>Lightning : Bit-serial scheme</a:t>
            </a:r>
          </a:p>
          <a:p>
            <a:pPr lvl="2"/>
            <a:r>
              <a:rPr lang="en-US" altLang="zh-TW" dirty="0"/>
              <a:t>Big triangle : Bit-rotation scheme</a:t>
            </a:r>
          </a:p>
          <a:p>
            <a:pPr lvl="2"/>
            <a:r>
              <a:rPr lang="en-US" altLang="zh-TW" dirty="0"/>
              <a:t>Small triangle : Bit parallel scheme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79374D-F504-F3B5-495C-8C1E3B19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400FAF1-9A1F-D83E-DF86-5EF455059BE9}"/>
              </a:ext>
            </a:extLst>
          </p:cNvPr>
          <p:cNvGrpSpPr/>
          <p:nvPr/>
        </p:nvGrpSpPr>
        <p:grpSpPr>
          <a:xfrm>
            <a:off x="1094158" y="3717032"/>
            <a:ext cx="6955683" cy="1498602"/>
            <a:chOff x="1121774" y="2030001"/>
            <a:chExt cx="6955683" cy="1498602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73E7A986-2E90-2CFF-098A-0F6B2CED9F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2F239A9-84A0-8CBF-A604-D00D2CF9D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7C721AF3-E7DE-C471-C985-3BDE86922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8880"/>
              <a:ext cx="1471109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2AB81D6-CF3E-52BE-B218-D839DD7BC5D9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A721B9D-6717-FC0B-C55D-9DCD5F558A49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BD7F072-C486-F506-3B31-7D886595D13A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294D73CA-4F27-9593-EC05-E7B0B8CA2AF9}"/>
                  </a:ext>
                </a:extLst>
              </p14:cNvPr>
              <p14:cNvContentPartPr/>
              <p14:nvPr/>
            </p14:nvContentPartPr>
            <p14:xfrm>
              <a:off x="1870200" y="5256000"/>
              <a:ext cx="105120" cy="17136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294D73CA-4F27-9593-EC05-E7B0B8CA2A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60840" y="5246640"/>
                <a:ext cx="123840" cy="19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242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8B9C-2154-6810-6B1B-CA5E7FF3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80D4AF-649E-F05A-A6A5-4698BC9C6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ED5CF3C-8CA0-CC8A-0017-32F700610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81582F-0370-DFD7-956D-FB892CFB7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D4956C4-3921-D4CA-A3BE-3DEF1681DDD1}"/>
              </a:ext>
            </a:extLst>
          </p:cNvPr>
          <p:cNvGrpSpPr/>
          <p:nvPr/>
        </p:nvGrpSpPr>
        <p:grpSpPr>
          <a:xfrm>
            <a:off x="5364088" y="1437609"/>
            <a:ext cx="1650026" cy="1494358"/>
            <a:chOff x="1121774" y="2034245"/>
            <a:chExt cx="1650026" cy="1494358"/>
          </a:xfrm>
        </p:grpSpPr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E9F6093B-596D-3D80-BFDB-8138EFCB2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4881"/>
            <a:stretch/>
          </p:blipFill>
          <p:spPr>
            <a:xfrm>
              <a:off x="1121774" y="2348880"/>
              <a:ext cx="1512168" cy="1179723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731E9B10-F85F-232C-ED04-F97110A89B2D}"/>
                </a:ext>
              </a:extLst>
            </p:cNvPr>
            <p:cNvSpPr txBox="1"/>
            <p:nvPr/>
          </p:nvSpPr>
          <p:spPr>
            <a:xfrm>
              <a:off x="1498274" y="2034245"/>
              <a:ext cx="12735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Lightning</a:t>
              </a:r>
              <a:endParaRPr lang="zh-TW" altLang="en-US" b="0" dirty="0"/>
            </a:p>
          </p:txBody>
        </p:sp>
      </p:grpSp>
      <p:pic>
        <p:nvPicPr>
          <p:cNvPr id="16" name="圖片 15">
            <a:extLst>
              <a:ext uri="{FF2B5EF4-FFF2-40B4-BE49-F238E27FC236}">
                <a16:creationId xmlns:a16="http://schemas.microsoft.com/office/drawing/2014/main" id="{5E44888A-985A-2851-62A3-66B441E65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028711"/>
            <a:ext cx="9144000" cy="342447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6F2303F-167C-00D2-EF8D-3DE0D5004F99}"/>
              </a:ext>
            </a:extLst>
          </p:cNvPr>
          <p:cNvSpPr txBox="1"/>
          <p:nvPr/>
        </p:nvSpPr>
        <p:spPr>
          <a:xfrm>
            <a:off x="323528" y="3213556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00B74192-021D-6EAF-60ED-E9041AFC26DE}"/>
                  </a:ext>
                </a:extLst>
              </p14:cNvPr>
              <p14:cNvContentPartPr/>
              <p14:nvPr/>
            </p14:nvContentPartPr>
            <p14:xfrm>
              <a:off x="788760" y="4118040"/>
              <a:ext cx="214560" cy="1620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00B74192-021D-6EAF-60ED-E9041AFC26D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9400" y="4108680"/>
                <a:ext cx="233280" cy="3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888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229D-122E-80B9-78D2-4AD31B5A2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3DBA-FB31-1562-3B96-DC058A70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07C375-EF93-5FC6-FEF1-B87199D51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CF0422-A053-5F96-5E5F-9406E7ACD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B53B1E-6470-8B83-4F3C-919482DB343B}"/>
              </a:ext>
            </a:extLst>
          </p:cNvPr>
          <p:cNvGrpSpPr/>
          <p:nvPr/>
        </p:nvGrpSpPr>
        <p:grpSpPr>
          <a:xfrm>
            <a:off x="5364088" y="1452302"/>
            <a:ext cx="1805550" cy="1493894"/>
            <a:chOff x="3659504" y="2030001"/>
            <a:chExt cx="1805550" cy="149389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0BB8C42F-274E-3F46-9621-4CE9A115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8716" b="92661" l="9966" r="97595">
                          <a14:foregroundMark x1="90722" y1="22477" x2="75601" y2="42661"/>
                          <a14:foregroundMark x1="84192" y1="34404" x2="72509" y2="60550"/>
                          <a14:foregroundMark x1="92784" y1="11927" x2="85567" y2="24771"/>
                          <a14:foregroundMark x1="97938" y1="11009" x2="90722" y2="32110"/>
                          <a14:foregroundMark x1="94158" y1="8716" x2="81100" y2="41284"/>
                          <a14:foregroundMark x1="18213" y1="91743" x2="32302" y2="92661"/>
                          <a14:foregroundMark x1="87285" y1="33486" x2="85567" y2="36239"/>
                          <a14:foregroundMark x1="89347" y1="30275" x2="86942" y2="36697"/>
                        </a14:backgroundRemoval>
                      </a14:imgEffect>
                    </a14:imgLayer>
                  </a14:imgProps>
                </a:ext>
              </a:extLst>
            </a:blip>
            <a:srcRect l="6582"/>
            <a:stretch/>
          </p:blipFill>
          <p:spPr>
            <a:xfrm>
              <a:off x="3659504" y="2344172"/>
              <a:ext cx="1471109" cy="1179723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DB5C7B2-DA09-CC82-118F-9D50B2ABE769}"/>
                </a:ext>
              </a:extLst>
            </p:cNvPr>
            <p:cNvSpPr txBox="1"/>
            <p:nvPr/>
          </p:nvSpPr>
          <p:spPr>
            <a:xfrm>
              <a:off x="3882402" y="2030001"/>
              <a:ext cx="15826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Big Triangle</a:t>
              </a:r>
              <a:endParaRPr lang="zh-TW" altLang="en-US" b="0" dirty="0"/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DE1953D9-F3E8-FAB9-8768-D52AC53C4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72193"/>
            <a:ext cx="9144000" cy="3429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6AA39EB9-4F08-85BF-2AA7-255DBA70237A}"/>
              </a:ext>
            </a:extLst>
          </p:cNvPr>
          <p:cNvSpPr txBox="1"/>
          <p:nvPr/>
        </p:nvSpPr>
        <p:spPr>
          <a:xfrm>
            <a:off x="323528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69168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EA34F-0098-4453-07E9-8CC0CD322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0945C-24AB-4307-B76A-7C4E794A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A : Shapes of Partial Sum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36862-B40E-E982-9BFC-C0CAA9C7E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Error in ADC</a:t>
            </a:r>
          </a:p>
          <a:p>
            <a:pPr lvl="2"/>
            <a:r>
              <a:rPr lang="en-US" altLang="zh-TW" dirty="0"/>
              <a:t>Error of its value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718164-80D9-F65C-45D9-73196199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CAF963A-F4A8-0412-20E9-3305C24DBCB6}"/>
              </a:ext>
            </a:extLst>
          </p:cNvPr>
          <p:cNvGrpSpPr/>
          <p:nvPr/>
        </p:nvGrpSpPr>
        <p:grpSpPr>
          <a:xfrm>
            <a:off x="5220072" y="1484784"/>
            <a:ext cx="1921281" cy="1494358"/>
            <a:chOff x="6156176" y="2034245"/>
            <a:chExt cx="1921281" cy="149435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2E63B9F-032C-42C1-D7AF-82584999E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4091" b="99545" l="9440" r="54240">
                          <a14:foregroundMark x1="25120" y1="15909" x2="14720" y2="58182"/>
                          <a14:foregroundMark x1="14720" y1="58182" x2="10880" y2="98182"/>
                          <a14:foregroundMark x1="10880" y1="98182" x2="10880" y2="98182"/>
                          <a14:foregroundMark x1="40800" y1="20455" x2="40320" y2="50000"/>
                          <a14:foregroundMark x1="50240" y1="14545" x2="38240" y2="58636"/>
                          <a14:foregroundMark x1="38240" y1="58636" x2="37440" y2="60000"/>
                          <a14:foregroundMark x1="50400" y1="10909" x2="43840" y2="41364"/>
                          <a14:foregroundMark x1="50560" y1="25455" x2="46720" y2="37273"/>
                          <a14:foregroundMark x1="49120" y1="20909" x2="46240" y2="41364"/>
                          <a14:foregroundMark x1="48160" y1="18636" x2="42400" y2="49545"/>
                          <a14:foregroundMark x1="50560" y1="11818" x2="47840" y2="25909"/>
                          <a14:foregroundMark x1="51040" y1="9545" x2="27680" y2="14091"/>
                          <a14:foregroundMark x1="28640" y1="7273" x2="46880" y2="4545"/>
                          <a14:foregroundMark x1="46880" y1="4545" x2="48160" y2="4545"/>
                          <a14:foregroundMark x1="42400" y1="7273" x2="54240" y2="7273"/>
                          <a14:foregroundMark x1="46560" y1="6364" x2="51680" y2="7727"/>
                          <a14:foregroundMark x1="35040" y1="45909" x2="27840" y2="76364"/>
                          <a14:foregroundMark x1="26720" y1="56818" x2="25280" y2="69091"/>
                          <a14:foregroundMark x1="24160" y1="67273" x2="24000" y2="73182"/>
                          <a14:foregroundMark x1="24000" y1="58636" x2="24960" y2="77273"/>
                          <a14:foregroundMark x1="29600" y1="64091" x2="26880" y2="75455"/>
                          <a14:foregroundMark x1="28640" y1="60455" x2="27360" y2="85909"/>
                          <a14:foregroundMark x1="31040" y1="60000" x2="32640" y2="77273"/>
                          <a14:foregroundMark x1="34720" y1="61364" x2="34240" y2="78182"/>
                          <a14:foregroundMark x1="35040" y1="65000" x2="33120" y2="73182"/>
                          <a14:foregroundMark x1="34080" y1="66364" x2="33280" y2="72727"/>
                          <a14:foregroundMark x1="34400" y1="62273" x2="33760" y2="65000"/>
                          <a14:foregroundMark x1="40480" y1="25000" x2="39360" y2="31818"/>
                          <a14:foregroundMark x1="29760" y1="9545" x2="23520" y2="40455"/>
                          <a14:foregroundMark x1="30400" y1="21818" x2="23680" y2="57273"/>
                          <a14:foregroundMark x1="27520" y1="21364" x2="25600" y2="44091"/>
                          <a14:foregroundMark x1="32000" y1="17273" x2="27840" y2="31818"/>
                          <a14:foregroundMark x1="27360" y1="25909" x2="22560" y2="58636"/>
                          <a14:foregroundMark x1="20960" y1="52273" x2="18240" y2="61818"/>
                          <a14:foregroundMark x1="21440" y1="52727" x2="19040" y2="66364"/>
                          <a14:foregroundMark x1="22400" y1="44545" x2="16640" y2="76364"/>
                          <a14:foregroundMark x1="17600" y1="62273" x2="14560" y2="79545"/>
                          <a14:foregroundMark x1="16960" y1="74545" x2="15840" y2="83636"/>
                          <a14:foregroundMark x1="16960" y1="76364" x2="14720" y2="85909"/>
                          <a14:foregroundMark x1="20000" y1="63182" x2="14880" y2="85000"/>
                          <a14:foregroundMark x1="15840" y1="72727" x2="11680" y2="94545"/>
                          <a14:foregroundMark x1="17760" y1="74545" x2="13920" y2="88636"/>
                          <a14:foregroundMark x1="17920" y1="68182" x2="15520" y2="81818"/>
                          <a14:foregroundMark x1="19040" y1="60455" x2="14240" y2="81818"/>
                          <a14:foregroundMark x1="15680" y1="71364" x2="13440" y2="85000"/>
                          <a14:foregroundMark x1="17280" y1="77273" x2="13600" y2="95455"/>
                          <a14:foregroundMark x1="9760" y1="95909" x2="16640" y2="96364"/>
                          <a14:foregroundMark x1="11200" y1="95455" x2="20960" y2="92273"/>
                          <a14:foregroundMark x1="9440" y1="97727" x2="11520" y2="99545"/>
                          <a14:foregroundMark x1="15200" y1="97273" x2="33120" y2="93636"/>
                          <a14:foregroundMark x1="35840" y1="81364" x2="29920" y2="97727"/>
                          <a14:foregroundMark x1="35840" y1="77727" x2="32800" y2="92273"/>
                          <a14:foregroundMark x1="38560" y1="68636" x2="32800" y2="92273"/>
                          <a14:foregroundMark x1="36640" y1="79091" x2="34240" y2="97727"/>
                          <a14:foregroundMark x1="39360" y1="68636" x2="34240" y2="85000"/>
                          <a14:foregroundMark x1="43840" y1="44091" x2="39840" y2="69091"/>
                          <a14:foregroundMark x1="44160" y1="40000" x2="36800" y2="69545"/>
                          <a14:foregroundMark x1="49440" y1="34091" x2="43040" y2="52727"/>
                          <a14:foregroundMark x1="48480" y1="27727" x2="45760" y2="47727"/>
                          <a14:foregroundMark x1="51360" y1="26818" x2="48000" y2="37727"/>
                          <a14:foregroundMark x1="51200" y1="24545" x2="51200" y2="9091"/>
                          <a14:foregroundMark x1="49760" y1="19091" x2="49600" y2="7727"/>
                          <a14:foregroundMark x1="47040" y1="6364" x2="53920" y2="5909"/>
                          <a14:foregroundMark x1="30720" y1="10455" x2="36000" y2="6364"/>
                          <a14:foregroundMark x1="30080" y1="6364" x2="36800" y2="6364"/>
                          <a14:foregroundMark x1="52160" y1="6364" x2="49440" y2="22273"/>
                          <a14:foregroundMark x1="52160" y1="10455" x2="50560" y2="19091"/>
                        </a14:backgroundRemoval>
                      </a14:imgEffect>
                    </a14:imgLayer>
                  </a14:imgProps>
                </a:ext>
              </a:extLst>
            </a:blip>
            <a:srcRect l="9259" r="46296"/>
            <a:stretch/>
          </p:blipFill>
          <p:spPr>
            <a:xfrm>
              <a:off x="6156176" y="2348880"/>
              <a:ext cx="1489550" cy="1179723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22442991-CBB4-6324-0750-EA8B7F40ACA0}"/>
                </a:ext>
              </a:extLst>
            </p:cNvPr>
            <p:cNvSpPr txBox="1"/>
            <p:nvPr/>
          </p:nvSpPr>
          <p:spPr>
            <a:xfrm>
              <a:off x="6241215" y="2034245"/>
              <a:ext cx="18362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b="0" dirty="0"/>
                <a:t>Small Triangle</a:t>
              </a:r>
              <a:endParaRPr lang="zh-TW" altLang="en-US" b="0" dirty="0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AC47093F-40FC-A3C4-9DA5-8930B2622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8578"/>
            <a:ext cx="9144000" cy="34289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4D36F3CD-8300-C4DE-68DB-AAD177420A5C}"/>
              </a:ext>
            </a:extLst>
          </p:cNvPr>
          <p:cNvSpPr txBox="1"/>
          <p:nvPr/>
        </p:nvSpPr>
        <p:spPr>
          <a:xfrm>
            <a:off x="323528" y="3140968"/>
            <a:ext cx="792088" cy="21544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800" b="0" dirty="0"/>
              <a:t>Analog loss</a:t>
            </a:r>
            <a:endParaRPr lang="zh-TW" altLang="en-US" sz="800" b="0" dirty="0"/>
          </a:p>
        </p:txBody>
      </p:sp>
    </p:spTree>
    <p:extLst>
      <p:ext uri="{BB962C8B-B14F-4D97-AF65-F5344CB8AC3E}">
        <p14:creationId xmlns:p14="http://schemas.microsoft.com/office/powerpoint/2010/main" val="1511439633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13141</TotalTime>
  <Words>552</Words>
  <Application>Microsoft Office PowerPoint</Application>
  <PresentationFormat>如螢幕大小 (4:3)</PresentationFormat>
  <Paragraphs>155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Impact of ADC Loss in Different Hybrid Partial Product Shapes</vt:lpstr>
      <vt:lpstr>Recall</vt:lpstr>
      <vt:lpstr>Flow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A : Shapes of Partial Sum</vt:lpstr>
      <vt:lpstr>Part B : Impact of Analog Loss</vt:lpstr>
      <vt:lpstr>Part B : Impact of Analog Loss</vt:lpstr>
      <vt:lpstr>Part B : Impact of Analog Loss</vt:lpstr>
      <vt:lpstr>Conclusion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212</cp:revision>
  <cp:lastPrinted>2024-10-27T23:42:48Z</cp:lastPrinted>
  <dcterms:created xsi:type="dcterms:W3CDTF">2009-04-10T16:54:46Z</dcterms:created>
  <dcterms:modified xsi:type="dcterms:W3CDTF">2025-05-06T06:33:33Z</dcterms:modified>
</cp:coreProperties>
</file>