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99"/>
    <a:srgbClr val="6600CC"/>
    <a:srgbClr val="292929"/>
    <a:srgbClr val="669900"/>
    <a:srgbClr val="FFCC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77" autoAdjust="0"/>
    <p:restoredTop sz="94660"/>
  </p:normalViewPr>
  <p:slideViewPr>
    <p:cSldViewPr>
      <p:cViewPr varScale="1">
        <p:scale>
          <a:sx n="104" d="100"/>
          <a:sy n="104" d="100"/>
        </p:scale>
        <p:origin x="1240" y="80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A 28nm 64kb Bit-Rotated Hybrid-CIM Macro with an Embedded Sign-Bit-Processing Array and a Multi-Bit-Fusion Dual-Granularity Cooperative Quantizer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43F42-6DAA-799D-3242-BE77B8970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CB141E-84AE-0AED-A226-66EE73CCC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/>
              <a:t>21.04TOPS/W@0.9V</a:t>
            </a:r>
            <a:r>
              <a:rPr lang="en-US" altLang="zh-TW" dirty="0"/>
              <a:t>, 1.57TOPS/mm2@0.9V.</a:t>
            </a:r>
          </a:p>
          <a:p>
            <a:pPr lvl="1"/>
            <a:r>
              <a:rPr lang="en-US" altLang="zh-TW" dirty="0"/>
              <a:t>Access time is 12ns@0.9V, 8bIN–8bW–21bOUT.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E3D1AC7-83E7-344F-BF96-F0412F093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739B025-6D45-0F74-074C-C5E7C6728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64" y="2780928"/>
            <a:ext cx="7020272" cy="308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8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7E37DA-28B2-5011-D477-BF0E7BCCD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Motivation &amp; Challenge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14B9DB-A8B6-A009-70EC-85396369A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lvl="1"/>
            <a:r>
              <a:rPr lang="en-US" altLang="zh-TW" dirty="0"/>
              <a:t>Hybrid CIM</a:t>
            </a:r>
          </a:p>
          <a:p>
            <a:pPr lvl="2"/>
            <a:r>
              <a:rPr lang="en-US" altLang="zh-TW" dirty="0"/>
              <a:t>Balance between DCIM and ACIM</a:t>
            </a:r>
          </a:p>
          <a:p>
            <a:pPr lvl="2"/>
            <a:r>
              <a:rPr lang="en-US" altLang="zh-TW" dirty="0"/>
              <a:t>Challenge1</a:t>
            </a:r>
            <a:r>
              <a:rPr lang="zh-TW" altLang="en-US" dirty="0"/>
              <a:t> </a:t>
            </a:r>
            <a:r>
              <a:rPr lang="en-US" altLang="zh-TW" dirty="0"/>
              <a:t>: definition problem of boundary between digital and analog part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marL="914400" lvl="2" indent="0">
              <a:buNone/>
            </a:pPr>
            <a:endParaRPr lang="en-US" altLang="zh-TW" dirty="0"/>
          </a:p>
          <a:p>
            <a:pPr lvl="2"/>
            <a:r>
              <a:rPr lang="en-US" altLang="zh-TW" dirty="0"/>
              <a:t>Challenge2</a:t>
            </a:r>
            <a:r>
              <a:rPr lang="zh-TW" altLang="en-US" dirty="0"/>
              <a:t> </a:t>
            </a:r>
            <a:r>
              <a:rPr lang="en-US" altLang="zh-TW" dirty="0"/>
              <a:t>: more expensive overhead of sign-bit processing on digital part</a:t>
            </a:r>
          </a:p>
          <a:p>
            <a:pPr lvl="2"/>
            <a:r>
              <a:rPr lang="en-US" altLang="zh-TW" dirty="0"/>
              <a:t>Challenge3</a:t>
            </a:r>
            <a:r>
              <a:rPr lang="zh-TW" altLang="en-US" dirty="0"/>
              <a:t> </a:t>
            </a:r>
            <a:r>
              <a:rPr lang="en-US" altLang="zh-TW" dirty="0"/>
              <a:t>: energy wasted on low-accuracy-contributed quantization on analog part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D5C87E-832B-DCAF-EE89-610ED8259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F88E259-3210-D750-261B-2216575AD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3068960"/>
            <a:ext cx="5220072" cy="176511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46EA6390-6403-28F9-F720-D5A882F22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176" y="3248963"/>
            <a:ext cx="1800200" cy="137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E00556-C53F-EBD8-CEE2-4DD83F6F4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CIM Macro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91CAC2-3F1B-42E0-0B9E-929DA2FEA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Hybrid CIM macro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33B1E8-4406-BF57-C6F7-158A0F7F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98F7B54-FA7F-0038-6DC6-C5FB4308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780928"/>
            <a:ext cx="3456384" cy="264810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A6A56E9-730A-DD83-B06A-1669E296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680627"/>
            <a:ext cx="4932040" cy="2848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ACD48-BE2A-90A8-26F2-5245296C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1180A9-4E37-2BF1-AF45-19DE34A17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Bit-rotated feature-in scheme</a:t>
            </a:r>
          </a:p>
          <a:p>
            <a:pPr lvl="2"/>
            <a:r>
              <a:rPr lang="en-US" altLang="zh-TW" dirty="0"/>
              <a:t>Low hardware overhead as bit-serial</a:t>
            </a:r>
          </a:p>
          <a:p>
            <a:pPr lvl="2"/>
            <a:r>
              <a:rPr lang="en-US" altLang="zh-TW" dirty="0"/>
              <a:t>High accuracy as bit-parallel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FCA028-D7F4-2FE8-6A19-07E54908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055725-3BDC-92AD-80B1-72F494DD7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280" y="1694719"/>
            <a:ext cx="1522512" cy="1161169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5158CFCD-5E7F-D30D-9396-21A706886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60" y="3021782"/>
            <a:ext cx="8892480" cy="351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180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E40AC-3E62-20E7-478C-2A01224F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A6658B-4FF6-10EA-6D1A-A4133CD6B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D73B12-5FB6-9545-D285-EABDA9D5D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Embedded sign-bit-processing hybrid array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1823EB-BDF1-F3CA-23E7-C8670603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B02C8F26-616D-A3A0-2F42-6996C27A1C28}"/>
              </a:ext>
            </a:extLst>
          </p:cNvPr>
          <p:cNvGrpSpPr/>
          <p:nvPr/>
        </p:nvGrpSpPr>
        <p:grpSpPr>
          <a:xfrm>
            <a:off x="323528" y="2155726"/>
            <a:ext cx="5808806" cy="4018978"/>
            <a:chOff x="323528" y="2155726"/>
            <a:chExt cx="5808806" cy="401897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273CAAA-686B-3E8D-A6C0-1A582E818EB2}"/>
                </a:ext>
              </a:extLst>
            </p:cNvPr>
            <p:cNvGrpSpPr/>
            <p:nvPr/>
          </p:nvGrpSpPr>
          <p:grpSpPr>
            <a:xfrm>
              <a:off x="323528" y="2155726"/>
              <a:ext cx="2232248" cy="4018978"/>
              <a:chOff x="683569" y="1747053"/>
              <a:chExt cx="2232248" cy="4018978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7A6337E8-DDDB-1FF6-25B4-182E22F13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3569" y="3159310"/>
                <a:ext cx="2232248" cy="2606721"/>
              </a:xfrm>
              <a:prstGeom prst="rect">
                <a:avLst/>
              </a:prstGeom>
            </p:spPr>
          </p:pic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B7E4DDD7-A731-8EC0-AD6A-AD17F8BF5B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569" y="1747053"/>
                <a:ext cx="2216888" cy="1425142"/>
              </a:xfrm>
              <a:prstGeom prst="rect">
                <a:avLst/>
              </a:prstGeom>
            </p:spPr>
          </p:pic>
        </p:grpSp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76267FA-4777-F46B-B0EF-EB0B1B9C7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3441"/>
            <a:stretch/>
          </p:blipFill>
          <p:spPr>
            <a:xfrm>
              <a:off x="2540416" y="2155726"/>
              <a:ext cx="3591918" cy="4018978"/>
            </a:xfrm>
            <a:prstGeom prst="rect">
              <a:avLst/>
            </a:prstGeom>
          </p:spPr>
        </p:pic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A431C9E-7886-40E4-F70C-F32395CC82C0}"/>
              </a:ext>
            </a:extLst>
          </p:cNvPr>
          <p:cNvSpPr txBox="1"/>
          <p:nvPr/>
        </p:nvSpPr>
        <p:spPr>
          <a:xfrm>
            <a:off x="7664873" y="3418126"/>
            <a:ext cx="113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1 0 1 1</a:t>
            </a:r>
            <a:endParaRPr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0AD92-38C2-CAB6-E582-824228B5AFEB}"/>
              </a:ext>
            </a:extLst>
          </p:cNvPr>
          <p:cNvSpPr txBox="1"/>
          <p:nvPr/>
        </p:nvSpPr>
        <p:spPr>
          <a:xfrm>
            <a:off x="7664872" y="3740389"/>
            <a:ext cx="113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1 1 0 0</a:t>
            </a:r>
            <a:endParaRPr lang="zh-TW" altLang="en-US" dirty="0"/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847405B5-B8B5-9395-C79A-868FCBE6429F}"/>
              </a:ext>
            </a:extLst>
          </p:cNvPr>
          <p:cNvCxnSpPr/>
          <p:nvPr/>
        </p:nvCxnSpPr>
        <p:spPr bwMode="auto">
          <a:xfrm flipH="1">
            <a:off x="6333705" y="4149080"/>
            <a:ext cx="24639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EEAD4BF-E756-3CA5-7471-DAEC0F520C03}"/>
              </a:ext>
            </a:extLst>
          </p:cNvPr>
          <p:cNvSpPr txBox="1"/>
          <p:nvPr/>
        </p:nvSpPr>
        <p:spPr>
          <a:xfrm>
            <a:off x="6584754" y="4226157"/>
            <a:ext cx="2152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+ 0 0 0 0 0 0 0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F6FD9651-D69D-B7F7-9A09-31BB62A8E6FB}"/>
              </a:ext>
            </a:extLst>
          </p:cNvPr>
          <p:cNvSpPr txBox="1"/>
          <p:nvPr/>
        </p:nvSpPr>
        <p:spPr>
          <a:xfrm>
            <a:off x="6656762" y="4538116"/>
            <a:ext cx="1840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+ 0 0 0 0 0 0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5B3C040-65F6-E284-C9EE-C7A1F5E8C432}"/>
              </a:ext>
            </a:extLst>
          </p:cNvPr>
          <p:cNvSpPr txBox="1"/>
          <p:nvPr/>
        </p:nvSpPr>
        <p:spPr>
          <a:xfrm>
            <a:off x="6512746" y="4806801"/>
            <a:ext cx="17440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+ 1 1 0 1 1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3A531C3-7C95-1D0C-7C70-4CABDC3AAE60}"/>
              </a:ext>
            </a:extLst>
          </p:cNvPr>
          <p:cNvSpPr txBox="1"/>
          <p:nvPr/>
        </p:nvSpPr>
        <p:spPr>
          <a:xfrm>
            <a:off x="6368730" y="5118760"/>
            <a:ext cx="164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-</a:t>
            </a:r>
            <a:r>
              <a:rPr lang="en-US" altLang="zh-TW" sz="1400" dirty="0"/>
              <a:t>  </a:t>
            </a:r>
            <a:r>
              <a:rPr lang="en-US" altLang="zh-TW" dirty="0"/>
              <a:t>1 0 1 1</a:t>
            </a:r>
            <a:endParaRPr lang="zh-TW" altLang="en-US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59BD249-309E-793B-D020-AC65302986E1}"/>
              </a:ext>
            </a:extLst>
          </p:cNvPr>
          <p:cNvCxnSpPr/>
          <p:nvPr/>
        </p:nvCxnSpPr>
        <p:spPr bwMode="auto">
          <a:xfrm flipH="1">
            <a:off x="6333705" y="5555496"/>
            <a:ext cx="2463901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24133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368C7-4C8A-C42F-DD4C-26D3D2813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Proposed Scheme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B5F034-9DA1-9802-16DF-874A9EFDC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Multi-bit-fusion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3"/>
            <a:endParaRPr lang="en-US" altLang="zh-TW" dirty="0"/>
          </a:p>
          <a:p>
            <a:pPr lvl="1"/>
            <a:r>
              <a:rPr lang="en-US" altLang="zh-TW" dirty="0"/>
              <a:t>Coarse/fine-grained quantizer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7B8C60D-68AA-0743-6693-15E671D7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C5DCEE-040C-B1BD-4A2C-C4E640D9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77" y="1988840"/>
            <a:ext cx="7626246" cy="216024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ED2410-9703-9423-CD44-461BA232BA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016" b="1241"/>
          <a:stretch/>
        </p:blipFill>
        <p:spPr>
          <a:xfrm>
            <a:off x="591776" y="4537720"/>
            <a:ext cx="5693578" cy="232881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8728753-F7D5-9E95-5098-AF4E7266E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154" y="4098063"/>
            <a:ext cx="2133600" cy="272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15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BD0E9E-018E-56B7-8065-BE7C2B9F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5E01CA-E1B3-65E6-A529-37D41A65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Low accuracy loss</a:t>
            </a:r>
            <a:r>
              <a:rPr lang="zh-TW" altLang="en-US" dirty="0"/>
              <a:t> </a:t>
            </a:r>
            <a:r>
              <a:rPr lang="en-US" altLang="zh-TW" dirty="0"/>
              <a:t>but great energy reduction</a:t>
            </a:r>
          </a:p>
          <a:p>
            <a:pPr lvl="2"/>
            <a:r>
              <a:rPr lang="en-US" altLang="zh-TW" dirty="0"/>
              <a:t>4-times readout combination incurs almost no</a:t>
            </a:r>
            <a:r>
              <a:rPr lang="zh-TW" altLang="en-US" dirty="0"/>
              <a:t> </a:t>
            </a:r>
            <a:r>
              <a:rPr lang="en-US" altLang="zh-TW" dirty="0"/>
              <a:t>accuracy loss and outperforms 5/6-times readout combinations regarding energy consumption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1051B7-9E7A-D5CF-113A-0E984A1B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A6FD96F-36C5-8A10-72DA-A030A942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280555"/>
            <a:ext cx="4132615" cy="301150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B35A3AF-800E-D608-FE8B-EDEC57C8B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280555"/>
            <a:ext cx="3418908" cy="301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23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7848B4-5B48-20D6-7019-E2B421C00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CEA5E-C25B-6382-3A26-6DDEE25D5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MF-DGCQ achieves 24% performance enhancement and 4.27× power reduction with relative error of 3.57% in TT corner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F750987-C8A9-CBA8-4557-7CC5EDC9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B5C9734-C6F3-80B4-D935-FDC562C93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52688"/>
            <a:ext cx="9144000" cy="37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516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C49BE-6816-D3A2-CD39-B3634A44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81660F-F277-6FCA-1453-8D20FA5FA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/>
          <a:lstStyle/>
          <a:p>
            <a:pPr lvl="1"/>
            <a:r>
              <a:rPr lang="en-US" altLang="zh-TW" sz="2000" dirty="0"/>
              <a:t>This design outperforms typical bit-parallel / serial work on the </a:t>
            </a:r>
            <a:r>
              <a:rPr lang="en-US" altLang="zh-TW" sz="2000" dirty="0" err="1"/>
              <a:t>FoM</a:t>
            </a:r>
            <a:r>
              <a:rPr lang="en-US" altLang="zh-TW" sz="2000" dirty="0"/>
              <a:t> (area efficiency × energy efficiency) by 15.7× and 3.38×.</a:t>
            </a:r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Accuracy loss</a:t>
            </a:r>
            <a:r>
              <a:rPr lang="zh-TW" altLang="en-US" sz="2000" dirty="0"/>
              <a:t> </a:t>
            </a:r>
            <a:r>
              <a:rPr lang="en-US" altLang="zh-TW" sz="2000" dirty="0"/>
              <a:t>-1.06% for ResNet-18@ImageNet, -1.75%</a:t>
            </a:r>
            <a:r>
              <a:rPr lang="zh-TW" altLang="en-US" sz="2000" dirty="0"/>
              <a:t> </a:t>
            </a:r>
            <a:r>
              <a:rPr lang="en-US" altLang="zh-TW" sz="2000" dirty="0"/>
              <a:t>for </a:t>
            </a:r>
            <a:r>
              <a:rPr lang="en-US" altLang="zh-TW" sz="2000" dirty="0" err="1"/>
              <a:t>ViT@ImageNet</a:t>
            </a:r>
            <a:r>
              <a:rPr lang="en-US" altLang="zh-TW" sz="2000" dirty="0"/>
              <a:t>, 0.19 for GPT-2@Wikitext-102.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546CF1-CABE-BB2D-AAA3-B9FB10CE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267EBAF-A683-68AB-CFF6-14117662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3146913" cy="286083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4DD45881-53C7-2F9F-B324-7A50C234C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685" y="2564905"/>
            <a:ext cx="4172625" cy="286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7915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12695</TotalTime>
  <Words>262</Words>
  <Application>Microsoft Office PowerPoint</Application>
  <PresentationFormat>如螢幕大小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思源宋體 Light</vt:lpstr>
      <vt:lpstr>Arial</vt:lpstr>
      <vt:lpstr>Garamond</vt:lpstr>
      <vt:lpstr>Verdana</vt:lpstr>
      <vt:lpstr>Wingdings</vt:lpstr>
      <vt:lpstr>Level</vt:lpstr>
      <vt:lpstr>A 28nm 64kb Bit-Rotated Hybrid-CIM Macro with an Embedded Sign-Bit-Processing Array and a Multi-Bit-Fusion Dual-Granularity Cooperative Quantizer</vt:lpstr>
      <vt:lpstr>Motivation &amp; Challenge</vt:lpstr>
      <vt:lpstr>CIM Macro</vt:lpstr>
      <vt:lpstr>Proposed Scheme</vt:lpstr>
      <vt:lpstr>Proposed Scheme</vt:lpstr>
      <vt:lpstr>Proposed Scheme</vt:lpstr>
      <vt:lpstr>Results</vt:lpstr>
      <vt:lpstr>Results</vt:lpstr>
      <vt:lpstr>Results</vt:lpstr>
      <vt:lpstr>Results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189</cp:revision>
  <cp:lastPrinted>2024-10-27T23:42:48Z</cp:lastPrinted>
  <dcterms:created xsi:type="dcterms:W3CDTF">2009-04-10T16:54:46Z</dcterms:created>
  <dcterms:modified xsi:type="dcterms:W3CDTF">2025-04-08T10:55:36Z</dcterms:modified>
</cp:coreProperties>
</file>