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 / 2022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BAAA3E5-0344-3D16-3B18-248166CC05EE}"/>
              </a:ext>
            </a:extLst>
          </p:cNvPr>
          <p:cNvSpPr/>
          <p:nvPr/>
        </p:nvSpPr>
        <p:spPr bwMode="auto">
          <a:xfrm>
            <a:off x="3219969" y="5445224"/>
            <a:ext cx="2704062" cy="781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Background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/>
                  <a:t>ML computing is data-centric</a:t>
                </a:r>
              </a:p>
              <a:p>
                <a:pPr lvl="2"/>
                <a:r>
                  <a:rPr lang="en-US" altLang="zh-TW" dirty="0"/>
                  <a:t>Energy in Traditional Von Neumann structure is mainly consumed by memory accesses</a:t>
                </a:r>
              </a:p>
              <a:p>
                <a:pPr lvl="2"/>
                <a:r>
                  <a:rPr lang="en-US" altLang="zh-TW" dirty="0"/>
                  <a:t>Computation in memory tackles this problem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CIM structures focus on analog approach more</a:t>
                </a:r>
              </a:p>
              <a:p>
                <a:pPr lvl="2"/>
                <a:r>
                  <a:rPr lang="en-US" altLang="zh-TW" dirty="0"/>
                  <a:t>Analog designs lack accuracy (SNR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Bit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dirty="0"/>
                  <a:t>)</a:t>
                </a:r>
              </a:p>
              <a:p>
                <a:pPr lvl="2"/>
                <a:r>
                  <a:rPr lang="en-US" altLang="zh-TW" dirty="0"/>
                  <a:t>Using digital structures can guarantee accuracy, also good for operations such as batch-norm, pooling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71B9E9-3802-9AB7-57DF-411783A23C56}"/>
              </a:ext>
            </a:extLst>
          </p:cNvPr>
          <p:cNvSpPr/>
          <p:nvPr/>
        </p:nvSpPr>
        <p:spPr bwMode="auto">
          <a:xfrm>
            <a:off x="1803454" y="5628457"/>
            <a:ext cx="1080120" cy="414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INPUT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7CE3FA-CAEC-8DC9-08E6-A3FDC7121D04}"/>
              </a:ext>
            </a:extLst>
          </p:cNvPr>
          <p:cNvSpPr/>
          <p:nvPr/>
        </p:nvSpPr>
        <p:spPr bwMode="auto">
          <a:xfrm>
            <a:off x="6195942" y="5628457"/>
            <a:ext cx="1296144" cy="414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OUT</a:t>
            </a: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PUT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BD20E0-9CB8-9E1A-E704-7750C4E16667}"/>
              </a:ext>
            </a:extLst>
          </p:cNvPr>
          <p:cNvSpPr/>
          <p:nvPr/>
        </p:nvSpPr>
        <p:spPr bwMode="auto">
          <a:xfrm>
            <a:off x="3437384" y="5628457"/>
            <a:ext cx="755104" cy="414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ALU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7678169-965E-45DC-B129-6CC465C58DA9}"/>
              </a:ext>
            </a:extLst>
          </p:cNvPr>
          <p:cNvSpPr/>
          <p:nvPr/>
        </p:nvSpPr>
        <p:spPr bwMode="auto">
          <a:xfrm>
            <a:off x="4539758" y="5628457"/>
            <a:ext cx="1224136" cy="414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Memory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1CB2294-284A-93EB-FA67-ADED73377798}"/>
              </a:ext>
            </a:extLst>
          </p:cNvPr>
          <p:cNvCxnSpPr>
            <a:stCxn id="32" idx="3"/>
            <a:endCxn id="36" idx="1"/>
          </p:cNvCxnSpPr>
          <p:nvPr/>
        </p:nvCxnSpPr>
        <p:spPr bwMode="auto">
          <a:xfrm>
            <a:off x="2883574" y="5835502"/>
            <a:ext cx="336395" cy="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B6A9D2E-5125-3947-2923-CA59F246B062}"/>
              </a:ext>
            </a:extLst>
          </p:cNvPr>
          <p:cNvCxnSpPr>
            <a:stCxn id="36" idx="3"/>
            <a:endCxn id="33" idx="1"/>
          </p:cNvCxnSpPr>
          <p:nvPr/>
        </p:nvCxnSpPr>
        <p:spPr bwMode="auto">
          <a:xfrm flipV="1">
            <a:off x="5924031" y="5835502"/>
            <a:ext cx="271911" cy="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72BA1B0-BD88-73C6-1880-2302A51B23FB}"/>
              </a:ext>
            </a:extLst>
          </p:cNvPr>
          <p:cNvCxnSpPr>
            <a:stCxn id="35" idx="1"/>
          </p:cNvCxnSpPr>
          <p:nvPr/>
        </p:nvCxnSpPr>
        <p:spPr bwMode="auto">
          <a:xfrm flipH="1">
            <a:off x="4192488" y="5835502"/>
            <a:ext cx="347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DAA2-7E14-3FAE-89D7-25A8208DE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AE445-05BF-84B5-ED10-67D1291D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E6414-DFD8-9D22-3164-6B3DCE64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High bit-flexibility</a:t>
            </a:r>
          </a:p>
          <a:p>
            <a:pPr lvl="2"/>
            <a:r>
              <a:rPr lang="en-US" altLang="zh-TW" dirty="0"/>
              <a:t>Programmable bit-widths, signed/unsigned, and weights with 4, 8, 12, 16 bit widths..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Parallel MAC operations, with high energy/area efficiency and throughput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4F6AC-0289-E588-BE12-6227DBB7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015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484B-CCEE-7E18-132C-65596A8C4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D7EBC-5C43-C214-7660-079FE39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E0E2D-2423-B02F-D733-5E69E5F2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2 Mode: SRAM &amp; CIM</a:t>
            </a:r>
          </a:p>
          <a:p>
            <a:pPr lvl="2"/>
            <a:r>
              <a:rPr lang="en-US" altLang="zh-TW" dirty="0"/>
              <a:t>SRAM: update weight</a:t>
            </a:r>
          </a:p>
          <a:p>
            <a:pPr lvl="2"/>
            <a:r>
              <a:rPr lang="en-US" altLang="zh-TW" dirty="0"/>
              <a:t>CIM</a:t>
            </a:r>
            <a:r>
              <a:rPr lang="en-US" altLang="zh-TW" dirty="0">
                <a:solidFill>
                  <a:schemeClr val="bg1"/>
                </a:solidFill>
              </a:rPr>
              <a:t>W</a:t>
            </a:r>
            <a:r>
              <a:rPr lang="en-US" altLang="zh-TW" dirty="0"/>
              <a:t>: MAC operation, support 256×64 multiplication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2074C-142D-E05A-45C4-8BD33DF4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6AC6CE-4E5A-575A-1079-1597F287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04" y="3187274"/>
            <a:ext cx="4499992" cy="36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E6F1-3206-B199-65EC-3E60C531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7BDB5-E9BD-4FBE-2219-EF30F009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7F5A2-AC21-877F-0070-A614DA1D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2 Mode: SRAM &amp; CIM</a:t>
            </a:r>
          </a:p>
          <a:p>
            <a:pPr lvl="2"/>
            <a:r>
              <a:rPr lang="en-US" altLang="zh-TW" dirty="0"/>
              <a:t>SRAM: update weight</a:t>
            </a:r>
          </a:p>
          <a:p>
            <a:pPr lvl="2"/>
            <a:r>
              <a:rPr lang="en-US" altLang="zh-TW" dirty="0"/>
              <a:t>CIM</a:t>
            </a:r>
            <a:r>
              <a:rPr lang="en-US" altLang="zh-TW" dirty="0">
                <a:solidFill>
                  <a:schemeClr val="bg1"/>
                </a:solidFill>
              </a:rPr>
              <a:t>W</a:t>
            </a:r>
            <a:r>
              <a:rPr lang="en-US" altLang="zh-TW" dirty="0"/>
              <a:t>: MAC operation , support 256×64 multiplication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Require 5 cycles for</a:t>
            </a:r>
          </a:p>
          <a:p>
            <a:pPr marL="457200" lvl="1" indent="0">
              <a:buNone/>
            </a:pPr>
            <a:r>
              <a:rPr lang="en-US" altLang="zh-TW" dirty="0"/>
              <a:t>4-bit input activation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4CF67-7BE7-8BE3-6027-C20E276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56FD380-07B0-4D45-C9C6-E7BB92A0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50" y="5174620"/>
            <a:ext cx="4571999" cy="16629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A2D4B2-CC72-07EE-A6B8-10EB1915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98" y="2848578"/>
            <a:ext cx="4602708" cy="39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2CEC-E987-CEBF-E3F3-9D359249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01C02-799D-80CF-821F-9B978395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C8130-0121-87AE-AE38-E19BF04E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Dynamic voltage scaling</a:t>
            </a:r>
          </a:p>
          <a:p>
            <a:pPr lvl="2"/>
            <a:r>
              <a:rPr lang="en-US" altLang="zh-TW" dirty="0"/>
              <a:t>0.8V for weight updating</a:t>
            </a:r>
          </a:p>
          <a:p>
            <a:pPr lvl="2"/>
            <a:r>
              <a:rPr lang="en-US" altLang="zh-TW" dirty="0"/>
              <a:t>0.68V for MAC operation</a:t>
            </a:r>
          </a:p>
          <a:p>
            <a:pPr lvl="2"/>
            <a:r>
              <a:rPr lang="en-US" altLang="zh-TW" dirty="0"/>
              <a:t>Better NM and less dynamic power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Interleaved 28T &amp; 14T Adder</a:t>
            </a:r>
          </a:p>
          <a:p>
            <a:pPr lvl="2"/>
            <a:r>
              <a:rPr lang="en-US" altLang="zh-TW" dirty="0"/>
              <a:t>Lower dynamic power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249589-A891-C8CC-CC06-443F375E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9AB307-1F6C-46FC-D329-3B5833AA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02" y="1148543"/>
            <a:ext cx="2968572" cy="1621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ED89E5-51BB-8987-DB14-98E514AD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03" y="4345109"/>
            <a:ext cx="5163994" cy="24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98E08-79FE-FB84-6C79-AF90A09F6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9F91A93-3537-D51F-374D-E981A6DB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14" t="-55734" r="-45914" b="55734"/>
          <a:stretch/>
        </p:blipFill>
        <p:spPr>
          <a:xfrm>
            <a:off x="1475656" y="1521261"/>
            <a:ext cx="6784214" cy="493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6FEE469-9204-8779-6326-FA217C9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80E04-9991-B15F-AEB8-69E84980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lvl="1"/>
            <a:r>
              <a:rPr lang="en-US" altLang="zh-TW" dirty="0"/>
              <a:t>Update weight and perform MAC simultaneously</a:t>
            </a:r>
          </a:p>
          <a:p>
            <a:pPr lvl="2"/>
            <a:r>
              <a:rPr lang="en-US" altLang="zh-TW" dirty="0"/>
              <a:t>When input = 0, Update weight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Flexible bit width</a:t>
            </a:r>
          </a:p>
          <a:p>
            <a:pPr lvl="2"/>
            <a:r>
              <a:rPr lang="en-US" altLang="zh-TW" dirty="0"/>
              <a:t>Separate 16 bit into 4b signed</a:t>
            </a:r>
            <a:br>
              <a:rPr lang="en-US" altLang="zh-TW" dirty="0"/>
            </a:br>
            <a:r>
              <a:rPr lang="en-US" altLang="zh-TW" dirty="0"/>
              <a:t>And 3×4b unsigned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716EC-1B5E-1540-C0E5-A06D2E8E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FA69697-D3E2-F28A-1EE3-17DD19FF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7"/>
          <a:stretch/>
        </p:blipFill>
        <p:spPr>
          <a:xfrm>
            <a:off x="5601695" y="3317736"/>
            <a:ext cx="3326196" cy="30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7485E-30B7-9874-AA95-D34F734B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971F1-786A-A4DC-A03C-AA2D51E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4234F-DE78-EF32-9E12-A3069D72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lvl="1"/>
            <a:r>
              <a:rPr lang="en-US" altLang="zh-TW" dirty="0"/>
              <a:t> 89TOPS/W under 0.72V for a sparse pattern</a:t>
            </a:r>
          </a:p>
          <a:p>
            <a:pPr lvl="2"/>
            <a:r>
              <a:rPr lang="en-US" altLang="zh-TW" dirty="0"/>
              <a:t>(18% input toggle rate, 50% 1s for weights)</a:t>
            </a:r>
          </a:p>
          <a:p>
            <a:pPr lvl="1"/>
            <a:r>
              <a:rPr lang="en-US" altLang="zh-TW" dirty="0"/>
              <a:t>52TOPS/W for a dense pattern</a:t>
            </a:r>
          </a:p>
          <a:p>
            <a:pPr lvl="2"/>
            <a:r>
              <a:rPr lang="en-US" altLang="zh-TW" dirty="0"/>
              <a:t>(50% input toggle rate, 50% 1s for weights) </a:t>
            </a:r>
          </a:p>
          <a:p>
            <a:pPr lvl="1"/>
            <a:r>
              <a:rPr lang="en-US" altLang="zh-TW" dirty="0"/>
              <a:t>3.3TOPS from 0.72V at 25°C</a:t>
            </a:r>
          </a:p>
          <a:p>
            <a:pPr lvl="2"/>
            <a:r>
              <a:rPr lang="en-US" altLang="zh-TW" dirty="0"/>
              <a:t>TOPS/W and TOPS/area improving by 2.8× and 19× under 5nm process compared to 22nm design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895E1-9449-824A-787B-55A2BC9C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66088D-D2D4-0EA3-1A5B-EFF908F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98" y="4365543"/>
            <a:ext cx="2672582" cy="20971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FEA116-CDE8-6A1C-B6AB-5F61DD51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365543"/>
            <a:ext cx="2773842" cy="20971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92A32B-46D4-E4E9-0ABA-4D2A3D9C7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382667"/>
            <a:ext cx="3168352" cy="21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0DECD-19BC-51C1-1069-527DC99E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CD229-2E3B-E32D-071C-215731B7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CE4F8-F2A5-751B-7053-C47B473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lvl="1"/>
            <a:r>
              <a:rPr lang="en-US" altLang="zh-TW" dirty="0"/>
              <a:t> Full precision</a:t>
            </a:r>
          </a:p>
          <a:p>
            <a:pPr lvl="2"/>
            <a:r>
              <a:rPr lang="en-US" altLang="zh-TW" dirty="0"/>
              <a:t>Digital adder tree structure with 256×64 bit </a:t>
            </a:r>
            <a:r>
              <a:rPr lang="en-US" altLang="zh-TW" dirty="0" err="1"/>
              <a:t>sram</a:t>
            </a:r>
            <a:r>
              <a:rPr lang="en-US" altLang="zh-TW" dirty="0"/>
              <a:t> array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Low power</a:t>
            </a:r>
          </a:p>
          <a:p>
            <a:pPr lvl="2"/>
            <a:r>
              <a:rPr lang="en-US" altLang="zh-TW" dirty="0"/>
              <a:t>Dynamic voltage scaling ( lower VDD for MAC )</a:t>
            </a:r>
          </a:p>
          <a:p>
            <a:pPr lvl="2"/>
            <a:r>
              <a:rPr lang="en-US" altLang="zh-TW" dirty="0"/>
              <a:t>Half of the 28T adders are replaced by 14T adders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Highly programmable</a:t>
            </a:r>
          </a:p>
          <a:p>
            <a:pPr lvl="2"/>
            <a:r>
              <a:rPr lang="en-US" altLang="zh-TW" dirty="0"/>
              <a:t>Support different input bit-width and weight bit-width</a:t>
            </a:r>
          </a:p>
          <a:p>
            <a:pPr lvl="2"/>
            <a:r>
              <a:rPr lang="en-US" altLang="zh-TW" dirty="0"/>
              <a:t>Requires extra adder for sign extension and control blocks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580E5-7586-E214-5B3B-EF1F7FAC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37087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7370</TotalTime>
  <Words>333</Words>
  <Application>Microsoft Office PowerPoint</Application>
  <PresentationFormat>如螢幕大小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2021 / 2022</vt:lpstr>
      <vt:lpstr>Motivation &amp; Background</vt:lpstr>
      <vt:lpstr>Features</vt:lpstr>
      <vt:lpstr>Structure</vt:lpstr>
      <vt:lpstr>Structure</vt:lpstr>
      <vt:lpstr>Structure</vt:lpstr>
      <vt:lpstr>Structure</vt:lpstr>
      <vt:lpstr>Result</vt:lpstr>
      <vt:lpstr>Conclusion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157</cp:revision>
  <cp:lastPrinted>2024-10-27T23:42:48Z</cp:lastPrinted>
  <dcterms:created xsi:type="dcterms:W3CDTF">2009-04-10T16:54:46Z</dcterms:created>
  <dcterms:modified xsi:type="dcterms:W3CDTF">2024-11-04T08:23:02Z</dcterms:modified>
</cp:coreProperties>
</file>