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1"/>
  </p:notesMasterIdLst>
  <p:sldIdLst>
    <p:sldId id="256" r:id="rId2"/>
    <p:sldId id="272" r:id="rId3"/>
    <p:sldId id="258" r:id="rId4"/>
    <p:sldId id="273" r:id="rId5"/>
    <p:sldId id="274" r:id="rId6"/>
    <p:sldId id="275" r:id="rId7"/>
    <p:sldId id="276" r:id="rId8"/>
    <p:sldId id="267" r:id="rId9"/>
    <p:sldId id="277" r:id="rId10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A0A"/>
    <a:srgbClr val="FF7D05"/>
    <a:srgbClr val="1F77B4"/>
    <a:srgbClr val="0000FF"/>
    <a:srgbClr val="292929"/>
    <a:srgbClr val="5F5F5F"/>
    <a:srgbClr val="000099"/>
    <a:srgbClr val="6600CC"/>
    <a:srgbClr val="66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27102A9-8310-4765-A935-A1911B00CA55}" styleName="淺色樣式 1 - 輔色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77" autoAdjust="0"/>
    <p:restoredTop sz="94660"/>
  </p:normalViewPr>
  <p:slideViewPr>
    <p:cSldViewPr>
      <p:cViewPr varScale="1">
        <p:scale>
          <a:sx n="111" d="100"/>
          <a:sy n="111" d="100"/>
        </p:scale>
        <p:origin x="2227" y="8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6816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457200" y="685800"/>
            <a:ext cx="8229600" cy="2127250"/>
          </a:xfrm>
        </p:spPr>
        <p:txBody>
          <a:bodyPr/>
          <a:lstStyle/>
          <a:p>
            <a:r>
              <a:rPr lang="en-US" altLang="zh-TW" sz="3600" dirty="0"/>
              <a:t>Title</a:t>
            </a:r>
            <a:endParaRPr lang="zh-TW" altLang="en-US" sz="3600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C127E-2556-343B-65C3-D96939C11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FDD7CB-E5FF-41F9-8DFD-D2E90ADE2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E73D58-8081-FAF5-8B69-461D439A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Dual-granularity cooperative quantizer</a:t>
            </a:r>
          </a:p>
          <a:p>
            <a:pPr lvl="2"/>
            <a:r>
              <a:rPr lang="en-US" altLang="zh-TW" dirty="0"/>
              <a:t>When quantizing analog voltage, use another </a:t>
            </a:r>
            <a:r>
              <a:rPr lang="en-US" altLang="zh-TW" dirty="0" err="1"/>
              <a:t>ckt</a:t>
            </a:r>
            <a:r>
              <a:rPr lang="en-US" altLang="zh-TW" dirty="0"/>
              <a:t> to calculate an approximated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7F04C12-C80F-5F10-31D0-DAF046416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CBACB51-7E40-6ECC-8E07-DED59AA161A8}"/>
              </a:ext>
            </a:extLst>
          </p:cNvPr>
          <p:cNvGrpSpPr/>
          <p:nvPr/>
        </p:nvGrpSpPr>
        <p:grpSpPr>
          <a:xfrm>
            <a:off x="899592" y="3002408"/>
            <a:ext cx="7052299" cy="3703192"/>
            <a:chOff x="441272" y="2582936"/>
            <a:chExt cx="7052299" cy="3703192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17982A5F-C4DC-F3BD-435F-0A105A7A8789}"/>
                </a:ext>
              </a:extLst>
            </p:cNvPr>
            <p:cNvSpPr txBox="1"/>
            <p:nvPr/>
          </p:nvSpPr>
          <p:spPr>
            <a:xfrm>
              <a:off x="441272" y="3662041"/>
              <a:ext cx="1656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Vs (MAC result)</a:t>
              </a:r>
              <a:endParaRPr lang="zh-TW" altLang="en-US" sz="1400" b="0" dirty="0"/>
            </a:p>
          </p:txBody>
        </p:sp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29BED81F-E7E3-F39B-456A-293470F0A93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925" t="2494" b="2802"/>
            <a:stretch/>
          </p:blipFill>
          <p:spPr>
            <a:xfrm>
              <a:off x="2000296" y="3212976"/>
              <a:ext cx="5493275" cy="228943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69925B3-AE8B-5A17-08AA-317643DD0C96}"/>
                </a:ext>
              </a:extLst>
            </p:cNvPr>
            <p:cNvSpPr txBox="1"/>
            <p:nvPr/>
          </p:nvSpPr>
          <p:spPr>
            <a:xfrm>
              <a:off x="5322998" y="5978351"/>
              <a:ext cx="1656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High precision</a:t>
              </a:r>
              <a:endParaRPr lang="zh-TW" altLang="en-US" sz="1400" b="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A6A53B72-96F7-3E2E-737B-4EB02C4218EF}"/>
                </a:ext>
              </a:extLst>
            </p:cNvPr>
            <p:cNvCxnSpPr>
              <a:stCxn id="11" idx="0"/>
            </p:cNvCxnSpPr>
            <p:nvPr/>
          </p:nvCxnSpPr>
          <p:spPr bwMode="auto">
            <a:xfrm flipV="1">
              <a:off x="6151090" y="5502414"/>
              <a:ext cx="252028" cy="475937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E6AD7058-129C-59C7-6B89-BAD311B3A148}"/>
                </a:ext>
              </a:extLst>
            </p:cNvPr>
            <p:cNvSpPr/>
            <p:nvPr/>
          </p:nvSpPr>
          <p:spPr bwMode="auto">
            <a:xfrm>
              <a:off x="5940152" y="5135649"/>
              <a:ext cx="955662" cy="39796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4A617A9D-F403-D563-0D4B-298841C39ECE}"/>
                </a:ext>
              </a:extLst>
            </p:cNvPr>
            <p:cNvSpPr txBox="1"/>
            <p:nvPr/>
          </p:nvSpPr>
          <p:spPr>
            <a:xfrm>
              <a:off x="5112060" y="2582936"/>
              <a:ext cx="165618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Low precision</a:t>
              </a:r>
              <a:endParaRPr lang="zh-TW" altLang="en-US" sz="1400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7F8E95FD-87B8-F2D0-D8A0-6497F62967F4}"/>
                </a:ext>
              </a:extLst>
            </p:cNvPr>
            <p:cNvCxnSpPr>
              <a:stCxn id="18" idx="2"/>
              <a:endCxn id="20" idx="0"/>
            </p:cNvCxnSpPr>
            <p:nvPr/>
          </p:nvCxnSpPr>
          <p:spPr bwMode="auto">
            <a:xfrm>
              <a:off x="5940152" y="2890713"/>
              <a:ext cx="406261" cy="47642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C282076-5674-1800-CB90-CEDDCD26A80B}"/>
                </a:ext>
              </a:extLst>
            </p:cNvPr>
            <p:cNvSpPr/>
            <p:nvPr/>
          </p:nvSpPr>
          <p:spPr bwMode="auto">
            <a:xfrm>
              <a:off x="5673259" y="3367135"/>
              <a:ext cx="1346308" cy="702976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96774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DD532-97F4-BC59-E06A-0A5C4CBC2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F3A945-8261-C111-B291-B35C7A955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Recall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32BBC9-9730-75F0-B62C-11F19E2B61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Dual-granularity cooperative quantizer</a:t>
            </a:r>
          </a:p>
          <a:p>
            <a:pPr lvl="2"/>
            <a:r>
              <a:rPr lang="en-US" altLang="zh-TW" dirty="0"/>
              <a:t>When quantizing analog voltage, use another </a:t>
            </a:r>
            <a:r>
              <a:rPr lang="en-US" altLang="zh-TW" dirty="0" err="1"/>
              <a:t>ckt</a:t>
            </a:r>
            <a:r>
              <a:rPr lang="en-US" altLang="zh-TW" dirty="0"/>
              <a:t> to calculate an approximated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877A4C8-D31C-0057-69EC-6E57C9EC8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35C44CC-D294-77C6-5D4A-724C70587A86}"/>
              </a:ext>
            </a:extLst>
          </p:cNvPr>
          <p:cNvGrpSpPr/>
          <p:nvPr/>
        </p:nvGrpSpPr>
        <p:grpSpPr>
          <a:xfrm>
            <a:off x="3563888" y="2708920"/>
            <a:ext cx="5377475" cy="2734354"/>
            <a:chOff x="376577" y="2650834"/>
            <a:chExt cx="7116994" cy="374956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0584775D-FE7D-8AAC-E90B-9E6F970291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39925" t="2494" b="2802"/>
            <a:stretch/>
          </p:blipFill>
          <p:spPr>
            <a:xfrm>
              <a:off x="2000296" y="3212977"/>
              <a:ext cx="5493275" cy="2289438"/>
            </a:xfrm>
            <a:prstGeom prst="rect">
              <a:avLst/>
            </a:prstGeom>
          </p:spPr>
        </p:pic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C97014F2-33B4-14D7-9C29-E301EA93776E}"/>
                </a:ext>
              </a:extLst>
            </p:cNvPr>
            <p:cNvSpPr txBox="1"/>
            <p:nvPr/>
          </p:nvSpPr>
          <p:spPr>
            <a:xfrm>
              <a:off x="376577" y="3544992"/>
              <a:ext cx="1817435" cy="7174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400" b="0" dirty="0"/>
                <a:t>Vs </a:t>
              </a:r>
              <a:br>
                <a:rPr lang="en-US" altLang="zh-TW" sz="1400" b="0" dirty="0"/>
              </a:br>
              <a:r>
                <a:rPr lang="en-US" altLang="zh-TW" sz="1400" b="0" dirty="0"/>
                <a:t>(MAC result)</a:t>
              </a:r>
              <a:endParaRPr lang="zh-TW" altLang="en-US" sz="1400" b="0" dirty="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59EEC280-9C93-C1BE-40BC-40DC659179F4}"/>
                </a:ext>
              </a:extLst>
            </p:cNvPr>
            <p:cNvSpPr txBox="1"/>
            <p:nvPr/>
          </p:nvSpPr>
          <p:spPr>
            <a:xfrm>
              <a:off x="4539230" y="5978351"/>
              <a:ext cx="2287231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High precision</a:t>
              </a:r>
              <a:endParaRPr lang="zh-TW" altLang="en-US" sz="1400" b="0" dirty="0"/>
            </a:p>
          </p:txBody>
        </p:sp>
        <p:cxnSp>
          <p:nvCxnSpPr>
            <p:cNvPr id="13" name="直線單箭頭接點 12">
              <a:extLst>
                <a:ext uri="{FF2B5EF4-FFF2-40B4-BE49-F238E27FC236}">
                  <a16:creationId xmlns:a16="http://schemas.microsoft.com/office/drawing/2014/main" id="{BFC2879B-AA24-87C0-FD2B-021CC3C00649}"/>
                </a:ext>
              </a:extLst>
            </p:cNvPr>
            <p:cNvCxnSpPr>
              <a:cxnSpLocks/>
              <a:stCxn id="11" idx="0"/>
            </p:cNvCxnSpPr>
            <p:nvPr/>
          </p:nvCxnSpPr>
          <p:spPr bwMode="auto">
            <a:xfrm flipV="1">
              <a:off x="5682846" y="5502413"/>
              <a:ext cx="720272" cy="47593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7E56038B-83C8-6DCC-26C5-D422D83FDD4E}"/>
                </a:ext>
              </a:extLst>
            </p:cNvPr>
            <p:cNvSpPr/>
            <p:nvPr/>
          </p:nvSpPr>
          <p:spPr bwMode="auto">
            <a:xfrm>
              <a:off x="5940152" y="5135649"/>
              <a:ext cx="955662" cy="397960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E61748F1-95EF-1396-799C-C78A6FDA49F7}"/>
                </a:ext>
              </a:extLst>
            </p:cNvPr>
            <p:cNvSpPr txBox="1"/>
            <p:nvPr/>
          </p:nvSpPr>
          <p:spPr>
            <a:xfrm>
              <a:off x="4436523" y="2650834"/>
              <a:ext cx="2257769" cy="42204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sz="1400" b="0" dirty="0"/>
                <a:t>Low precision</a:t>
              </a:r>
              <a:endParaRPr lang="zh-TW" altLang="en-US" sz="1400" b="0" dirty="0"/>
            </a:p>
          </p:txBody>
        </p:sp>
        <p:cxnSp>
          <p:nvCxnSpPr>
            <p:cNvPr id="19" name="直線單箭頭接點 18">
              <a:extLst>
                <a:ext uri="{FF2B5EF4-FFF2-40B4-BE49-F238E27FC236}">
                  <a16:creationId xmlns:a16="http://schemas.microsoft.com/office/drawing/2014/main" id="{9C57953E-0B29-CB94-C23A-CDE90466B1DF}"/>
                </a:ext>
              </a:extLst>
            </p:cNvPr>
            <p:cNvCxnSpPr>
              <a:cxnSpLocks/>
              <a:stCxn id="18" idx="2"/>
              <a:endCxn id="20" idx="0"/>
            </p:cNvCxnSpPr>
            <p:nvPr/>
          </p:nvCxnSpPr>
          <p:spPr bwMode="auto">
            <a:xfrm>
              <a:off x="5565408" y="3072883"/>
              <a:ext cx="781006" cy="29425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rgbClr val="292929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715FF43E-B464-89A2-8143-8C433E861CD3}"/>
                </a:ext>
              </a:extLst>
            </p:cNvPr>
            <p:cNvSpPr/>
            <p:nvPr/>
          </p:nvSpPr>
          <p:spPr bwMode="auto">
            <a:xfrm>
              <a:off x="5673259" y="3367135"/>
              <a:ext cx="1346308" cy="702976"/>
            </a:xfrm>
            <a:prstGeom prst="roundRect">
              <a:avLst/>
            </a:prstGeom>
            <a:noFill/>
            <a:ln w="28575" cap="flat" cmpd="sng" algn="ctr">
              <a:solidFill>
                <a:srgbClr val="0000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pic>
        <p:nvPicPr>
          <p:cNvPr id="35" name="圖片 34">
            <a:extLst>
              <a:ext uri="{FF2B5EF4-FFF2-40B4-BE49-F238E27FC236}">
                <a16:creationId xmlns:a16="http://schemas.microsoft.com/office/drawing/2014/main" id="{E5FD405F-DBB2-B2AA-0E9D-31B5677E10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2174" y="3016697"/>
            <a:ext cx="2681923" cy="35634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/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Total : N iterations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Total V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</a:t>
                </a:r>
              </a:p>
              <a:p>
                <a:endParaRPr lang="en-US" altLang="zh-TW" sz="700" b="0" dirty="0"/>
              </a:p>
              <a:p>
                <a:r>
                  <a:rPr lang="en-US" altLang="zh-TW" sz="1400" b="0" dirty="0"/>
                  <a:t>Counter : N</a:t>
                </a:r>
                <a14:m>
                  <m:oMath xmlns:m="http://schemas.openxmlformats.org/officeDocument/2006/math">
                    <m:r>
                      <a:rPr lang="en-US" altLang="zh-TW" sz="1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TW" sz="1400" i="1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altLang="zh-TW" sz="14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TW" sz="1400" b="0" dirty="0"/>
                  <a:t>(Vs/2) / </a:t>
                </a:r>
                <a:r>
                  <a:rPr lang="en-US" altLang="zh-TW" sz="1400" b="0" dirty="0" err="1"/>
                  <a:t>Vref</a:t>
                </a:r>
                <a:endParaRPr lang="en-US" altLang="zh-TW" sz="1400" b="0" dirty="0"/>
              </a:p>
            </p:txBody>
          </p:sp>
        </mc:Choice>
        <mc:Fallback xmlns=""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F97C38FC-DC56-44A6-97AB-EADF36C654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501" y="5252281"/>
                <a:ext cx="4240305" cy="954107"/>
              </a:xfrm>
              <a:prstGeom prst="rect">
                <a:avLst/>
              </a:prstGeom>
              <a:blipFill>
                <a:blip r:embed="rId4"/>
                <a:stretch>
                  <a:fillRect l="-432" t="-1282" b="-576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5429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438996-38DF-D661-4E6E-FF3A4A3D5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Iteration &amp; </a:t>
            </a:r>
            <a:r>
              <a:rPr lang="en-US" altLang="zh-TW" dirty="0" err="1"/>
              <a:t>Vcm</a:t>
            </a:r>
            <a:r>
              <a:rPr lang="en-US" altLang="zh-TW" dirty="0"/>
              <a:t> &amp; </a:t>
            </a:r>
            <a:r>
              <a:rPr lang="en-US" altLang="zh-TW" dirty="0" err="1"/>
              <a:t>Vref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D818AA2-A3D9-5B7E-FE07-D99E7F4133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Iteration</a:t>
            </a:r>
          </a:p>
          <a:p>
            <a:pPr lvl="2"/>
            <a:r>
              <a:rPr lang="en-US" altLang="zh-TW" dirty="0"/>
              <a:t>Quantization result converges after 200 cycles</a:t>
            </a:r>
          </a:p>
          <a:p>
            <a:pPr lvl="2"/>
            <a:r>
              <a:rPr lang="en-US" altLang="zh-TW" dirty="0"/>
              <a:t>Remainder cannot -&gt; 0 after many iterations</a:t>
            </a:r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2B295A3-03B3-D8C8-6820-24AE0CD8B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BCC8796-A8CB-5737-08B2-4992050AFC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924944"/>
            <a:ext cx="5184576" cy="3888432"/>
          </a:xfrm>
          <a:prstGeom prst="rect">
            <a:avLst/>
          </a:prstGeom>
        </p:spPr>
      </p:pic>
      <p:grpSp>
        <p:nvGrpSpPr>
          <p:cNvPr id="10" name="群組 9">
            <a:extLst>
              <a:ext uri="{FF2B5EF4-FFF2-40B4-BE49-F238E27FC236}">
                <a16:creationId xmlns:a16="http://schemas.microsoft.com/office/drawing/2014/main" id="{721E0087-76C8-FE72-E917-D6554D225939}"/>
              </a:ext>
            </a:extLst>
          </p:cNvPr>
          <p:cNvGrpSpPr/>
          <p:nvPr/>
        </p:nvGrpSpPr>
        <p:grpSpPr>
          <a:xfrm>
            <a:off x="1665820" y="4441633"/>
            <a:ext cx="3975956" cy="855054"/>
            <a:chOff x="3276294" y="3429001"/>
            <a:chExt cx="4730963" cy="887593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9CB8D612-D963-5C35-60CD-A0EC3DC23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85458"/>
            <a:stretch/>
          </p:blipFill>
          <p:spPr>
            <a:xfrm>
              <a:off x="3276294" y="3429001"/>
              <a:ext cx="4730963" cy="432048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6C42FDC3-C4EF-67C6-9CE4-E1371D5019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82403"/>
            <a:stretch/>
          </p:blipFill>
          <p:spPr>
            <a:xfrm>
              <a:off x="3276294" y="3793765"/>
              <a:ext cx="4730963" cy="522829"/>
            </a:xfrm>
            <a:prstGeom prst="rect">
              <a:avLst/>
            </a:prstGeom>
            <a:ln w="19050">
              <a:solidFill>
                <a:schemeClr val="tx1"/>
              </a:solidFill>
            </a:ln>
          </p:spPr>
        </p:pic>
      </p:grp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63F1B398-C336-0FF6-6911-A2D18989A975}"/>
              </a:ext>
            </a:extLst>
          </p:cNvPr>
          <p:cNvCxnSpPr>
            <a:cxnSpLocks/>
          </p:cNvCxnSpPr>
          <p:nvPr/>
        </p:nvCxnSpPr>
        <p:spPr bwMode="auto">
          <a:xfrm flipH="1">
            <a:off x="3653798" y="3638692"/>
            <a:ext cx="486154" cy="726412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9292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grpSp>
        <p:nvGrpSpPr>
          <p:cNvPr id="62" name="群組 61">
            <a:extLst>
              <a:ext uri="{FF2B5EF4-FFF2-40B4-BE49-F238E27FC236}">
                <a16:creationId xmlns:a16="http://schemas.microsoft.com/office/drawing/2014/main" id="{086294F1-4211-4AEE-A744-F2E7D67129FE}"/>
              </a:ext>
            </a:extLst>
          </p:cNvPr>
          <p:cNvGrpSpPr/>
          <p:nvPr/>
        </p:nvGrpSpPr>
        <p:grpSpPr>
          <a:xfrm>
            <a:off x="6084168" y="3148607"/>
            <a:ext cx="2448272" cy="610018"/>
            <a:chOff x="6084168" y="3148607"/>
            <a:chExt cx="2448272" cy="610018"/>
          </a:xfrm>
        </p:grpSpPr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97B497D6-4FB0-DA58-08DE-7B27CDBA44EE}"/>
                </a:ext>
              </a:extLst>
            </p:cNvPr>
            <p:cNvCxnSpPr/>
            <p:nvPr/>
          </p:nvCxnSpPr>
          <p:spPr bwMode="auto">
            <a:xfrm>
              <a:off x="6084168" y="3148607"/>
              <a:ext cx="0" cy="5885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EC1AFB86-A9E1-7A09-92B1-FEED8EAE6EF3}"/>
                </a:ext>
              </a:extLst>
            </p:cNvPr>
            <p:cNvCxnSpPr/>
            <p:nvPr/>
          </p:nvCxnSpPr>
          <p:spPr bwMode="auto">
            <a:xfrm>
              <a:off x="6084168" y="3447957"/>
              <a:ext cx="24482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08D2F04F-85DD-7544-3A46-E61DD1A1FA39}"/>
                </a:ext>
              </a:extLst>
            </p:cNvPr>
            <p:cNvCxnSpPr/>
            <p:nvPr/>
          </p:nvCxnSpPr>
          <p:spPr bwMode="auto">
            <a:xfrm>
              <a:off x="6372200" y="3148607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直線接點 31">
              <a:extLst>
                <a:ext uri="{FF2B5EF4-FFF2-40B4-BE49-F238E27FC236}">
                  <a16:creationId xmlns:a16="http://schemas.microsoft.com/office/drawing/2014/main" id="{028EA92F-1868-DE82-43C8-00FD208C2EE1}"/>
                </a:ext>
              </a:extLst>
            </p:cNvPr>
            <p:cNvCxnSpPr/>
            <p:nvPr/>
          </p:nvCxnSpPr>
          <p:spPr bwMode="auto">
            <a:xfrm>
              <a:off x="666023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3" name="直線接點 32">
              <a:extLst>
                <a:ext uri="{FF2B5EF4-FFF2-40B4-BE49-F238E27FC236}">
                  <a16:creationId xmlns:a16="http://schemas.microsoft.com/office/drawing/2014/main" id="{6BB5915A-C08D-5D96-833E-68622963ABB7}"/>
                </a:ext>
              </a:extLst>
            </p:cNvPr>
            <p:cNvCxnSpPr/>
            <p:nvPr/>
          </p:nvCxnSpPr>
          <p:spPr bwMode="auto">
            <a:xfrm>
              <a:off x="693455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4" name="直線接點 33">
              <a:extLst>
                <a:ext uri="{FF2B5EF4-FFF2-40B4-BE49-F238E27FC236}">
                  <a16:creationId xmlns:a16="http://schemas.microsoft.com/office/drawing/2014/main" id="{C9C13594-9542-8A5B-2C4F-9DA7A52CC2D9}"/>
                </a:ext>
              </a:extLst>
            </p:cNvPr>
            <p:cNvCxnSpPr/>
            <p:nvPr/>
          </p:nvCxnSpPr>
          <p:spPr bwMode="auto">
            <a:xfrm>
              <a:off x="7199848" y="31559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直線接點 34">
              <a:extLst>
                <a:ext uri="{FF2B5EF4-FFF2-40B4-BE49-F238E27FC236}">
                  <a16:creationId xmlns:a16="http://schemas.microsoft.com/office/drawing/2014/main" id="{DBF7397A-13A7-A4F0-FE82-987DF3CCBFA5}"/>
                </a:ext>
              </a:extLst>
            </p:cNvPr>
            <p:cNvCxnSpPr/>
            <p:nvPr/>
          </p:nvCxnSpPr>
          <p:spPr bwMode="auto">
            <a:xfrm>
              <a:off x="748788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6" name="直線接點 35">
              <a:extLst>
                <a:ext uri="{FF2B5EF4-FFF2-40B4-BE49-F238E27FC236}">
                  <a16:creationId xmlns:a16="http://schemas.microsoft.com/office/drawing/2014/main" id="{6B585C72-0EC4-80B7-C6D9-2BBD24E33237}"/>
                </a:ext>
              </a:extLst>
            </p:cNvPr>
            <p:cNvCxnSpPr/>
            <p:nvPr/>
          </p:nvCxnSpPr>
          <p:spPr bwMode="auto">
            <a:xfrm>
              <a:off x="776220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F003D913-BB06-C4DE-33AB-8F0B63DC12BC}"/>
                </a:ext>
              </a:extLst>
            </p:cNvPr>
            <p:cNvCxnSpPr/>
            <p:nvPr/>
          </p:nvCxnSpPr>
          <p:spPr bwMode="auto">
            <a:xfrm>
              <a:off x="8028384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2E2FA49E-3522-9AFB-703D-6FEDC78E9BD0}"/>
                </a:ext>
              </a:extLst>
            </p:cNvPr>
            <p:cNvCxnSpPr/>
            <p:nvPr/>
          </p:nvCxnSpPr>
          <p:spPr bwMode="auto">
            <a:xfrm>
              <a:off x="8285440" y="316500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0" name="直線接點 39">
              <a:extLst>
                <a:ext uri="{FF2B5EF4-FFF2-40B4-BE49-F238E27FC236}">
                  <a16:creationId xmlns:a16="http://schemas.microsoft.com/office/drawing/2014/main" id="{F3A6C623-F1BB-5F08-495D-6BB3755A2E3A}"/>
                </a:ext>
              </a:extLst>
            </p:cNvPr>
            <p:cNvCxnSpPr/>
            <p:nvPr/>
          </p:nvCxnSpPr>
          <p:spPr bwMode="auto">
            <a:xfrm>
              <a:off x="6468720" y="345927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F0B29E16-6B04-5A61-7658-95EBDA8BA6DA}"/>
                </a:ext>
              </a:extLst>
            </p:cNvPr>
            <p:cNvCxnSpPr/>
            <p:nvPr/>
          </p:nvCxnSpPr>
          <p:spPr bwMode="auto">
            <a:xfrm>
              <a:off x="685327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8F1E8FDE-7D1F-769E-140F-B5C8D7E669E2}"/>
                </a:ext>
              </a:extLst>
            </p:cNvPr>
            <p:cNvCxnSpPr/>
            <p:nvPr/>
          </p:nvCxnSpPr>
          <p:spPr bwMode="auto">
            <a:xfrm>
              <a:off x="722919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27A07D1E-FC45-B38D-27D3-67A579191205}"/>
                </a:ext>
              </a:extLst>
            </p:cNvPr>
            <p:cNvCxnSpPr/>
            <p:nvPr/>
          </p:nvCxnSpPr>
          <p:spPr bwMode="auto">
            <a:xfrm>
              <a:off x="7596088" y="34513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0D5304F1-0579-C8A5-9772-12CFCF3887E3}"/>
                </a:ext>
              </a:extLst>
            </p:cNvPr>
            <p:cNvCxnSpPr/>
            <p:nvPr/>
          </p:nvCxnSpPr>
          <p:spPr bwMode="auto">
            <a:xfrm>
              <a:off x="7970480" y="344519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A535C565-E252-3AE8-F46B-93F1D1E9A4FC}"/>
                </a:ext>
              </a:extLst>
            </p:cNvPr>
            <p:cNvCxnSpPr/>
            <p:nvPr/>
          </p:nvCxnSpPr>
          <p:spPr bwMode="auto">
            <a:xfrm>
              <a:off x="8331160" y="344011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0E9BE65-B57A-442F-1514-B6A167A30268}"/>
                  </a:ext>
                </a:extLst>
              </p:cNvPr>
              <p:cNvSpPr txBox="1"/>
              <p:nvPr/>
            </p:nvSpPr>
            <p:spPr>
              <a:xfrm>
                <a:off x="6011912" y="3787103"/>
                <a:ext cx="1584176" cy="715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Red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iter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  <a:p>
                <a:r>
                  <a:rPr lang="en-US" altLang="zh-TW" sz="1400" b="0" dirty="0"/>
                  <a:t>Blue: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</p:txBody>
          </p:sp>
        </mc:Choice>
        <mc:Fallback xmlns="">
          <p:sp>
            <p:nvSpPr>
              <p:cNvPr id="48" name="文字方塊 47">
                <a:extLst>
                  <a:ext uri="{FF2B5EF4-FFF2-40B4-BE49-F238E27FC236}">
                    <a16:creationId xmlns:a16="http://schemas.microsoft.com/office/drawing/2014/main" id="{80E9BE65-B57A-442F-1514-B6A167A30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1912" y="3787103"/>
                <a:ext cx="1584176" cy="715324"/>
              </a:xfrm>
              <a:prstGeom prst="rect">
                <a:avLst/>
              </a:prstGeom>
              <a:blipFill>
                <a:blip r:embed="rId4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文字方塊 48">
            <a:extLst>
              <a:ext uri="{FF2B5EF4-FFF2-40B4-BE49-F238E27FC236}">
                <a16:creationId xmlns:a16="http://schemas.microsoft.com/office/drawing/2014/main" id="{BA714D29-B040-3433-99E0-1EAFD7BFCC15}"/>
              </a:ext>
            </a:extLst>
          </p:cNvPr>
          <p:cNvSpPr txBox="1"/>
          <p:nvPr/>
        </p:nvSpPr>
        <p:spPr>
          <a:xfrm>
            <a:off x="5972357" y="4547427"/>
            <a:ext cx="2880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Precision : Gain 1b precision after iteration x 2</a:t>
            </a:r>
          </a:p>
        </p:txBody>
      </p:sp>
      <p:sp>
        <p:nvSpPr>
          <p:cNvPr id="51" name="文字方塊 50">
            <a:extLst>
              <a:ext uri="{FF2B5EF4-FFF2-40B4-BE49-F238E27FC236}">
                <a16:creationId xmlns:a16="http://schemas.microsoft.com/office/drawing/2014/main" id="{5800E42A-9DBF-D55D-C064-6AB4AD351C64}"/>
              </a:ext>
            </a:extLst>
          </p:cNvPr>
          <p:cNvSpPr txBox="1"/>
          <p:nvPr/>
        </p:nvSpPr>
        <p:spPr>
          <a:xfrm>
            <a:off x="2267744" y="5384360"/>
            <a:ext cx="3195448" cy="523220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Precision : Gain 1 digit precision after iteration increase by 10x</a:t>
            </a:r>
          </a:p>
        </p:txBody>
      </p: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9DD7CC83-E46A-FF8E-4937-B650B7E6ABF5}"/>
              </a:ext>
            </a:extLst>
          </p:cNvPr>
          <p:cNvSpPr txBox="1"/>
          <p:nvPr/>
        </p:nvSpPr>
        <p:spPr>
          <a:xfrm>
            <a:off x="5725007" y="5625953"/>
            <a:ext cx="33752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Precision cannot infinitely grow as a trade-off of latency + throughput</a:t>
            </a:r>
          </a:p>
        </p:txBody>
      </p:sp>
      <p:cxnSp>
        <p:nvCxnSpPr>
          <p:cNvPr id="54" name="直線單箭頭接點 53">
            <a:extLst>
              <a:ext uri="{FF2B5EF4-FFF2-40B4-BE49-F238E27FC236}">
                <a16:creationId xmlns:a16="http://schemas.microsoft.com/office/drawing/2014/main" id="{2F774226-45BA-07C4-298C-1D7D02812C68}"/>
              </a:ext>
            </a:extLst>
          </p:cNvPr>
          <p:cNvCxnSpPr>
            <a:cxnSpLocks/>
            <a:stCxn id="49" idx="2"/>
            <a:endCxn id="53" idx="0"/>
          </p:cNvCxnSpPr>
          <p:nvPr/>
        </p:nvCxnSpPr>
        <p:spPr bwMode="auto">
          <a:xfrm flipH="1">
            <a:off x="7412639" y="5070647"/>
            <a:ext cx="1" cy="555306"/>
          </a:xfrm>
          <a:prstGeom prst="straightConnector1">
            <a:avLst/>
          </a:prstGeom>
          <a:solidFill>
            <a:schemeClr val="accent1"/>
          </a:solidFill>
          <a:ln w="19050" cap="flat" cmpd="sng" algn="ctr">
            <a:solidFill>
              <a:srgbClr val="292929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6105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8FB9D-DEEE-D808-0769-2F55877D9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426DB00-2C53-1BD8-0156-9E6330600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Iteration &amp; </a:t>
            </a:r>
            <a:r>
              <a:rPr lang="en-US" altLang="zh-TW" dirty="0" err="1"/>
              <a:t>Vcm</a:t>
            </a:r>
            <a:r>
              <a:rPr lang="en-US" altLang="zh-TW" dirty="0"/>
              <a:t> &amp; </a:t>
            </a:r>
            <a:r>
              <a:rPr lang="en-US" altLang="zh-TW" dirty="0" err="1"/>
              <a:t>Vref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338ED5-B49A-342D-F5E0-90FAAB11A1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 dirty="0" err="1"/>
              <a:t>Vcm</a:t>
            </a:r>
            <a:endParaRPr lang="en-US" altLang="zh-TW" dirty="0"/>
          </a:p>
          <a:p>
            <a:pPr lvl="2"/>
            <a:r>
              <a:rPr lang="en-US" altLang="zh-TW" dirty="0" err="1"/>
              <a:t>Vcm</a:t>
            </a:r>
            <a:r>
              <a:rPr lang="en-US" altLang="zh-TW" dirty="0"/>
              <a:t> has slight effect in this quantization method, </a:t>
            </a:r>
            <a:br>
              <a:rPr lang="en-US" altLang="zh-TW" dirty="0"/>
            </a:br>
            <a:r>
              <a:rPr lang="en-US" altLang="zh-TW" dirty="0"/>
              <a:t>as it is a threshold of Vacc to start calculating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7415255-BB22-AE6A-CC68-002CD7125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E4CCE11-1B2C-9756-7F54-48D2D9D08B6C}"/>
              </a:ext>
            </a:extLst>
          </p:cNvPr>
          <p:cNvGrpSpPr/>
          <p:nvPr/>
        </p:nvGrpSpPr>
        <p:grpSpPr>
          <a:xfrm>
            <a:off x="295557" y="3266781"/>
            <a:ext cx="2681923" cy="3563481"/>
            <a:chOff x="295557" y="3266781"/>
            <a:chExt cx="2681923" cy="3563481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52813F52-BBF9-45DE-627E-13D1E6AEFF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557" y="3266781"/>
              <a:ext cx="2681923" cy="3563481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8F285C9C-29E7-5B41-703D-4B10FB4F8B7F}"/>
                </a:ext>
              </a:extLst>
            </p:cNvPr>
            <p:cNvSpPr/>
            <p:nvPr/>
          </p:nvSpPr>
          <p:spPr bwMode="auto">
            <a:xfrm>
              <a:off x="803701" y="4248866"/>
              <a:ext cx="1368857" cy="312726"/>
            </a:xfrm>
            <a:prstGeom prst="roundRect">
              <a:avLst>
                <a:gd name="adj" fmla="val 50000"/>
              </a:avLst>
            </a:prstGeom>
            <a:noFill/>
            <a:ln w="28575" cap="flat" cmpd="sng" algn="ctr">
              <a:solidFill>
                <a:srgbClr val="FF0000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  <p:pic>
        <p:nvPicPr>
          <p:cNvPr id="14" name="圖片 13">
            <a:extLst>
              <a:ext uri="{FF2B5EF4-FFF2-40B4-BE49-F238E27FC236}">
                <a16:creationId xmlns:a16="http://schemas.microsoft.com/office/drawing/2014/main" id="{0FDAE6A0-E1C8-E960-DF89-97D4531014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3239321"/>
            <a:ext cx="4824536" cy="3618402"/>
          </a:xfrm>
          <a:prstGeom prst="rect">
            <a:avLst/>
          </a:prstGeom>
        </p:spPr>
      </p:pic>
      <p:sp>
        <p:nvSpPr>
          <p:cNvPr id="16" name="文字方塊 15">
            <a:extLst>
              <a:ext uri="{FF2B5EF4-FFF2-40B4-BE49-F238E27FC236}">
                <a16:creationId xmlns:a16="http://schemas.microsoft.com/office/drawing/2014/main" id="{EAB37FD7-C6EC-88B4-AC54-433F817E9AB7}"/>
              </a:ext>
            </a:extLst>
          </p:cNvPr>
          <p:cNvSpPr txBox="1"/>
          <p:nvPr/>
        </p:nvSpPr>
        <p:spPr>
          <a:xfrm>
            <a:off x="4522048" y="4395946"/>
            <a:ext cx="31631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>
                <a:solidFill>
                  <a:srgbClr val="1F77B4"/>
                </a:solidFill>
              </a:rPr>
              <a:t>Vcm</a:t>
            </a:r>
            <a:r>
              <a:rPr lang="en-US" altLang="zh-TW" sz="1400" b="0" dirty="0">
                <a:solidFill>
                  <a:srgbClr val="1F77B4"/>
                </a:solidFill>
              </a:rPr>
              <a:t> &lt; Vs/2</a:t>
            </a:r>
          </a:p>
          <a:p>
            <a:pPr algn="ctr"/>
            <a:r>
              <a:rPr lang="en-US" altLang="zh-TW" sz="1400" b="0" dirty="0">
                <a:solidFill>
                  <a:srgbClr val="1F77B4"/>
                </a:solidFill>
              </a:rPr>
              <a:t>Quantized result starts from </a:t>
            </a:r>
            <a:r>
              <a:rPr lang="en-US" altLang="zh-TW" sz="1400" b="0" dirty="0" err="1">
                <a:solidFill>
                  <a:srgbClr val="1F77B4"/>
                </a:solidFill>
              </a:rPr>
              <a:t>Vref</a:t>
            </a:r>
            <a:endParaRPr lang="en-US" altLang="zh-TW" sz="1400" b="0" dirty="0">
              <a:solidFill>
                <a:srgbClr val="1F77B4"/>
              </a:solidFill>
            </a:endParaRPr>
          </a:p>
          <a:p>
            <a:pPr algn="ctr"/>
            <a:r>
              <a:rPr lang="en-US" altLang="zh-TW" sz="1400" b="0" dirty="0">
                <a:solidFill>
                  <a:srgbClr val="1F77B4"/>
                </a:solidFill>
              </a:rPr>
              <a:t>then gradually converges to Vs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AA83C2C7-EF4F-863C-4D25-DAE1A3312870}"/>
              </a:ext>
            </a:extLst>
          </p:cNvPr>
          <p:cNvSpPr txBox="1"/>
          <p:nvPr/>
        </p:nvSpPr>
        <p:spPr>
          <a:xfrm>
            <a:off x="4522048" y="5675183"/>
            <a:ext cx="3163180" cy="73866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>
                <a:solidFill>
                  <a:srgbClr val="FF5A0A"/>
                </a:solidFill>
              </a:rPr>
              <a:t>Vcm</a:t>
            </a:r>
            <a:r>
              <a:rPr lang="en-US" altLang="zh-TW" sz="1400" b="0" dirty="0">
                <a:solidFill>
                  <a:srgbClr val="FF5A0A"/>
                </a:solidFill>
              </a:rPr>
              <a:t> &gt; Vs/2</a:t>
            </a:r>
          </a:p>
          <a:p>
            <a:pPr algn="ctr"/>
            <a:r>
              <a:rPr lang="en-US" altLang="zh-TW" sz="1400" b="0" dirty="0">
                <a:solidFill>
                  <a:srgbClr val="FF5A0A"/>
                </a:solidFill>
              </a:rPr>
              <a:t>Quantized result starts from 0</a:t>
            </a:r>
          </a:p>
          <a:p>
            <a:pPr algn="ctr"/>
            <a:r>
              <a:rPr lang="en-US" altLang="zh-TW" sz="1400" b="0" dirty="0">
                <a:solidFill>
                  <a:srgbClr val="FF5A0A"/>
                </a:solidFill>
              </a:rPr>
              <a:t>then gradually converges to Vs</a:t>
            </a:r>
          </a:p>
        </p:txBody>
      </p:sp>
    </p:spTree>
    <p:extLst>
      <p:ext uri="{BB962C8B-B14F-4D97-AF65-F5344CB8AC3E}">
        <p14:creationId xmlns:p14="http://schemas.microsoft.com/office/powerpoint/2010/main" val="497541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BF971-9D5F-D9DD-61A1-92F1DBE18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7F0AEFB-C0C7-F887-1016-49FA88782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Effect of Iteration &amp; </a:t>
            </a:r>
            <a:r>
              <a:rPr lang="en-US" altLang="zh-TW" dirty="0" err="1"/>
              <a:t>Vcm</a:t>
            </a:r>
            <a:r>
              <a:rPr lang="en-US" altLang="zh-TW" dirty="0"/>
              <a:t> &amp; </a:t>
            </a:r>
            <a:r>
              <a:rPr lang="en-US" altLang="zh-TW" dirty="0" err="1"/>
              <a:t>Vref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1C6628-0190-A96B-4B39-CBD9F9AF3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 dirty="0" err="1"/>
              <a:t>Vref</a:t>
            </a:r>
            <a:endParaRPr lang="en-US" altLang="zh-TW" dirty="0"/>
          </a:p>
          <a:p>
            <a:pPr lvl="2"/>
            <a:r>
              <a:rPr lang="en-US" altLang="zh-TW" dirty="0" err="1"/>
              <a:t>Vref</a:t>
            </a:r>
            <a:r>
              <a:rPr lang="en-US" altLang="zh-TW" dirty="0"/>
              <a:t> has to be larger than all possible Vs to quantize</a:t>
            </a:r>
          </a:p>
          <a:p>
            <a:pPr lvl="2"/>
            <a:r>
              <a:rPr lang="en-US" altLang="zh-TW" dirty="0"/>
              <a:t>Small </a:t>
            </a:r>
            <a:r>
              <a:rPr lang="en-US" altLang="zh-TW" dirty="0" err="1"/>
              <a:t>Vref</a:t>
            </a:r>
            <a:r>
              <a:rPr lang="en-US" altLang="zh-TW" dirty="0"/>
              <a:t> will lead to wrong quantization result</a:t>
            </a:r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ED9029-3803-75A8-5941-FE59ECDBB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 dirty="0"/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B9EC414D-6459-8418-433E-677FFDBAD04E}"/>
              </a:ext>
            </a:extLst>
          </p:cNvPr>
          <p:cNvSpPr txBox="1"/>
          <p:nvPr/>
        </p:nvSpPr>
        <p:spPr>
          <a:xfrm>
            <a:off x="5674871" y="4888468"/>
            <a:ext cx="3073594" cy="954107"/>
          </a:xfrm>
          <a:prstGeom prst="rect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/>
              <a:t>Vref</a:t>
            </a:r>
            <a:r>
              <a:rPr lang="en-US" altLang="zh-TW" sz="1400" b="0" dirty="0"/>
              <a:t> &lt; Vs</a:t>
            </a:r>
          </a:p>
          <a:p>
            <a:pPr algn="ctr"/>
            <a:r>
              <a:rPr lang="en-US" altLang="zh-TW" sz="1400" dirty="0"/>
              <a:t>Converges to </a:t>
            </a:r>
            <a:r>
              <a:rPr lang="en-US" altLang="zh-TW" sz="1400" dirty="0" err="1"/>
              <a:t>Vref</a:t>
            </a:r>
            <a:r>
              <a:rPr lang="en-US" altLang="zh-TW" sz="1400" dirty="0"/>
              <a:t> </a:t>
            </a:r>
            <a:r>
              <a:rPr lang="en-US" altLang="zh-TW" sz="1400" b="0" dirty="0"/>
              <a:t>rather than the result we want due to we only subtract </a:t>
            </a:r>
            <a:r>
              <a:rPr lang="en-US" altLang="zh-TW" sz="1400" b="0" dirty="0" err="1"/>
              <a:t>Vref</a:t>
            </a:r>
            <a:r>
              <a:rPr lang="en-US" altLang="zh-TW" sz="1400" b="0" dirty="0"/>
              <a:t>/2 every cycle</a:t>
            </a:r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4392FED6-F089-E4D7-9D91-3D7F2302BA8A}"/>
              </a:ext>
            </a:extLst>
          </p:cNvPr>
          <p:cNvSpPr txBox="1"/>
          <p:nvPr/>
        </p:nvSpPr>
        <p:spPr>
          <a:xfrm>
            <a:off x="5674869" y="3076969"/>
            <a:ext cx="3073595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 err="1"/>
              <a:t>Vref</a:t>
            </a:r>
            <a:r>
              <a:rPr lang="en-US" altLang="zh-TW" sz="1400" b="0" dirty="0"/>
              <a:t> &gt; Vs</a:t>
            </a:r>
          </a:p>
          <a:p>
            <a:pPr algn="ctr"/>
            <a:r>
              <a:rPr lang="en-US" altLang="zh-TW" sz="1400" b="0" dirty="0"/>
              <a:t>Quantized properly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D48C46C1-5504-386C-AD5C-2BA9F90756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3045923"/>
            <a:ext cx="4680520" cy="3510390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DB13047-071D-E730-A8A3-2F7F5FF12C8F}"/>
              </a:ext>
            </a:extLst>
          </p:cNvPr>
          <p:cNvCxnSpPr>
            <a:cxnSpLocks/>
            <a:endCxn id="16" idx="1"/>
          </p:cNvCxnSpPr>
          <p:nvPr/>
        </p:nvCxnSpPr>
        <p:spPr bwMode="auto">
          <a:xfrm>
            <a:off x="5004048" y="5284682"/>
            <a:ext cx="670823" cy="80840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CD6F4F93-F37C-C754-E86E-95FF1F8DA54D}"/>
              </a:ext>
            </a:extLst>
          </p:cNvPr>
          <p:cNvCxnSpPr/>
          <p:nvPr/>
        </p:nvCxnSpPr>
        <p:spPr bwMode="auto">
          <a:xfrm>
            <a:off x="5004048" y="4566205"/>
            <a:ext cx="670823" cy="349145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6CC59851-CE2E-074D-E2A9-9CDE77394346}"/>
              </a:ext>
            </a:extLst>
          </p:cNvPr>
          <p:cNvCxnSpPr/>
          <p:nvPr/>
        </p:nvCxnSpPr>
        <p:spPr bwMode="auto">
          <a:xfrm>
            <a:off x="5004048" y="3789040"/>
            <a:ext cx="936104" cy="1099428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直線單箭頭接點 23">
            <a:extLst>
              <a:ext uri="{FF2B5EF4-FFF2-40B4-BE49-F238E27FC236}">
                <a16:creationId xmlns:a16="http://schemas.microsoft.com/office/drawing/2014/main" id="{B80B662A-9878-A60A-84CD-A4DD080D0321}"/>
              </a:ext>
            </a:extLst>
          </p:cNvPr>
          <p:cNvCxnSpPr>
            <a:endCxn id="17" idx="1"/>
          </p:cNvCxnSpPr>
          <p:nvPr/>
        </p:nvCxnSpPr>
        <p:spPr bwMode="auto">
          <a:xfrm flipV="1">
            <a:off x="5076056" y="3338579"/>
            <a:ext cx="598813" cy="90421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EC9B3E28-F0C5-DCAF-9591-42CE9C071D5E}"/>
              </a:ext>
            </a:extLst>
          </p:cNvPr>
          <p:cNvSpPr txBox="1"/>
          <p:nvPr/>
        </p:nvSpPr>
        <p:spPr>
          <a:xfrm>
            <a:off x="5838021" y="6165887"/>
            <a:ext cx="2747294" cy="30777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+ Vs/2 – </a:t>
            </a:r>
            <a:r>
              <a:rPr lang="en-US" altLang="zh-TW" sz="1400" b="0" dirty="0" err="1"/>
              <a:t>Vref</a:t>
            </a:r>
            <a:r>
              <a:rPr lang="en-US" altLang="zh-TW" sz="1400" b="0" dirty="0"/>
              <a:t>/2 per cycle</a:t>
            </a: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EF934086-F124-0713-EFE0-BF03CAC4BB9B}"/>
              </a:ext>
            </a:extLst>
          </p:cNvPr>
          <p:cNvCxnSpPr>
            <a:stCxn id="29" idx="0"/>
            <a:endCxn id="16" idx="2"/>
          </p:cNvCxnSpPr>
          <p:nvPr/>
        </p:nvCxnSpPr>
        <p:spPr bwMode="auto">
          <a:xfrm flipV="1">
            <a:off x="7211668" y="5842575"/>
            <a:ext cx="0" cy="323312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87292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F53B9-F895-A075-AE02-7A0E9C48E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651304" cy="1139825"/>
          </a:xfrm>
        </p:spPr>
        <p:txBody>
          <a:bodyPr/>
          <a:lstStyle/>
          <a:p>
            <a:r>
              <a:rPr lang="en-US" altLang="zh-TW" dirty="0"/>
              <a:t>Bit Precision of Coarse-Grained Value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4C9279F-3FD7-44D5-EE97-CF71CF981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30725"/>
          </a:xfrm>
        </p:spPr>
        <p:txBody>
          <a:bodyPr/>
          <a:lstStyle/>
          <a:p>
            <a:pPr lvl="1"/>
            <a:r>
              <a:rPr lang="en-US" altLang="zh-TW" dirty="0"/>
              <a:t>Bit-precision</a:t>
            </a:r>
          </a:p>
          <a:p>
            <a:pPr lvl="2"/>
            <a:r>
              <a:rPr lang="en-US" altLang="zh-TW" dirty="0"/>
              <a:t>Bit-precision generally exhibits a logarithmic growth trend, but superimposed with local periodic variations. </a:t>
            </a:r>
          </a:p>
          <a:p>
            <a:pPr lvl="1"/>
            <a:endParaRPr lang="en-US" altLang="zh-TW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F83A44-4959-5AA9-ED93-C7C40C12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DF24C494-86E4-CDB9-C8D8-6B79826DF395}"/>
              </a:ext>
            </a:extLst>
          </p:cNvPr>
          <p:cNvSpPr txBox="1"/>
          <p:nvPr/>
        </p:nvSpPr>
        <p:spPr>
          <a:xfrm>
            <a:off x="5364088" y="4905941"/>
            <a:ext cx="35283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sz="1600" b="0" dirty="0"/>
              <a:t>OUT precision   : 21 bit</a:t>
            </a:r>
          </a:p>
          <a:p>
            <a:r>
              <a:rPr lang="en-US" altLang="zh-TW" sz="1600" b="0" dirty="0"/>
              <a:t>Coarse-grained : roughly 13 bit</a:t>
            </a:r>
            <a:endParaRPr lang="zh-TW" altLang="en-US" sz="1600" b="0" dirty="0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650288FF-972A-1C73-ED0D-2F7641958313}"/>
              </a:ext>
            </a:extLst>
          </p:cNvPr>
          <p:cNvGrpSpPr/>
          <p:nvPr/>
        </p:nvGrpSpPr>
        <p:grpSpPr>
          <a:xfrm>
            <a:off x="5801597" y="3212976"/>
            <a:ext cx="2448272" cy="610018"/>
            <a:chOff x="6084168" y="3148607"/>
            <a:chExt cx="2448272" cy="610018"/>
          </a:xfrm>
        </p:grpSpPr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C0C02E07-8596-4658-7311-B0D1BDF2FB0F}"/>
                </a:ext>
              </a:extLst>
            </p:cNvPr>
            <p:cNvCxnSpPr/>
            <p:nvPr/>
          </p:nvCxnSpPr>
          <p:spPr bwMode="auto">
            <a:xfrm>
              <a:off x="6084168" y="3148607"/>
              <a:ext cx="0" cy="58852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4B76471B-6129-361F-2DA0-A6BA07B7146C}"/>
                </a:ext>
              </a:extLst>
            </p:cNvPr>
            <p:cNvCxnSpPr/>
            <p:nvPr/>
          </p:nvCxnSpPr>
          <p:spPr bwMode="auto">
            <a:xfrm>
              <a:off x="6084168" y="3447957"/>
              <a:ext cx="244827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81559F68-D3C6-FAB4-25DB-8E85F6F3DD9C}"/>
                </a:ext>
              </a:extLst>
            </p:cNvPr>
            <p:cNvCxnSpPr/>
            <p:nvPr/>
          </p:nvCxnSpPr>
          <p:spPr bwMode="auto">
            <a:xfrm>
              <a:off x="6372200" y="3148607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9" name="直線接點 18">
              <a:extLst>
                <a:ext uri="{FF2B5EF4-FFF2-40B4-BE49-F238E27FC236}">
                  <a16:creationId xmlns:a16="http://schemas.microsoft.com/office/drawing/2014/main" id="{99CB68A3-3F23-4CE6-50BB-8A23F99BD14B}"/>
                </a:ext>
              </a:extLst>
            </p:cNvPr>
            <p:cNvCxnSpPr/>
            <p:nvPr/>
          </p:nvCxnSpPr>
          <p:spPr bwMode="auto">
            <a:xfrm>
              <a:off x="666023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0" name="直線接點 19">
              <a:extLst>
                <a:ext uri="{FF2B5EF4-FFF2-40B4-BE49-F238E27FC236}">
                  <a16:creationId xmlns:a16="http://schemas.microsoft.com/office/drawing/2014/main" id="{EFF2CF31-973F-CB40-ED91-5B66441C34FB}"/>
                </a:ext>
              </a:extLst>
            </p:cNvPr>
            <p:cNvCxnSpPr/>
            <p:nvPr/>
          </p:nvCxnSpPr>
          <p:spPr bwMode="auto">
            <a:xfrm>
              <a:off x="6934552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1B55B2D3-522B-6AD0-9FB8-AE95A244BF4B}"/>
                </a:ext>
              </a:extLst>
            </p:cNvPr>
            <p:cNvCxnSpPr/>
            <p:nvPr/>
          </p:nvCxnSpPr>
          <p:spPr bwMode="auto">
            <a:xfrm>
              <a:off x="7199848" y="31559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3BB79658-2602-BDD4-B342-D82458F924A3}"/>
                </a:ext>
              </a:extLst>
            </p:cNvPr>
            <p:cNvCxnSpPr/>
            <p:nvPr/>
          </p:nvCxnSpPr>
          <p:spPr bwMode="auto">
            <a:xfrm>
              <a:off x="748788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255477CF-137B-09D3-4690-F0D6A1821312}"/>
                </a:ext>
              </a:extLst>
            </p:cNvPr>
            <p:cNvCxnSpPr/>
            <p:nvPr/>
          </p:nvCxnSpPr>
          <p:spPr bwMode="auto">
            <a:xfrm>
              <a:off x="7762200" y="315992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9ED2973E-A2A1-A29C-384B-739D03058756}"/>
                </a:ext>
              </a:extLst>
            </p:cNvPr>
            <p:cNvCxnSpPr/>
            <p:nvPr/>
          </p:nvCxnSpPr>
          <p:spPr bwMode="auto">
            <a:xfrm>
              <a:off x="8028384" y="3152566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直線接點 24">
              <a:extLst>
                <a:ext uri="{FF2B5EF4-FFF2-40B4-BE49-F238E27FC236}">
                  <a16:creationId xmlns:a16="http://schemas.microsoft.com/office/drawing/2014/main" id="{7EA26DF7-DB91-53BE-98A3-675C9F2DA759}"/>
                </a:ext>
              </a:extLst>
            </p:cNvPr>
            <p:cNvCxnSpPr/>
            <p:nvPr/>
          </p:nvCxnSpPr>
          <p:spPr bwMode="auto">
            <a:xfrm>
              <a:off x="8285440" y="316500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直線接點 25">
              <a:extLst>
                <a:ext uri="{FF2B5EF4-FFF2-40B4-BE49-F238E27FC236}">
                  <a16:creationId xmlns:a16="http://schemas.microsoft.com/office/drawing/2014/main" id="{18693F02-D7C5-5219-8C7D-1C307D4AE8B2}"/>
                </a:ext>
              </a:extLst>
            </p:cNvPr>
            <p:cNvCxnSpPr/>
            <p:nvPr/>
          </p:nvCxnSpPr>
          <p:spPr bwMode="auto">
            <a:xfrm>
              <a:off x="6468720" y="3459275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直線接點 26">
              <a:extLst>
                <a:ext uri="{FF2B5EF4-FFF2-40B4-BE49-F238E27FC236}">
                  <a16:creationId xmlns:a16="http://schemas.microsoft.com/office/drawing/2014/main" id="{E5FDFD44-F141-B499-AB93-5765E0F37112}"/>
                </a:ext>
              </a:extLst>
            </p:cNvPr>
            <p:cNvCxnSpPr/>
            <p:nvPr/>
          </p:nvCxnSpPr>
          <p:spPr bwMode="auto">
            <a:xfrm>
              <a:off x="685327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直線接點 27">
              <a:extLst>
                <a:ext uri="{FF2B5EF4-FFF2-40B4-BE49-F238E27FC236}">
                  <a16:creationId xmlns:a16="http://schemas.microsoft.com/office/drawing/2014/main" id="{889A40FE-6C7F-8959-B98E-955EF9CA4288}"/>
                </a:ext>
              </a:extLst>
            </p:cNvPr>
            <p:cNvCxnSpPr/>
            <p:nvPr/>
          </p:nvCxnSpPr>
          <p:spPr bwMode="auto">
            <a:xfrm>
              <a:off x="7229192" y="34479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直線接點 28">
              <a:extLst>
                <a:ext uri="{FF2B5EF4-FFF2-40B4-BE49-F238E27FC236}">
                  <a16:creationId xmlns:a16="http://schemas.microsoft.com/office/drawing/2014/main" id="{6D29957B-45CD-F579-8427-C43F1F433963}"/>
                </a:ext>
              </a:extLst>
            </p:cNvPr>
            <p:cNvCxnSpPr/>
            <p:nvPr/>
          </p:nvCxnSpPr>
          <p:spPr bwMode="auto">
            <a:xfrm>
              <a:off x="7596088" y="3451394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直線接點 29">
              <a:extLst>
                <a:ext uri="{FF2B5EF4-FFF2-40B4-BE49-F238E27FC236}">
                  <a16:creationId xmlns:a16="http://schemas.microsoft.com/office/drawing/2014/main" id="{EA45F523-6897-1D20-A9FD-6221FF640A52}"/>
                </a:ext>
              </a:extLst>
            </p:cNvPr>
            <p:cNvCxnSpPr/>
            <p:nvPr/>
          </p:nvCxnSpPr>
          <p:spPr bwMode="auto">
            <a:xfrm>
              <a:off x="7970480" y="344519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直線接點 30">
              <a:extLst>
                <a:ext uri="{FF2B5EF4-FFF2-40B4-BE49-F238E27FC236}">
                  <a16:creationId xmlns:a16="http://schemas.microsoft.com/office/drawing/2014/main" id="{9ABDDBAE-B8D0-7980-5991-14579829573B}"/>
                </a:ext>
              </a:extLst>
            </p:cNvPr>
            <p:cNvCxnSpPr/>
            <p:nvPr/>
          </p:nvCxnSpPr>
          <p:spPr bwMode="auto">
            <a:xfrm>
              <a:off x="8331160" y="3440113"/>
              <a:ext cx="0" cy="29935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6BB7FF2-95B4-264C-5208-7F20EECFA351}"/>
                  </a:ext>
                </a:extLst>
              </p:cNvPr>
              <p:cNvSpPr txBox="1"/>
              <p:nvPr/>
            </p:nvSpPr>
            <p:spPr>
              <a:xfrm>
                <a:off x="5729341" y="3851472"/>
                <a:ext cx="1584176" cy="7153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TW" sz="1400" b="0" dirty="0"/>
                  <a:t>Red 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iter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  <a:p>
                <a:r>
                  <a:rPr lang="en-US" altLang="zh-TW" sz="1400" b="0" dirty="0"/>
                  <a:t>Blue: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zh-TW" sz="1400" b="0" i="0" dirty="0" smtClean="0"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altLang="zh-TW" sz="14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zh-TW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altLang="zh-TW" sz="1400" b="0" i="0" dirty="0" smtClean="0">
                                <a:latin typeface="Cambria Math" panose="02040503050406030204" pitchFamily="18" charset="0"/>
                              </a:rPr>
                              <m:t>ref</m:t>
                            </m:r>
                          </m:sub>
                        </m:sSub>
                      </m:num>
                      <m:den>
                        <m:r>
                          <a:rPr lang="en-US" altLang="zh-TW" sz="1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zh-TW" sz="1400" b="0" dirty="0"/>
              </a:p>
            </p:txBody>
          </p:sp>
        </mc:Choice>
        <mc:Fallback xmlns="">
          <p:sp>
            <p:nvSpPr>
              <p:cNvPr id="32" name="文字方塊 31">
                <a:extLst>
                  <a:ext uri="{FF2B5EF4-FFF2-40B4-BE49-F238E27FC236}">
                    <a16:creationId xmlns:a16="http://schemas.microsoft.com/office/drawing/2014/main" id="{E6BB7FF2-95B4-264C-5208-7F20EECFA3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9341" y="3851472"/>
                <a:ext cx="1584176" cy="715324"/>
              </a:xfrm>
              <a:prstGeom prst="rect">
                <a:avLst/>
              </a:prstGeom>
              <a:blipFill>
                <a:blip r:embed="rId2"/>
                <a:stretch>
                  <a:fillRect l="-115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群組 42">
            <a:extLst>
              <a:ext uri="{FF2B5EF4-FFF2-40B4-BE49-F238E27FC236}">
                <a16:creationId xmlns:a16="http://schemas.microsoft.com/office/drawing/2014/main" id="{9ECA436B-ADEA-0E01-8185-FA77E15FF048}"/>
              </a:ext>
            </a:extLst>
          </p:cNvPr>
          <p:cNvGrpSpPr/>
          <p:nvPr/>
        </p:nvGrpSpPr>
        <p:grpSpPr>
          <a:xfrm>
            <a:off x="403869" y="2924944"/>
            <a:ext cx="4690022" cy="3517516"/>
            <a:chOff x="403869" y="2924944"/>
            <a:chExt cx="4690022" cy="3517516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7D541563-C0FB-2D59-2CB1-F8C26037A8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3869" y="2924944"/>
              <a:ext cx="4690022" cy="3517516"/>
            </a:xfrm>
            <a:prstGeom prst="rect">
              <a:avLst/>
            </a:prstGeom>
          </p:spPr>
        </p:pic>
        <p:sp>
          <p:nvSpPr>
            <p:cNvPr id="39" name="橢圓 38">
              <a:extLst>
                <a:ext uri="{FF2B5EF4-FFF2-40B4-BE49-F238E27FC236}">
                  <a16:creationId xmlns:a16="http://schemas.microsoft.com/office/drawing/2014/main" id="{3C1FB51F-CBEB-F6F8-A6EB-62B739BC0493}"/>
                </a:ext>
              </a:extLst>
            </p:cNvPr>
            <p:cNvSpPr/>
            <p:nvPr/>
          </p:nvSpPr>
          <p:spPr bwMode="auto">
            <a:xfrm>
              <a:off x="1390283" y="3924358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0" name="橢圓 39">
              <a:extLst>
                <a:ext uri="{FF2B5EF4-FFF2-40B4-BE49-F238E27FC236}">
                  <a16:creationId xmlns:a16="http://schemas.microsoft.com/office/drawing/2014/main" id="{ECE6072B-F9A2-7C12-A716-D90858292107}"/>
                </a:ext>
              </a:extLst>
            </p:cNvPr>
            <p:cNvSpPr/>
            <p:nvPr/>
          </p:nvSpPr>
          <p:spPr bwMode="auto">
            <a:xfrm>
              <a:off x="2241989" y="3592888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1" name="橢圓 40">
              <a:extLst>
                <a:ext uri="{FF2B5EF4-FFF2-40B4-BE49-F238E27FC236}">
                  <a16:creationId xmlns:a16="http://schemas.microsoft.com/office/drawing/2014/main" id="{34F617ED-959C-26CE-BD51-C986A3A8FB17}"/>
                </a:ext>
              </a:extLst>
            </p:cNvPr>
            <p:cNvSpPr/>
            <p:nvPr/>
          </p:nvSpPr>
          <p:spPr bwMode="auto">
            <a:xfrm>
              <a:off x="3158959" y="3146627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9596B55F-4D65-EF8B-8BCF-0F4F25C0D15A}"/>
                </a:ext>
              </a:extLst>
            </p:cNvPr>
            <p:cNvSpPr/>
            <p:nvPr/>
          </p:nvSpPr>
          <p:spPr bwMode="auto">
            <a:xfrm>
              <a:off x="4039745" y="3390946"/>
              <a:ext cx="426834" cy="432048"/>
            </a:xfrm>
            <a:prstGeom prst="ellipse">
              <a:avLst/>
            </a:prstGeom>
            <a:noFill/>
            <a:ln w="2857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TW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35129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5681F9-2FA1-F10D-E2D0-2A15D58B6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95320" cy="1139825"/>
          </a:xfrm>
        </p:spPr>
        <p:txBody>
          <a:bodyPr/>
          <a:lstStyle/>
          <a:p>
            <a:r>
              <a:rPr lang="en-US" altLang="zh-TW" dirty="0"/>
              <a:t>Impact of Poor Precision 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D472CDF-8A0E-DB47-2552-3D345318A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600200"/>
            <a:ext cx="8229600" cy="4530725"/>
          </a:xfrm>
        </p:spPr>
        <p:txBody>
          <a:bodyPr/>
          <a:lstStyle/>
          <a:p>
            <a:pPr lvl="1"/>
            <a:r>
              <a:rPr lang="en-US" altLang="zh-TW" dirty="0"/>
              <a:t>The dataset used in the paper is ImageNet</a:t>
            </a:r>
          </a:p>
          <a:p>
            <a:pPr lvl="2"/>
            <a:r>
              <a:rPr lang="en-US" altLang="zh-TW" dirty="0"/>
              <a:t>ImageNet is not implemented in torch</a:t>
            </a:r>
          </a:p>
          <a:p>
            <a:pPr lvl="2"/>
            <a:r>
              <a:rPr lang="en-US" altLang="zh-TW" dirty="0"/>
              <a:t>Use a simpler dataset CIFAR-10</a:t>
            </a:r>
          </a:p>
          <a:p>
            <a:pPr marL="914400" lvl="2" indent="0">
              <a:buNone/>
            </a:pPr>
            <a:endParaRPr lang="en-US" altLang="zh-TW" dirty="0"/>
          </a:p>
          <a:p>
            <a:pPr lvl="1"/>
            <a:r>
              <a:rPr lang="en-US" altLang="zh-TW" dirty="0"/>
              <a:t>ResNet-18</a:t>
            </a:r>
          </a:p>
          <a:p>
            <a:pPr lvl="2"/>
            <a:r>
              <a:rPr lang="en-US" altLang="zh-TW" dirty="0"/>
              <a:t>Trained using </a:t>
            </a:r>
            <a:r>
              <a:rPr lang="en-US" altLang="zh-TW" dirty="0" err="1"/>
              <a:t>fp</a:t>
            </a:r>
            <a:r>
              <a:rPr lang="en-US" altLang="zh-TW" dirty="0"/>
              <a:t> precision</a:t>
            </a:r>
          </a:p>
          <a:p>
            <a:pPr lvl="2"/>
            <a:r>
              <a:rPr lang="en-US" altLang="zh-TW" dirty="0"/>
              <a:t>Quantize to int8 after training</a:t>
            </a:r>
          </a:p>
          <a:p>
            <a:pPr lvl="2"/>
            <a:r>
              <a:rPr lang="en-US" altLang="zh-TW" dirty="0"/>
              <a:t>Compute MAC result for each layer and apply loss</a:t>
            </a:r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en-US" altLang="zh-TW" dirty="0"/>
          </a:p>
          <a:p>
            <a:pPr lvl="1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F6CAB17-A841-AB80-DF8E-8A7566BF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11BA5EFC-27EF-2701-E890-6A6135B579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2240" y="2060848"/>
            <a:ext cx="1800200" cy="1804368"/>
          </a:xfrm>
          <a:prstGeom prst="rect">
            <a:avLst/>
          </a:prstGeom>
        </p:spPr>
      </p:pic>
      <p:pic>
        <p:nvPicPr>
          <p:cNvPr id="1026" name="Picture 2" descr="ResNet-18 architecture [20]. The numbers added to the end of ...">
            <a:extLst>
              <a:ext uri="{FF2B5EF4-FFF2-40B4-BE49-F238E27FC236}">
                <a16:creationId xmlns:a16="http://schemas.microsoft.com/office/drawing/2014/main" id="{A9A26527-D1E1-F58E-6E5B-A5B7777765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12" y="4697152"/>
            <a:ext cx="4440671" cy="2032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5F2ED9E5-C119-7281-14CA-2CA1C6287BFE}"/>
              </a:ext>
            </a:extLst>
          </p:cNvPr>
          <p:cNvSpPr txBox="1"/>
          <p:nvPr/>
        </p:nvSpPr>
        <p:spPr>
          <a:xfrm>
            <a:off x="899592" y="4950813"/>
            <a:ext cx="87162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-LOSS</a:t>
            </a:r>
            <a:endParaRPr lang="zh-TW" altLang="en-US" sz="1400" b="0" dirty="0"/>
          </a:p>
        </p:txBody>
      </p:sp>
      <p:cxnSp>
        <p:nvCxnSpPr>
          <p:cNvPr id="10" name="接點: 弧形 9">
            <a:extLst>
              <a:ext uri="{FF2B5EF4-FFF2-40B4-BE49-F238E27FC236}">
                <a16:creationId xmlns:a16="http://schemas.microsoft.com/office/drawing/2014/main" id="{D4E3998C-49EF-1880-3377-2E1AA35308ED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369561" cy="206671"/>
          </a:xfrm>
          <a:prstGeom prst="curvedConnector3">
            <a:avLst>
              <a:gd name="adj1" fmla="val 92168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接點: 弧形 13">
            <a:extLst>
              <a:ext uri="{FF2B5EF4-FFF2-40B4-BE49-F238E27FC236}">
                <a16:creationId xmlns:a16="http://schemas.microsoft.com/office/drawing/2014/main" id="{C137F7D0-4E4E-DBF3-3B9C-178B03FCA9F5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647868" cy="206671"/>
          </a:xfrm>
          <a:prstGeom prst="curvedConnector3">
            <a:avLst>
              <a:gd name="adj1" fmla="val 97980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接點: 弧形 19">
            <a:extLst>
              <a:ext uri="{FF2B5EF4-FFF2-40B4-BE49-F238E27FC236}">
                <a16:creationId xmlns:a16="http://schemas.microsoft.com/office/drawing/2014/main" id="{81C1F7F3-8495-08C4-7852-408FD9EDD6A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1936690" cy="206671"/>
          </a:xfrm>
          <a:prstGeom prst="curvedConnector3">
            <a:avLst>
              <a:gd name="adj1" fmla="val 9792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接點: 弧形 20">
            <a:extLst>
              <a:ext uri="{FF2B5EF4-FFF2-40B4-BE49-F238E27FC236}">
                <a16:creationId xmlns:a16="http://schemas.microsoft.com/office/drawing/2014/main" id="{12D81989-D86A-E916-3875-CC131D3B5796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224722" cy="206671"/>
          </a:xfrm>
          <a:prstGeom prst="curvedConnector3">
            <a:avLst>
              <a:gd name="adj1" fmla="val 96973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接點: 弧形 27">
            <a:extLst>
              <a:ext uri="{FF2B5EF4-FFF2-40B4-BE49-F238E27FC236}">
                <a16:creationId xmlns:a16="http://schemas.microsoft.com/office/drawing/2014/main" id="{919CCAB9-C01A-E78E-F7B0-1AF6C01D21FB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492525" cy="206671"/>
          </a:xfrm>
          <a:prstGeom prst="curvedConnector3">
            <a:avLst>
              <a:gd name="adj1" fmla="val 9854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接點: 弧形 28">
            <a:extLst>
              <a:ext uri="{FF2B5EF4-FFF2-40B4-BE49-F238E27FC236}">
                <a16:creationId xmlns:a16="http://schemas.microsoft.com/office/drawing/2014/main" id="{A09A11B8-9F7C-7534-1FC8-7B81A20508D2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2739122" cy="206671"/>
          </a:xfrm>
          <a:prstGeom prst="curvedConnector3">
            <a:avLst>
              <a:gd name="adj1" fmla="val 96686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接點: 弧形 29">
            <a:extLst>
              <a:ext uri="{FF2B5EF4-FFF2-40B4-BE49-F238E27FC236}">
                <a16:creationId xmlns:a16="http://schemas.microsoft.com/office/drawing/2014/main" id="{66F839D1-D407-B678-17AF-C2ECD1A2EEC3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160826" cy="206671"/>
          </a:xfrm>
          <a:prstGeom prst="curvedConnector3">
            <a:avLst>
              <a:gd name="adj1" fmla="val 97635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接點: 弧形 30">
            <a:extLst>
              <a:ext uri="{FF2B5EF4-FFF2-40B4-BE49-F238E27FC236}">
                <a16:creationId xmlns:a16="http://schemas.microsoft.com/office/drawing/2014/main" id="{5033B192-ABAA-CB34-22F5-2ED7D8CD6087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3448858" cy="206671"/>
          </a:xfrm>
          <a:prstGeom prst="curvedConnector3">
            <a:avLst>
              <a:gd name="adj1" fmla="val 97644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4" name="接點: 弧形 43">
            <a:extLst>
              <a:ext uri="{FF2B5EF4-FFF2-40B4-BE49-F238E27FC236}">
                <a16:creationId xmlns:a16="http://schemas.microsoft.com/office/drawing/2014/main" id="{D65D9B52-2588-5FC4-36F3-93F871C1D09A}"/>
              </a:ext>
            </a:extLst>
          </p:cNvPr>
          <p:cNvCxnSpPr/>
          <p:nvPr/>
        </p:nvCxnSpPr>
        <p:spPr bwMode="auto">
          <a:xfrm>
            <a:off x="1866918" y="5104702"/>
            <a:ext cx="584609" cy="255193"/>
          </a:xfrm>
          <a:prstGeom prst="curvedConnector3">
            <a:avLst>
              <a:gd name="adj1" fmla="val 92337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8" name="接點: 弧形 47">
            <a:extLst>
              <a:ext uri="{FF2B5EF4-FFF2-40B4-BE49-F238E27FC236}">
                <a16:creationId xmlns:a16="http://schemas.microsoft.com/office/drawing/2014/main" id="{091CE98C-12AC-00A9-EAA9-EA874618DADF}"/>
              </a:ext>
            </a:extLst>
          </p:cNvPr>
          <p:cNvCxnSpPr>
            <a:cxnSpLocks/>
            <a:stCxn id="8" idx="3"/>
          </p:cNvCxnSpPr>
          <p:nvPr/>
        </p:nvCxnSpPr>
        <p:spPr bwMode="auto">
          <a:xfrm>
            <a:off x="1771214" y="5104702"/>
            <a:ext cx="4102936" cy="255192"/>
          </a:xfrm>
          <a:prstGeom prst="curvedConnector3">
            <a:avLst>
              <a:gd name="adj1" fmla="val 98092"/>
            </a:avLst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文字方塊 52">
            <a:extLst>
              <a:ext uri="{FF2B5EF4-FFF2-40B4-BE49-F238E27FC236}">
                <a16:creationId xmlns:a16="http://schemas.microsoft.com/office/drawing/2014/main" id="{AE56002F-346E-2587-A55F-183BD9AA550F}"/>
              </a:ext>
            </a:extLst>
          </p:cNvPr>
          <p:cNvSpPr txBox="1"/>
          <p:nvPr/>
        </p:nvSpPr>
        <p:spPr>
          <a:xfrm>
            <a:off x="-5975" y="5206005"/>
            <a:ext cx="2144914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altLang="zh-TW" sz="1400" b="0" dirty="0"/>
              <a:t>Gaussian(-Loss,0.01)</a:t>
            </a:r>
            <a:endParaRPr lang="zh-TW" alt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404262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15F81-2C30-028D-F9AA-27A6CE4B6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8588"/>
            <a:ext cx="8723312" cy="1139825"/>
          </a:xfrm>
        </p:spPr>
        <p:txBody>
          <a:bodyPr/>
          <a:lstStyle/>
          <a:p>
            <a:r>
              <a:rPr lang="en-US" altLang="zh-TW" dirty="0"/>
              <a:t>Impact of Poor Precision on ML Tasks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969DD2B-8FEB-9EB5-2704-ABACBB2548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zh-TW" dirty="0"/>
              <a:t>Comparison between coarse/fine-grained value</a:t>
            </a:r>
          </a:p>
          <a:p>
            <a:pPr lvl="2"/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DCC30D1-7D28-32EA-C34C-D9D6D048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02F8DE6-FA00-A1C8-71BA-8548195CA2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31" y="2780928"/>
            <a:ext cx="6475069" cy="3777124"/>
          </a:xfrm>
          <a:prstGeom prst="rect">
            <a:avLst/>
          </a:prstGeom>
        </p:spPr>
      </p:pic>
      <p:sp>
        <p:nvSpPr>
          <p:cNvPr id="9" name="文字方塊 8">
            <a:extLst>
              <a:ext uri="{FF2B5EF4-FFF2-40B4-BE49-F238E27FC236}">
                <a16:creationId xmlns:a16="http://schemas.microsoft.com/office/drawing/2014/main" id="{D52D6AE1-8348-55A5-4084-0C307D9E3CF1}"/>
              </a:ext>
            </a:extLst>
          </p:cNvPr>
          <p:cNvSpPr txBox="1"/>
          <p:nvPr/>
        </p:nvSpPr>
        <p:spPr>
          <a:xfrm>
            <a:off x="457200" y="6250275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Lossless</a:t>
            </a:r>
            <a:endParaRPr lang="zh-TW" altLang="en-US" sz="1400" b="0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505597DB-C4EF-FFB8-E104-35FDAA4FD850}"/>
              </a:ext>
            </a:extLst>
          </p:cNvPr>
          <p:cNvSpPr txBox="1"/>
          <p:nvPr/>
        </p:nvSpPr>
        <p:spPr>
          <a:xfrm>
            <a:off x="245092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Fine-Grained</a:t>
            </a:r>
            <a:endParaRPr lang="zh-TW" altLang="en-US" sz="1400" b="0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0A040B88-92F5-B3EC-C5CD-8570AC58B6E8}"/>
              </a:ext>
            </a:extLst>
          </p:cNvPr>
          <p:cNvSpPr txBox="1"/>
          <p:nvPr/>
        </p:nvSpPr>
        <p:spPr>
          <a:xfrm>
            <a:off x="4441000" y="6235122"/>
            <a:ext cx="1971259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Coarse-Grained</a:t>
            </a:r>
            <a:endParaRPr lang="zh-TW" altLang="en-US" sz="1400" b="0" dirty="0"/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D05D1CB6-76FC-A5A8-126C-C66D2BA07178}"/>
              </a:ext>
            </a:extLst>
          </p:cNvPr>
          <p:cNvSpPr txBox="1"/>
          <p:nvPr/>
        </p:nvSpPr>
        <p:spPr>
          <a:xfrm>
            <a:off x="2990182" y="4365104"/>
            <a:ext cx="892734" cy="523220"/>
          </a:xfrm>
          <a:prstGeom prst="rect">
            <a:avLst/>
          </a:prstGeom>
          <a:solidFill>
            <a:srgbClr val="FF9999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3.15% drop</a:t>
            </a:r>
            <a:endParaRPr lang="zh-TW" altLang="en-US" sz="1400" b="0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9644A4F8-28C6-56D6-8EFA-28D349C17A03}"/>
              </a:ext>
            </a:extLst>
          </p:cNvPr>
          <p:cNvSpPr txBox="1"/>
          <p:nvPr/>
        </p:nvSpPr>
        <p:spPr>
          <a:xfrm>
            <a:off x="4994347" y="4365104"/>
            <a:ext cx="864564" cy="52322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7.08% drop</a:t>
            </a:r>
            <a:endParaRPr lang="zh-TW" altLang="en-US" sz="1400" b="0" dirty="0"/>
          </a:p>
        </p:txBody>
      </p:sp>
      <p:pic>
        <p:nvPicPr>
          <p:cNvPr id="15" name="圖片 14">
            <a:extLst>
              <a:ext uri="{FF2B5EF4-FFF2-40B4-BE49-F238E27FC236}">
                <a16:creationId xmlns:a16="http://schemas.microsoft.com/office/drawing/2014/main" id="{D14C8813-5B39-BA7F-94E0-49919358B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260" y="3104379"/>
            <a:ext cx="2294729" cy="3187678"/>
          </a:xfrm>
          <a:prstGeom prst="rect">
            <a:avLst/>
          </a:prstGeom>
        </p:spPr>
      </p:pic>
      <p:pic>
        <p:nvPicPr>
          <p:cNvPr id="17" name="圖片 16">
            <a:extLst>
              <a:ext uri="{FF2B5EF4-FFF2-40B4-BE49-F238E27FC236}">
                <a16:creationId xmlns:a16="http://schemas.microsoft.com/office/drawing/2014/main" id="{E9156DF1-D7E8-F827-FC5C-212E7BB1A4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1260" y="6232634"/>
            <a:ext cx="2502346" cy="201082"/>
          </a:xfrm>
          <a:prstGeom prst="rect">
            <a:avLst/>
          </a:prstGeom>
        </p:spPr>
      </p:pic>
      <p:sp>
        <p:nvSpPr>
          <p:cNvPr id="18" name="文字方塊 17">
            <a:extLst>
              <a:ext uri="{FF2B5EF4-FFF2-40B4-BE49-F238E27FC236}">
                <a16:creationId xmlns:a16="http://schemas.microsoft.com/office/drawing/2014/main" id="{32A0BF51-9059-0CB0-D44C-4D16B4B4CBEA}"/>
              </a:ext>
            </a:extLst>
          </p:cNvPr>
          <p:cNvSpPr txBox="1"/>
          <p:nvPr/>
        </p:nvSpPr>
        <p:spPr>
          <a:xfrm>
            <a:off x="5457486" y="2332459"/>
            <a:ext cx="3507802" cy="30777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altLang="zh-TW" sz="1400" b="0" dirty="0"/>
              <a:t>DGCQ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:</a:t>
            </a:r>
            <a:r>
              <a:rPr lang="zh-TW" altLang="en-US" sz="1400" b="0" dirty="0"/>
              <a:t> </a:t>
            </a:r>
            <a:r>
              <a:rPr lang="en-US" altLang="zh-TW" sz="1400" b="0" dirty="0"/>
              <a:t>Merge 2 types of granularity</a:t>
            </a:r>
            <a:endParaRPr lang="zh-TW" altLang="en-US" sz="1400" b="0" dirty="0"/>
          </a:p>
        </p:txBody>
      </p:sp>
      <p:cxnSp>
        <p:nvCxnSpPr>
          <p:cNvPr id="20" name="直線單箭頭接點 19">
            <a:extLst>
              <a:ext uri="{FF2B5EF4-FFF2-40B4-BE49-F238E27FC236}">
                <a16:creationId xmlns:a16="http://schemas.microsoft.com/office/drawing/2014/main" id="{8FCBD00B-C57A-5D58-24BC-BB6393B9E1F4}"/>
              </a:ext>
            </a:extLst>
          </p:cNvPr>
          <p:cNvCxnSpPr>
            <a:stCxn id="18" idx="2"/>
            <a:endCxn id="15" idx="0"/>
          </p:cNvCxnSpPr>
          <p:nvPr/>
        </p:nvCxnSpPr>
        <p:spPr bwMode="auto">
          <a:xfrm>
            <a:off x="7211387" y="2640236"/>
            <a:ext cx="567238" cy="464143"/>
          </a:xfrm>
          <a:prstGeom prst="straightConnector1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026494440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13295</TotalTime>
  <Words>405</Words>
  <Application>Microsoft Office PowerPoint</Application>
  <PresentationFormat>如螢幕大小 (4:3)</PresentationFormat>
  <Paragraphs>85</Paragraphs>
  <Slides>9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6" baseType="lpstr">
      <vt:lpstr>思源宋體 Light</vt:lpstr>
      <vt:lpstr>Arial</vt:lpstr>
      <vt:lpstr>Cambria Math</vt:lpstr>
      <vt:lpstr>Garamond</vt:lpstr>
      <vt:lpstr>Verdana</vt:lpstr>
      <vt:lpstr>Wingdings</vt:lpstr>
      <vt:lpstr>Level</vt:lpstr>
      <vt:lpstr>Title</vt:lpstr>
      <vt:lpstr>Recall</vt:lpstr>
      <vt:lpstr>Recall</vt:lpstr>
      <vt:lpstr>Effect of Iteration &amp; Vcm &amp; Vref</vt:lpstr>
      <vt:lpstr>Effect of Iteration &amp; Vcm &amp; Vref</vt:lpstr>
      <vt:lpstr>Effect of Iteration &amp; Vcm &amp; Vref</vt:lpstr>
      <vt:lpstr>Bit Precision of Coarse-Grained Value</vt:lpstr>
      <vt:lpstr>Impact of Poor Precision on ML Tasks</vt:lpstr>
      <vt:lpstr>Impact of Poor Precision on ML Tasks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222</cp:revision>
  <cp:lastPrinted>2024-10-27T23:42:48Z</cp:lastPrinted>
  <dcterms:created xsi:type="dcterms:W3CDTF">2009-04-10T16:54:46Z</dcterms:created>
  <dcterms:modified xsi:type="dcterms:W3CDTF">2025-05-26T12:34:30Z</dcterms:modified>
</cp:coreProperties>
</file>