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5" r:id="rId4"/>
    <p:sldMasterId id="2147483726" r:id="rId5"/>
    <p:sldMasterId id="2147483727" r:id="rId6"/>
    <p:sldMasterId id="214748372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y="5143500" cx="9144000"/>
  <p:notesSz cx="6858000" cy="9144000"/>
  <p:embeddedFontLst>
    <p:embeddedFont>
      <p:font typeface="Poppins"/>
      <p:regular r:id="rId34"/>
      <p:bold r:id="rId35"/>
      <p:italic r:id="rId36"/>
      <p:boldItalic r:id="rId37"/>
    </p:embeddedFont>
    <p:embeddedFont>
      <p:font typeface="Palanquin Dark"/>
      <p:regular r:id="rId38"/>
      <p:bold r:id="rId39"/>
    </p:embeddedFont>
    <p:embeddedFont>
      <p:font typeface="Poppins Black"/>
      <p:bold r:id="rId40"/>
      <p:boldItalic r:id="rId41"/>
    </p:embeddedFont>
    <p:embeddedFont>
      <p:font typeface="Arial Black"/>
      <p:regular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Black-bold.fntdata"/><Relationship Id="rId20" Type="http://schemas.openxmlformats.org/officeDocument/2006/relationships/slide" Target="slides/slide12.xml"/><Relationship Id="rId42" Type="http://schemas.openxmlformats.org/officeDocument/2006/relationships/font" Target="fonts/ArialBlack-regular.fntdata"/><Relationship Id="rId41" Type="http://schemas.openxmlformats.org/officeDocument/2006/relationships/font" Target="fonts/PoppinsBlack-boldItalic.fntdata"/><Relationship Id="rId22" Type="http://schemas.openxmlformats.org/officeDocument/2006/relationships/slide" Target="slides/slide14.xml"/><Relationship Id="rId44" Type="http://schemas.openxmlformats.org/officeDocument/2006/relationships/font" Target="fonts/Oswald-bold.fntdata"/><Relationship Id="rId21" Type="http://schemas.openxmlformats.org/officeDocument/2006/relationships/slide" Target="slides/slide13.xml"/><Relationship Id="rId43" Type="http://schemas.openxmlformats.org/officeDocument/2006/relationships/font" Target="fonts/Oswald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Poppins-bold.fntdata"/><Relationship Id="rId12" Type="http://schemas.openxmlformats.org/officeDocument/2006/relationships/slide" Target="slides/slide4.xml"/><Relationship Id="rId34" Type="http://schemas.openxmlformats.org/officeDocument/2006/relationships/font" Target="fonts/Poppins-regular.fntdata"/><Relationship Id="rId15" Type="http://schemas.openxmlformats.org/officeDocument/2006/relationships/slide" Target="slides/slide7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6.xml"/><Relationship Id="rId36" Type="http://schemas.openxmlformats.org/officeDocument/2006/relationships/font" Target="fonts/Poppins-italic.fntdata"/><Relationship Id="rId17" Type="http://schemas.openxmlformats.org/officeDocument/2006/relationships/slide" Target="slides/slide9.xml"/><Relationship Id="rId39" Type="http://schemas.openxmlformats.org/officeDocument/2006/relationships/font" Target="fonts/PalanquinDark-bold.fntdata"/><Relationship Id="rId16" Type="http://schemas.openxmlformats.org/officeDocument/2006/relationships/slide" Target="slides/slide8.xml"/><Relationship Id="rId38" Type="http://schemas.openxmlformats.org/officeDocument/2006/relationships/font" Target="fonts/PalanquinDark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89723f3677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89723f3677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8e0ee2b29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8e0ee2b29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863f70ceb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863f70ceb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8e0ee2b29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8e0ee2b29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863f70ceb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863f70ceb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8e0ee2b29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8e0ee2b2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863f70ceb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863f70ceb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863f70ceb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863f70ceb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863f70ceb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863f70ceb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8e0ee2b29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8e0ee2b29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863f70ceb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863f70ceb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89723f3677_1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89723f3677_1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863f70ceb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863f70ceb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8e0ee2b29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8e0ee2b29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8e0ee2b29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8e0ee2b29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863f70ceb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863f70ceb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863f70ceb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863f70ceb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89cfa7264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89cfa7264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8e0ee2b29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8e0ee2b29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863f70ce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863f70ce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863f70ce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863f70ce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8e0ee2b29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8e0ee2b29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863f70ce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863f70ce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863f70ce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863f70ce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8e0ee2b29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8e0ee2b29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6" name="Google Shape;66;p16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0" name="Google Shape;70;p17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2" name="Google Shape;72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8" name="Google Shape;78;p18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2" name="Google Shape;82;p19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21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22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6" name="Google Shape;106;p25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9" name="Google Shape;109;p25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5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2" name="Google Shape;112;p2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5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4" name="Google Shape;114;p25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26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2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22" name="Google Shape;122;p26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5" name="Google Shape;125;p26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7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6" name="Google Shape;136;p28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1" name="Google Shape;141;p29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4" name="Google Shape;144;p29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6" name="Google Shape;146;p29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8" name="Google Shape;148;p29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9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9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9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58" name="Google Shape;158;p30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2" name="Google Shape;162;p31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31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70" name="Google Shape;170;p33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1" name="Google Shape;171;p33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3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73" name="Google Shape;173;p33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4" name="Google Shape;174;p3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76" name="Google Shape;176;p33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33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1" name="Google Shape;181;p33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3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83" name="Google Shape;183;p33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3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88" name="Google Shape;188;p34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92" name="Google Shape;192;p35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5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5" name="Google Shape;195;p35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7" name="Google Shape;197;p35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98" name="Google Shape;198;p35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9" name="Google Shape;199;p35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00" name="Google Shape;200;p35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1" name="Google Shape;201;p35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37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37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8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38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8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39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8" name="Google Shape;218;p39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2" name="Google Shape;222;p40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4" name="Google Shape;224;p40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26" name="Google Shape;226;p40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30" name="Google Shape;230;p41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33" name="Google Shape;233;p42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34" name="Google Shape;234;p42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2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39" name="Google Shape;239;p43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2" name="Google Shape;242;p44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3" name="Google Shape;243;p44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4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45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8" name="Google Shape;248;p45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" name="Google Shape;251;p46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52" name="Google Shape;252;p46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48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57" name="Google Shape;257;p48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58" name="Google Shape;258;p48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48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0" name="Google Shape;260;p48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61" name="Google Shape;261;p48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48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3" name="Google Shape;263;p48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64" name="Google Shape;264;p4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8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66" name="Google Shape;266;p48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9" name="Google Shape;269;p49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0" name="Google Shape;270;p49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71" name="Google Shape;271;p49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2" name="Google Shape;272;p49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74" name="Google Shape;274;p49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9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76" name="Google Shape;276;p49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" name="Google Shape;277;p49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78" name="Google Shape;278;p49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1" name="Google Shape;281;p50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83" name="Google Shape;283;p50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0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88" name="Google Shape;288;p51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1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3" name="Google Shape;293;p52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95" name="Google Shape;295;p52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6" name="Google Shape;296;p52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8" name="Google Shape;298;p52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0" name="Google Shape;300;p52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2" name="Google Shape;302;p52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03" name="Google Shape;303;p52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4" name="Google Shape;304;p52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05" name="Google Shape;305;p52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6" name="Google Shape;306;p52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09" name="Google Shape;309;p53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10" name="Google Shape;310;p53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3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14" name="Google Shape;314;p54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5" name="Google Shape;315;p54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5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56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22" name="Google Shape;322;p56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3" name="Google Shape;323;p56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56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25" name="Google Shape;325;p56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6" name="Google Shape;326;p5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6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28" name="Google Shape;328;p56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6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6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56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32" name="Google Shape;332;p56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3" name="Google Shape;333;p56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56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35" name="Google Shape;335;p56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5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40" name="Google Shape;340;p57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44" name="Google Shape;344;p58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8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46" name="Google Shape;346;p58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7" name="Google Shape;347;p58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48" name="Google Shape;348;p58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9" name="Google Shape;349;p58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50" name="Google Shape;350;p58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51" name="Google Shape;351;p58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52" name="Google Shape;352;p58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53" name="Google Shape;353;p58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9" name="Google Shape;359;p60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60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1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4" name="Google Shape;364;p61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5" name="Google Shape;365;p61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2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62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0" name="Google Shape;370;p62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73" name="Google Shape;373;p63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74" name="Google Shape;374;p63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75" name="Google Shape;375;p63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76" name="Google Shape;376;p6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8" name="Google Shape;378;p63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82" name="Google Shape;382;p64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85" name="Google Shape;385;p65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86" name="Google Shape;386;p65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5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6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91" name="Google Shape;391;p66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7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94" name="Google Shape;394;p67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95" name="Google Shape;395;p67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7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68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00" name="Google Shape;400;p68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9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3" name="Google Shape;403;p69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04" name="Google Shape;404;p69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71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09" name="Google Shape;409;p71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10" name="Google Shape;410;p71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71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12" name="Google Shape;412;p71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13" name="Google Shape;413;p71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71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15" name="Google Shape;415;p71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16" name="Google Shape;416;p7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71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18" name="Google Shape;418;p71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21" name="Google Shape;421;p72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2" name="Google Shape;422;p72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23" name="Google Shape;423;p72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4" name="Google Shape;424;p7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7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26" name="Google Shape;426;p72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28" name="Google Shape;428;p72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9" name="Google Shape;429;p72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30" name="Google Shape;430;p72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3" name="Google Shape;433;p7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35" name="Google Shape;435;p73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3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40" name="Google Shape;440;p74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7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45" name="Google Shape;445;p75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5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47" name="Google Shape;447;p75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48" name="Google Shape;448;p75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49" name="Google Shape;449;p75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0" name="Google Shape;450;p75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51" name="Google Shape;451;p75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2" name="Google Shape;452;p75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53" name="Google Shape;453;p75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4" name="Google Shape;454;p75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55" name="Google Shape;455;p75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6" name="Google Shape;456;p75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57" name="Google Shape;457;p75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8" name="Google Shape;458;p75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61" name="Google Shape;461;p76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2" name="Google Shape;462;p76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6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6" name="Google Shape;466;p77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7" name="Google Shape;467;p77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8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9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79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74" name="Google Shape;474;p79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75" name="Google Shape;475;p79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79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77" name="Google Shape;477;p79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78" name="Google Shape;478;p79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9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80" name="Google Shape;480;p79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9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3" name="Google Shape;483;p79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84" name="Google Shape;484;p79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5" name="Google Shape;485;p79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6" name="Google Shape;486;p79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87" name="Google Shape;487;p79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80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92" name="Google Shape;492;p80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8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96" name="Google Shape;496;p81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81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98" name="Google Shape;498;p81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99" name="Google Shape;499;p81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00" name="Google Shape;500;p81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01" name="Google Shape;501;p81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02" name="Google Shape;502;p81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03" name="Google Shape;503;p81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04" name="Google Shape;504;p81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05" name="Google Shape;505;p81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52.xml"/><Relationship Id="rId6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7.xml"/><Relationship Id="rId23" Type="http://schemas.openxmlformats.org/officeDocument/2006/relationships/theme" Target="../theme/theme4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74.xml"/><Relationship Id="rId6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56" name="Google Shape;356;p59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Onizuka09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2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2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2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82"/>
          <p:cNvGrpSpPr/>
          <p:nvPr/>
        </p:nvGrpSpPr>
        <p:grpSpPr>
          <a:xfrm>
            <a:off x="4528056" y="-94043"/>
            <a:ext cx="5011568" cy="4809645"/>
            <a:chOff x="3512637" y="-432878"/>
            <a:chExt cx="5312241" cy="5098203"/>
          </a:xfrm>
        </p:grpSpPr>
        <p:sp>
          <p:nvSpPr>
            <p:cNvPr id="514" name="Google Shape;514;p82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2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2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2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2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2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2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2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2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2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2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2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2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2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2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2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2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2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2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2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2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2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2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2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2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2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2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2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2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2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2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2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2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2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2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2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2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2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2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2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2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2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2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82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82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2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2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2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2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2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2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2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2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82"/>
          <p:cNvSpPr/>
          <p:nvPr/>
        </p:nvSpPr>
        <p:spPr>
          <a:xfrm>
            <a:off x="412025" y="4114970"/>
            <a:ext cx="2831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Moktar SELLAMI</a:t>
            </a:r>
            <a:endParaRPr b="1"/>
          </a:p>
        </p:txBody>
      </p:sp>
      <p:sp>
        <p:nvSpPr>
          <p:cNvPr id="568" name="Google Shape;568;p82"/>
          <p:cNvSpPr txBox="1"/>
          <p:nvPr>
            <p:ph type="ctrTitle"/>
          </p:nvPr>
        </p:nvSpPr>
        <p:spPr>
          <a:xfrm>
            <a:off x="260300" y="1293007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STM32</a:t>
            </a:r>
            <a:r>
              <a:rPr b="0" lang="en" sz="5000">
                <a:latin typeface="Poppins Black"/>
                <a:ea typeface="Poppins Black"/>
                <a:cs typeface="Poppins Black"/>
                <a:sym typeface="Poppins Black"/>
              </a:rPr>
              <a:t> Workshop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569" name="Google Shape;56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75" y="330878"/>
            <a:ext cx="2934025" cy="8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82"/>
          <p:cNvSpPr txBox="1"/>
          <p:nvPr/>
        </p:nvSpPr>
        <p:spPr>
          <a:xfrm>
            <a:off x="603075" y="3314388"/>
            <a:ext cx="3352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Session 3</a:t>
            </a:r>
            <a:endParaRPr b="1" sz="2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1"/>
          <p:cNvSpPr txBox="1"/>
          <p:nvPr>
            <p:ph type="title"/>
          </p:nvPr>
        </p:nvSpPr>
        <p:spPr>
          <a:xfrm>
            <a:off x="198975" y="353825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Memory Mapping STM32F407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3" name="Google Shape;673;p91"/>
          <p:cNvSpPr txBox="1"/>
          <p:nvPr>
            <p:ph idx="12" type="sldNum"/>
          </p:nvPr>
        </p:nvSpPr>
        <p:spPr>
          <a:xfrm>
            <a:off x="8724845" y="4905858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sp>
        <p:nvSpPr>
          <p:cNvPr id="674" name="Google Shape;674;p91"/>
          <p:cNvSpPr txBox="1"/>
          <p:nvPr/>
        </p:nvSpPr>
        <p:spPr>
          <a:xfrm>
            <a:off x="108275" y="1574200"/>
            <a:ext cx="4931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Region	         Start Address	   End Address	Size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Code (Flash)	     	0x0000 0000	  0x1FFF FFFF 	512 MB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SRAM	               	0x2000 0000         0x3FFF FFFF	 512 MB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Peripheral	     	0x4000 0000	   0x5FFF FFFF 	512 MB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External RAM    	0x6000 0000	   0x9FFF FFFF 	1 GB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System	     	0xE000 0000         0xFFFF FFFF  	512 MB</a:t>
            </a:r>
            <a:endParaRPr sz="16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5" name="Google Shape;67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296" y="504401"/>
            <a:ext cx="3812350" cy="451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2"/>
          <p:cNvSpPr txBox="1"/>
          <p:nvPr>
            <p:ph idx="12" type="sldNum"/>
          </p:nvPr>
        </p:nvSpPr>
        <p:spPr>
          <a:xfrm>
            <a:off x="8724845" y="4905858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82" name="Google Shape;68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215188" y="-442113"/>
            <a:ext cx="5184999" cy="614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3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Memory Mapping: STM32F407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9" name="Google Shape;689;p93"/>
          <p:cNvSpPr txBox="1"/>
          <p:nvPr>
            <p:ph idx="12" type="sldNum"/>
          </p:nvPr>
        </p:nvSpPr>
        <p:spPr>
          <a:xfrm>
            <a:off x="8748870" y="48518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90" name="Google Shape;69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575" y="1220850"/>
            <a:ext cx="6782299" cy="38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4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Memory Mapping: STM32F407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7" name="Google Shape;697;p94"/>
          <p:cNvSpPr txBox="1"/>
          <p:nvPr>
            <p:ph idx="12" type="sldNum"/>
          </p:nvPr>
        </p:nvSpPr>
        <p:spPr>
          <a:xfrm>
            <a:off x="8748870" y="48518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98" name="Google Shape;69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800" y="1166850"/>
            <a:ext cx="5284537" cy="38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5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Interrupts: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5" name="Google Shape;705;p95"/>
          <p:cNvSpPr txBox="1"/>
          <p:nvPr>
            <p:ph idx="12" type="sldNum"/>
          </p:nvPr>
        </p:nvSpPr>
        <p:spPr>
          <a:xfrm>
            <a:off x="8724845" y="48400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06" name="Google Shape;70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95"/>
          <p:cNvSpPr txBox="1"/>
          <p:nvPr/>
        </p:nvSpPr>
        <p:spPr>
          <a:xfrm>
            <a:off x="216225" y="1336300"/>
            <a:ext cx="53700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An Interrupt is a signal that tells the CPU to pause its current program, execute a specific function called an Interrupt Service Routine (ISR) to handle the event, and then seamlessly return to what it was doing.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8" name="Google Shape;708;p95" title="interrup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400" y="617675"/>
            <a:ext cx="1874226" cy="2932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95"/>
          <p:cNvSpPr txBox="1"/>
          <p:nvPr/>
        </p:nvSpPr>
        <p:spPr>
          <a:xfrm>
            <a:off x="290600" y="3187025"/>
            <a:ext cx="27270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Execution Mode of a CPU: 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2100"/>
              <a:buFont typeface="Oswald"/>
              <a:buChar char="-"/>
            </a:pPr>
            <a:r>
              <a:rPr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Pooling Mode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100"/>
              <a:buFont typeface="Oswald"/>
              <a:buChar char="-"/>
            </a:pPr>
            <a:r>
              <a:rPr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Interrupt Mode 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100"/>
              <a:buFont typeface="Oswald"/>
              <a:buChar char="-"/>
            </a:pPr>
            <a:r>
              <a:rPr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DMA  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0" name="Google Shape;710;p95"/>
          <p:cNvSpPr txBox="1"/>
          <p:nvPr/>
        </p:nvSpPr>
        <p:spPr>
          <a:xfrm>
            <a:off x="3335850" y="3187025"/>
            <a:ext cx="2727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Interrupt source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2100"/>
              <a:buFont typeface="Oswald"/>
              <a:buChar char="-"/>
            </a:pPr>
            <a:r>
              <a:rPr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Externel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100"/>
              <a:buFont typeface="Oswald"/>
              <a:buChar char="-"/>
            </a:pPr>
            <a:r>
              <a:rPr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Internal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1" name="Google Shape;711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1750" y="3795994"/>
            <a:ext cx="2924025" cy="10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6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Interrupts: ARM Cortex M4 NVIC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7" name="Google Shape;717;p96"/>
          <p:cNvSpPr txBox="1"/>
          <p:nvPr>
            <p:ph idx="12" type="sldNum"/>
          </p:nvPr>
        </p:nvSpPr>
        <p:spPr>
          <a:xfrm>
            <a:off x="8724845" y="48400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18" name="Google Shape;71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96"/>
          <p:cNvSpPr txBox="1"/>
          <p:nvPr/>
        </p:nvSpPr>
        <p:spPr>
          <a:xfrm>
            <a:off x="216225" y="1336300"/>
            <a:ext cx="36894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NVIC: </a:t>
            </a:r>
            <a:r>
              <a:rPr lang="en" sz="21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The Nested Vectored Interrupt Controller is the dedicated hardware unit inside an Arm Cortex-M processor that manages all these interrupts efficiently. It's the dispatcher that handles the fire alarms.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0" name="Google Shape;72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344" y="1455788"/>
            <a:ext cx="4519149" cy="22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7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External </a:t>
            </a: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Interrupts: NVIC STM32F407 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6" name="Google Shape;726;p97"/>
          <p:cNvSpPr txBox="1"/>
          <p:nvPr>
            <p:ph idx="12" type="sldNum"/>
          </p:nvPr>
        </p:nvSpPr>
        <p:spPr>
          <a:xfrm>
            <a:off x="8724845" y="48400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27" name="Google Shape;72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100" y="1262875"/>
            <a:ext cx="4933576" cy="3197821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97"/>
          <p:cNvSpPr txBox="1"/>
          <p:nvPr/>
        </p:nvSpPr>
        <p:spPr>
          <a:xfrm>
            <a:off x="216300" y="1300300"/>
            <a:ext cx="40554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lang="en" sz="1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EXTI</a:t>
            </a:r>
            <a:r>
              <a:rPr lang="en" sz="1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(External Interrupt/Event Controller) is a peripheral in the STM32F407 that specializes in detecting external pin changes and generating interrupts or events.</a:t>
            </a:r>
            <a:endParaRPr sz="1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8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External Interrupts</a:t>
            </a: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: STM32F407 EXTI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5" name="Google Shape;735;p98"/>
          <p:cNvSpPr txBox="1"/>
          <p:nvPr>
            <p:ph idx="12" type="sldNum"/>
          </p:nvPr>
        </p:nvSpPr>
        <p:spPr>
          <a:xfrm>
            <a:off x="8774720" y="48338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36" name="Google Shape;73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25" y="1542425"/>
            <a:ext cx="3558295" cy="238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275" y="1082825"/>
            <a:ext cx="4019846" cy="38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9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Internal Interrupts: CORTEX M4 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4" name="Google Shape;744;p99"/>
          <p:cNvSpPr txBox="1"/>
          <p:nvPr>
            <p:ph idx="12" type="sldNum"/>
          </p:nvPr>
        </p:nvSpPr>
        <p:spPr>
          <a:xfrm>
            <a:off x="7938620" y="44917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45" name="Google Shape;74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99"/>
          <p:cNvSpPr txBox="1"/>
          <p:nvPr/>
        </p:nvSpPr>
        <p:spPr>
          <a:xfrm>
            <a:off x="210300" y="1378400"/>
            <a:ext cx="87234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Exceptions in Cortex-M: Internal interrupts </a:t>
            </a:r>
            <a:endParaRPr sz="24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Reset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: Runs after system reset.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NMI (Non-Maskable Interrupt):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Highest priority interrupt, cannot be disabled; used for critical events (e.g., power-down).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HardFault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: Generic fault for unhandled errors (instruction or system faults).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MemManage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: Handles memory protection faults (via MPU).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BusFault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: Handles bus access errors (instruction or data).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UsageFault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: Handles invalid instruction or operation errors. 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0"/>
          <p:cNvSpPr txBox="1"/>
          <p:nvPr>
            <p:ph type="title"/>
          </p:nvPr>
        </p:nvSpPr>
        <p:spPr>
          <a:xfrm>
            <a:off x="619900" y="38760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Bus Matrix: AMBA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2" name="Google Shape;752;p100"/>
          <p:cNvSpPr txBox="1"/>
          <p:nvPr>
            <p:ph idx="12" type="sldNum"/>
          </p:nvPr>
        </p:nvSpPr>
        <p:spPr>
          <a:xfrm>
            <a:off x="8635495" y="47372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53" name="Google Shape;75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100"/>
          <p:cNvSpPr txBox="1"/>
          <p:nvPr/>
        </p:nvSpPr>
        <p:spPr>
          <a:xfrm>
            <a:off x="210150" y="1534450"/>
            <a:ext cx="24810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Bus Matrix: AMBA </a:t>
            </a:r>
            <a:endParaRPr sz="24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AHB: 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Advanced High performance Bus (186Mhz)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APB: 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Advanced peripheral Bus (84Mhz)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I-BUS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D-Bus 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S-Bus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5" name="Google Shape;75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950" y="1000200"/>
            <a:ext cx="5269549" cy="40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3"/>
          <p:cNvSpPr/>
          <p:nvPr/>
        </p:nvSpPr>
        <p:spPr>
          <a:xfrm>
            <a:off x="584178" y="1494014"/>
            <a:ext cx="635700" cy="635700"/>
          </a:xfrm>
          <a:prstGeom prst="ellipse">
            <a:avLst/>
          </a:prstGeom>
          <a:noFill/>
          <a:ln cap="flat" cmpd="sng" w="6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"/>
          </a:p>
        </p:txBody>
      </p:sp>
      <p:sp>
        <p:nvSpPr>
          <p:cNvPr id="576" name="Google Shape;576;p83"/>
          <p:cNvSpPr/>
          <p:nvPr/>
        </p:nvSpPr>
        <p:spPr>
          <a:xfrm>
            <a:off x="584178" y="2267263"/>
            <a:ext cx="635700" cy="635700"/>
          </a:xfrm>
          <a:prstGeom prst="ellipse">
            <a:avLst/>
          </a:prstGeom>
          <a:noFill/>
          <a:ln cap="flat" cmpd="sng" w="6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"/>
          </a:p>
        </p:txBody>
      </p:sp>
      <p:sp>
        <p:nvSpPr>
          <p:cNvPr id="577" name="Google Shape;577;p83"/>
          <p:cNvSpPr txBox="1"/>
          <p:nvPr>
            <p:ph idx="4" type="subTitle"/>
          </p:nvPr>
        </p:nvSpPr>
        <p:spPr>
          <a:xfrm>
            <a:off x="1219875" y="2267275"/>
            <a:ext cx="26733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Memory layout</a:t>
            </a:r>
            <a:endParaRPr b="1" i="1" sz="17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7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8" name="Google Shape;578;p83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579" name="Google Shape;579;p83"/>
          <p:cNvSpPr txBox="1"/>
          <p:nvPr>
            <p:ph idx="1" type="subTitle"/>
          </p:nvPr>
        </p:nvSpPr>
        <p:spPr>
          <a:xfrm>
            <a:off x="1321900" y="1356463"/>
            <a:ext cx="28872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33333"/>
                </a:solidFill>
                <a:highlight>
                  <a:schemeClr val="lt1"/>
                </a:highlight>
                <a:latin typeface="Arial Black"/>
                <a:ea typeface="Arial Black"/>
                <a:cs typeface="Arial Black"/>
                <a:sym typeface="Arial Black"/>
              </a:rPr>
              <a:t>ARM Processors</a:t>
            </a:r>
            <a:endParaRPr b="1" i="1" sz="1700">
              <a:solidFill>
                <a:srgbClr val="333333"/>
              </a:solidFill>
              <a:highlight>
                <a:schemeClr val="lt1"/>
              </a:highlight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7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sp>
        <p:nvSpPr>
          <p:cNvPr id="580" name="Google Shape;580;p83"/>
          <p:cNvSpPr txBox="1"/>
          <p:nvPr>
            <p:ph type="title"/>
          </p:nvPr>
        </p:nvSpPr>
        <p:spPr>
          <a:xfrm>
            <a:off x="612950" y="1581908"/>
            <a:ext cx="578100" cy="459900"/>
          </a:xfrm>
          <a:prstGeom prst="rect">
            <a:avLst/>
          </a:prstGeom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4"/>
              <a:t>1</a:t>
            </a:r>
            <a:endParaRPr sz="2544"/>
          </a:p>
        </p:txBody>
      </p:sp>
      <p:sp>
        <p:nvSpPr>
          <p:cNvPr id="581" name="Google Shape;581;p83"/>
          <p:cNvSpPr txBox="1"/>
          <p:nvPr>
            <p:ph idx="8" type="subTitle"/>
          </p:nvPr>
        </p:nvSpPr>
        <p:spPr>
          <a:xfrm>
            <a:off x="1219875" y="3216350"/>
            <a:ext cx="2737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Interrupts and NVIC</a:t>
            </a:r>
            <a:endParaRPr b="1" i="1" sz="17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2" name="Google Shape;582;p83"/>
          <p:cNvSpPr txBox="1"/>
          <p:nvPr>
            <p:ph idx="14" type="subTitle"/>
          </p:nvPr>
        </p:nvSpPr>
        <p:spPr>
          <a:xfrm>
            <a:off x="812036" y="3858425"/>
            <a:ext cx="29583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Bus Matrix AMBA</a:t>
            </a:r>
            <a:endParaRPr b="1" i="1" sz="17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3" name="Google Shape;583;p83"/>
          <p:cNvSpPr txBox="1"/>
          <p:nvPr>
            <p:ph idx="3" type="title"/>
          </p:nvPr>
        </p:nvSpPr>
        <p:spPr>
          <a:xfrm>
            <a:off x="612950" y="2355157"/>
            <a:ext cx="578100" cy="459900"/>
          </a:xfrm>
          <a:prstGeom prst="rect">
            <a:avLst/>
          </a:prstGeom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4"/>
              <a:t>2</a:t>
            </a:r>
            <a:endParaRPr sz="2544"/>
          </a:p>
        </p:txBody>
      </p:sp>
      <p:sp>
        <p:nvSpPr>
          <p:cNvPr id="584" name="Google Shape;584;p83"/>
          <p:cNvSpPr/>
          <p:nvPr/>
        </p:nvSpPr>
        <p:spPr>
          <a:xfrm>
            <a:off x="555353" y="3128452"/>
            <a:ext cx="635700" cy="635700"/>
          </a:xfrm>
          <a:prstGeom prst="ellipse">
            <a:avLst/>
          </a:prstGeom>
          <a:noFill/>
          <a:ln cap="flat" cmpd="sng" w="6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"/>
          </a:p>
        </p:txBody>
      </p:sp>
      <p:sp>
        <p:nvSpPr>
          <p:cNvPr id="585" name="Google Shape;585;p83"/>
          <p:cNvSpPr/>
          <p:nvPr/>
        </p:nvSpPr>
        <p:spPr>
          <a:xfrm>
            <a:off x="584153" y="3914826"/>
            <a:ext cx="635700" cy="635700"/>
          </a:xfrm>
          <a:prstGeom prst="ellipse">
            <a:avLst/>
          </a:prstGeom>
          <a:noFill/>
          <a:ln cap="flat" cmpd="sng" w="6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"/>
          </a:p>
        </p:txBody>
      </p:sp>
      <p:sp>
        <p:nvSpPr>
          <p:cNvPr id="586" name="Google Shape;586;p83"/>
          <p:cNvSpPr txBox="1"/>
          <p:nvPr>
            <p:ph type="title"/>
          </p:nvPr>
        </p:nvSpPr>
        <p:spPr>
          <a:xfrm>
            <a:off x="584150" y="3216345"/>
            <a:ext cx="578100" cy="459900"/>
          </a:xfrm>
          <a:prstGeom prst="rect">
            <a:avLst/>
          </a:prstGeom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4"/>
              <a:t>3</a:t>
            </a:r>
            <a:endParaRPr sz="2544"/>
          </a:p>
        </p:txBody>
      </p:sp>
      <p:sp>
        <p:nvSpPr>
          <p:cNvPr id="587" name="Google Shape;587;p83"/>
          <p:cNvSpPr txBox="1"/>
          <p:nvPr>
            <p:ph idx="3" type="title"/>
          </p:nvPr>
        </p:nvSpPr>
        <p:spPr>
          <a:xfrm>
            <a:off x="612975" y="4002719"/>
            <a:ext cx="578100" cy="459900"/>
          </a:xfrm>
          <a:prstGeom prst="rect">
            <a:avLst/>
          </a:prstGeom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4"/>
              <a:t>4</a:t>
            </a:r>
            <a:endParaRPr sz="2544"/>
          </a:p>
        </p:txBody>
      </p:sp>
      <p:sp>
        <p:nvSpPr>
          <p:cNvPr id="588" name="Google Shape;588;p83"/>
          <p:cNvSpPr/>
          <p:nvPr/>
        </p:nvSpPr>
        <p:spPr>
          <a:xfrm>
            <a:off x="4015928" y="1495839"/>
            <a:ext cx="635700" cy="635700"/>
          </a:xfrm>
          <a:prstGeom prst="ellipse">
            <a:avLst/>
          </a:prstGeom>
          <a:noFill/>
          <a:ln cap="flat" cmpd="sng" w="6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"/>
          </a:p>
        </p:txBody>
      </p:sp>
      <p:sp>
        <p:nvSpPr>
          <p:cNvPr id="589" name="Google Shape;589;p83"/>
          <p:cNvSpPr txBox="1"/>
          <p:nvPr>
            <p:ph idx="1" type="subTitle"/>
          </p:nvPr>
        </p:nvSpPr>
        <p:spPr>
          <a:xfrm>
            <a:off x="4753650" y="1494025"/>
            <a:ext cx="3966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700">
                <a:solidFill>
                  <a:srgbClr val="333333"/>
                </a:solidFill>
                <a:highlight>
                  <a:schemeClr val="lt1"/>
                </a:highlight>
                <a:latin typeface="Arial Black"/>
                <a:ea typeface="Arial Black"/>
                <a:cs typeface="Arial Black"/>
                <a:sym typeface="Arial Black"/>
              </a:rPr>
              <a:t>RCC and Clock tree</a:t>
            </a:r>
            <a:endParaRPr i="1" sz="7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sp>
        <p:nvSpPr>
          <p:cNvPr id="590" name="Google Shape;590;p83"/>
          <p:cNvSpPr txBox="1"/>
          <p:nvPr>
            <p:ph type="title"/>
          </p:nvPr>
        </p:nvSpPr>
        <p:spPr>
          <a:xfrm>
            <a:off x="4044700" y="1583733"/>
            <a:ext cx="578100" cy="459900"/>
          </a:xfrm>
          <a:prstGeom prst="rect">
            <a:avLst/>
          </a:prstGeom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4"/>
              <a:t>5</a:t>
            </a:r>
            <a:endParaRPr sz="2544"/>
          </a:p>
        </p:txBody>
      </p:sp>
      <p:pic>
        <p:nvPicPr>
          <p:cNvPr id="591" name="Google Shape;59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83"/>
          <p:cNvSpPr txBox="1"/>
          <p:nvPr>
            <p:ph idx="12" type="sldNum"/>
          </p:nvPr>
        </p:nvSpPr>
        <p:spPr>
          <a:xfrm>
            <a:off x="8526783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83"/>
          <p:cNvSpPr/>
          <p:nvPr/>
        </p:nvSpPr>
        <p:spPr>
          <a:xfrm>
            <a:off x="4018284" y="2206402"/>
            <a:ext cx="635700" cy="635700"/>
          </a:xfrm>
          <a:prstGeom prst="ellipse">
            <a:avLst/>
          </a:prstGeom>
          <a:noFill/>
          <a:ln cap="flat" cmpd="sng" w="6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"/>
          </a:p>
        </p:txBody>
      </p:sp>
      <p:sp>
        <p:nvSpPr>
          <p:cNvPr id="594" name="Google Shape;594;p83"/>
          <p:cNvSpPr txBox="1"/>
          <p:nvPr>
            <p:ph idx="1" type="subTitle"/>
          </p:nvPr>
        </p:nvSpPr>
        <p:spPr>
          <a:xfrm>
            <a:off x="4756006" y="2204588"/>
            <a:ext cx="3966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700">
                <a:solidFill>
                  <a:srgbClr val="333333"/>
                </a:solidFill>
                <a:highlight>
                  <a:schemeClr val="lt1"/>
                </a:highlight>
                <a:latin typeface="Arial Black"/>
                <a:ea typeface="Arial Black"/>
                <a:cs typeface="Arial Black"/>
                <a:sym typeface="Arial Black"/>
              </a:rPr>
              <a:t>Peripheral Configuration flow</a:t>
            </a:r>
            <a:endParaRPr i="1" sz="7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sp>
        <p:nvSpPr>
          <p:cNvPr id="595" name="Google Shape;595;p83"/>
          <p:cNvSpPr txBox="1"/>
          <p:nvPr>
            <p:ph type="title"/>
          </p:nvPr>
        </p:nvSpPr>
        <p:spPr>
          <a:xfrm>
            <a:off x="4047056" y="2294296"/>
            <a:ext cx="578100" cy="459900"/>
          </a:xfrm>
          <a:prstGeom prst="rect">
            <a:avLst/>
          </a:prstGeom>
        </p:spPr>
        <p:txBody>
          <a:bodyPr anchorCtr="0" anchor="ctr" bIns="59650" lIns="59650" spcFirstLastPara="1" rIns="59650" wrap="square" tIns="5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4"/>
              <a:t>6</a:t>
            </a:r>
            <a:endParaRPr sz="2544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1"/>
          <p:cNvSpPr txBox="1"/>
          <p:nvPr>
            <p:ph type="title"/>
          </p:nvPr>
        </p:nvSpPr>
        <p:spPr>
          <a:xfrm>
            <a:off x="619900" y="38760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RCC and clock Tree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101"/>
          <p:cNvSpPr txBox="1"/>
          <p:nvPr>
            <p:ph idx="12" type="sldNum"/>
          </p:nvPr>
        </p:nvSpPr>
        <p:spPr>
          <a:xfrm>
            <a:off x="8635495" y="47372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62" name="Google Shape;76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2"/>
          <p:cNvSpPr txBox="1"/>
          <p:nvPr>
            <p:ph type="title"/>
          </p:nvPr>
        </p:nvSpPr>
        <p:spPr>
          <a:xfrm>
            <a:off x="619900" y="38760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RCC and clock Tree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8" name="Google Shape;768;p102"/>
          <p:cNvSpPr txBox="1"/>
          <p:nvPr>
            <p:ph idx="12" type="sldNum"/>
          </p:nvPr>
        </p:nvSpPr>
        <p:spPr>
          <a:xfrm>
            <a:off x="8635495" y="47372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69" name="Google Shape;76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00" y="1247025"/>
            <a:ext cx="7210569" cy="38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3"/>
          <p:cNvSpPr txBox="1"/>
          <p:nvPr>
            <p:ph type="title"/>
          </p:nvPr>
        </p:nvSpPr>
        <p:spPr>
          <a:xfrm>
            <a:off x="619900" y="38760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33333"/>
                </a:solidFill>
                <a:highlight>
                  <a:schemeClr val="lt1"/>
                </a:highlight>
                <a:latin typeface="Arial Black"/>
                <a:ea typeface="Arial Black"/>
                <a:cs typeface="Arial Black"/>
                <a:sym typeface="Arial Black"/>
              </a:rPr>
              <a:t>Peripheral Configuration flow - Generic</a:t>
            </a:r>
            <a:endParaRPr b="1" i="1" sz="1700">
              <a:solidFill>
                <a:srgbClr val="333333"/>
              </a:solidFill>
              <a:highlight>
                <a:schemeClr val="lt1"/>
              </a:highlight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6" name="Google Shape;776;p103"/>
          <p:cNvSpPr txBox="1"/>
          <p:nvPr>
            <p:ph idx="12" type="sldNum"/>
          </p:nvPr>
        </p:nvSpPr>
        <p:spPr>
          <a:xfrm>
            <a:off x="8635495" y="47372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77" name="Google Shape;777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03"/>
          <p:cNvSpPr/>
          <p:nvPr/>
        </p:nvSpPr>
        <p:spPr>
          <a:xfrm>
            <a:off x="2417250" y="1026650"/>
            <a:ext cx="29409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System Clock Configuration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103"/>
          <p:cNvSpPr/>
          <p:nvPr/>
        </p:nvSpPr>
        <p:spPr>
          <a:xfrm>
            <a:off x="1276925" y="2031300"/>
            <a:ext cx="29409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Enable BUS Clock for GPIO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0" name="Google Shape;780;p103"/>
          <p:cNvSpPr/>
          <p:nvPr/>
        </p:nvSpPr>
        <p:spPr>
          <a:xfrm>
            <a:off x="2453275" y="2852888"/>
            <a:ext cx="29409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GPIO Configuration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1" name="Google Shape;781;p103"/>
          <p:cNvSpPr/>
          <p:nvPr/>
        </p:nvSpPr>
        <p:spPr>
          <a:xfrm>
            <a:off x="2453275" y="3704500"/>
            <a:ext cx="29409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Peripheral configuration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103"/>
          <p:cNvSpPr/>
          <p:nvPr/>
        </p:nvSpPr>
        <p:spPr>
          <a:xfrm>
            <a:off x="2453275" y="4511100"/>
            <a:ext cx="29409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Main Program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103"/>
          <p:cNvSpPr/>
          <p:nvPr/>
        </p:nvSpPr>
        <p:spPr>
          <a:xfrm>
            <a:off x="4466225" y="2001275"/>
            <a:ext cx="29409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Enable BUS Clock for Peripheral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4"/>
          <p:cNvSpPr txBox="1"/>
          <p:nvPr>
            <p:ph type="title"/>
          </p:nvPr>
        </p:nvSpPr>
        <p:spPr>
          <a:xfrm>
            <a:off x="619900" y="38760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33333"/>
                </a:solidFill>
                <a:highlight>
                  <a:schemeClr val="lt1"/>
                </a:highlight>
                <a:latin typeface="Arial Black"/>
                <a:ea typeface="Arial Black"/>
                <a:cs typeface="Arial Black"/>
                <a:sym typeface="Arial Black"/>
              </a:rPr>
              <a:t>Peripheral Configuration flow - Generic</a:t>
            </a:r>
            <a:endParaRPr b="1" i="1" sz="1700">
              <a:solidFill>
                <a:srgbClr val="333333"/>
              </a:solidFill>
              <a:highlight>
                <a:schemeClr val="lt1"/>
              </a:highlight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89" name="Google Shape;789;p104"/>
          <p:cNvSpPr txBox="1"/>
          <p:nvPr/>
        </p:nvSpPr>
        <p:spPr>
          <a:xfrm>
            <a:off x="210300" y="1378400"/>
            <a:ext cx="8723400" cy="27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System Clock Configuration:</a:t>
            </a:r>
            <a:r>
              <a:rPr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Set up the main system clock (HSI, HSE, PLL) and bus prescalers.</a:t>
            </a:r>
            <a:endParaRPr sz="17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Enable BUS Clock for GPIO:</a:t>
            </a:r>
            <a:r>
              <a:rPr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Enable the clock for the GPIO port(s) used by the peripheral.</a:t>
            </a:r>
            <a:endParaRPr sz="17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Enable BUS Clock for Peripheral:</a:t>
            </a:r>
            <a:r>
              <a:rPr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Enable the specific peripheral’s clock (e.g., USART, SPI, I2C).</a:t>
            </a:r>
            <a:endParaRPr sz="17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GPIO Configuration:</a:t>
            </a:r>
            <a:r>
              <a:rPr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Configure GPIO pins (Mode, Speed, PullUP/PullDown) </a:t>
            </a:r>
            <a:endParaRPr sz="17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Peripheral Configuration:</a:t>
            </a:r>
            <a:r>
              <a:rPr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Initialize and configure the peripheral itself .</a:t>
            </a:r>
            <a:endParaRPr sz="17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Main Program:</a:t>
            </a:r>
            <a:r>
              <a:rPr lang="en" sz="17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Your main loop or application logic using the configured peripheral.</a:t>
            </a:r>
            <a:endParaRPr sz="17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0" name="Google Shape;790;p104"/>
          <p:cNvSpPr txBox="1"/>
          <p:nvPr>
            <p:ph idx="12" type="sldNum"/>
          </p:nvPr>
        </p:nvSpPr>
        <p:spPr>
          <a:xfrm>
            <a:off x="8635495" y="47372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91" name="Google Shape;79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5"/>
          <p:cNvSpPr txBox="1"/>
          <p:nvPr>
            <p:ph type="title"/>
          </p:nvPr>
        </p:nvSpPr>
        <p:spPr>
          <a:xfrm>
            <a:off x="619900" y="38760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33333"/>
                </a:solidFill>
                <a:highlight>
                  <a:schemeClr val="lt1"/>
                </a:highlight>
                <a:latin typeface="Arial Black"/>
                <a:ea typeface="Arial Black"/>
                <a:cs typeface="Arial Black"/>
                <a:sym typeface="Arial Black"/>
              </a:rPr>
              <a:t>Peripheral Configuration flow : Use case UART2</a:t>
            </a:r>
            <a:endParaRPr b="1" i="1" sz="1700">
              <a:solidFill>
                <a:srgbClr val="333333"/>
              </a:solidFill>
              <a:highlight>
                <a:schemeClr val="lt1"/>
              </a:highlight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97" name="Google Shape;797;p105"/>
          <p:cNvSpPr txBox="1"/>
          <p:nvPr>
            <p:ph idx="12" type="sldNum"/>
          </p:nvPr>
        </p:nvSpPr>
        <p:spPr>
          <a:xfrm>
            <a:off x="8635495" y="47372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798" name="Google Shape;79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105"/>
          <p:cNvSpPr/>
          <p:nvPr/>
        </p:nvSpPr>
        <p:spPr>
          <a:xfrm>
            <a:off x="2795350" y="1224723"/>
            <a:ext cx="29409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System Clock Configuration (RCC)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0" name="Google Shape;800;p105"/>
          <p:cNvSpPr/>
          <p:nvPr/>
        </p:nvSpPr>
        <p:spPr>
          <a:xfrm>
            <a:off x="1396975" y="2031300"/>
            <a:ext cx="29409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Enable BUS Clock for GPIO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(where Rx &amp; Tx are connected)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1" name="Google Shape;801;p105"/>
          <p:cNvSpPr/>
          <p:nvPr/>
        </p:nvSpPr>
        <p:spPr>
          <a:xfrm>
            <a:off x="2453275" y="2732600"/>
            <a:ext cx="3973200" cy="6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GPIO Configuration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latin typeface="Poppins"/>
                <a:ea typeface="Poppins"/>
                <a:cs typeface="Poppins"/>
                <a:sym typeface="Poppins"/>
              </a:rPr>
              <a:t>(configure Tx &amp; Rx as alternate function)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2" name="Google Shape;802;p105"/>
          <p:cNvSpPr/>
          <p:nvPr/>
        </p:nvSpPr>
        <p:spPr>
          <a:xfrm>
            <a:off x="2453275" y="3704500"/>
            <a:ext cx="39732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Peripheral configuration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configure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UART2,ex set baudrate)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3" name="Google Shape;803;p105"/>
          <p:cNvSpPr/>
          <p:nvPr/>
        </p:nvSpPr>
        <p:spPr>
          <a:xfrm>
            <a:off x="2453275" y="4511100"/>
            <a:ext cx="39732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Main Program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latin typeface="Poppins"/>
                <a:ea typeface="Poppins"/>
                <a:cs typeface="Poppins"/>
                <a:sym typeface="Poppins"/>
              </a:rPr>
              <a:t>(send &amp; receive)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4" name="Google Shape;804;p105"/>
          <p:cNvSpPr/>
          <p:nvPr/>
        </p:nvSpPr>
        <p:spPr>
          <a:xfrm>
            <a:off x="4712300" y="2031300"/>
            <a:ext cx="2940900" cy="4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Enable BUS Clock for UART2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6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06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06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106"/>
          <p:cNvGrpSpPr/>
          <p:nvPr/>
        </p:nvGrpSpPr>
        <p:grpSpPr>
          <a:xfrm>
            <a:off x="4528056" y="-94043"/>
            <a:ext cx="5011568" cy="4809645"/>
            <a:chOff x="3512637" y="-432878"/>
            <a:chExt cx="5312241" cy="5098203"/>
          </a:xfrm>
        </p:grpSpPr>
        <p:sp>
          <p:nvSpPr>
            <p:cNvPr id="813" name="Google Shape;813;p10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6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6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6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6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6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6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6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6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6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6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6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6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6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6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6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6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06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06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06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06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06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06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6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06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06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06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06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06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06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06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06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06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06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06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06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06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06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06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06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06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06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06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06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06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06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06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06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06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06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06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06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06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106"/>
          <p:cNvSpPr/>
          <p:nvPr/>
        </p:nvSpPr>
        <p:spPr>
          <a:xfrm>
            <a:off x="412025" y="4114970"/>
            <a:ext cx="2831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06"/>
          <p:cNvSpPr txBox="1"/>
          <p:nvPr>
            <p:ph type="ctrTitle"/>
          </p:nvPr>
        </p:nvSpPr>
        <p:spPr>
          <a:xfrm>
            <a:off x="412025" y="2571754"/>
            <a:ext cx="38520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868" name="Google Shape;86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5" y="330878"/>
            <a:ext cx="2934025" cy="8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4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ARM Processors 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1" name="Google Shape;601;p84"/>
          <p:cNvSpPr txBox="1"/>
          <p:nvPr>
            <p:ph idx="12" type="sldNum"/>
          </p:nvPr>
        </p:nvSpPr>
        <p:spPr>
          <a:xfrm>
            <a:off x="7938620" y="44917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02" name="Google Shape;60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84"/>
          <p:cNvSpPr txBox="1"/>
          <p:nvPr/>
        </p:nvSpPr>
        <p:spPr>
          <a:xfrm>
            <a:off x="216300" y="1179575"/>
            <a:ext cx="8904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ARM (Advanced RISC Machines)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It is a RISC instruction set processor.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Known for </a:t>
            </a:r>
            <a:r>
              <a:rPr b="1"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Low costs</a:t>
            </a: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low power</a:t>
            </a: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consumption, and </a:t>
            </a:r>
            <a:r>
              <a:rPr b="1"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low heat</a:t>
            </a: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generation.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4" name="Google Shape;604;p84"/>
          <p:cNvSpPr txBox="1"/>
          <p:nvPr/>
        </p:nvSpPr>
        <p:spPr>
          <a:xfrm>
            <a:off x="60250" y="3586838"/>
            <a:ext cx="89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05" name="Google Shape;6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925" y="1159700"/>
            <a:ext cx="23812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5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ARM Processors 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1" name="Google Shape;611;p85"/>
          <p:cNvSpPr txBox="1"/>
          <p:nvPr>
            <p:ph idx="12" type="sldNum"/>
          </p:nvPr>
        </p:nvSpPr>
        <p:spPr>
          <a:xfrm>
            <a:off x="7938620" y="44917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12" name="Google Shape;61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85"/>
          <p:cNvSpPr txBox="1"/>
          <p:nvPr/>
        </p:nvSpPr>
        <p:spPr>
          <a:xfrm>
            <a:off x="216300" y="1159700"/>
            <a:ext cx="89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ARM provides Multiple Processors: 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4" name="Google Shape;614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925" y="1021660"/>
            <a:ext cx="238125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85"/>
          <p:cNvSpPr txBox="1"/>
          <p:nvPr/>
        </p:nvSpPr>
        <p:spPr>
          <a:xfrm>
            <a:off x="3146826" y="1936300"/>
            <a:ext cx="28077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ARM-R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CORTEX-R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ISA: ARMV8-R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Realtime &amp; safety critical Apps: 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ADAS, Vehicle Steering systems, Networking, Storage equipments.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6" name="Google Shape;616;p85"/>
          <p:cNvSpPr txBox="1"/>
          <p:nvPr/>
        </p:nvSpPr>
        <p:spPr>
          <a:xfrm>
            <a:off x="256650" y="1936300"/>
            <a:ext cx="25509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A-Profile 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CORTEX-X  - 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NEOVERSE - CORTEX-A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ISA: ARMV8-A ARMV9-A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Complexe Apps: 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TVs, Smartphones, Automotive Head units, Cloud storage. </a:t>
            </a:r>
            <a:endParaRPr sz="21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7" name="Google Shape;617;p85"/>
          <p:cNvSpPr txBox="1"/>
          <p:nvPr/>
        </p:nvSpPr>
        <p:spPr>
          <a:xfrm>
            <a:off x="6132476" y="1950660"/>
            <a:ext cx="28077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ARM-M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ISA: ARMV8-M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Mainstream Apps: 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IoT,  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Embedded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systems, wearables, Industry, 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smart homes… 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6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ARM CORTEX-M Processors 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3" name="Google Shape;623;p86"/>
          <p:cNvSpPr txBox="1"/>
          <p:nvPr>
            <p:ph idx="12" type="sldNum"/>
          </p:nvPr>
        </p:nvSpPr>
        <p:spPr>
          <a:xfrm>
            <a:off x="8658595" y="4761806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24" name="Google Shape;62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86"/>
          <p:cNvSpPr txBox="1"/>
          <p:nvPr/>
        </p:nvSpPr>
        <p:spPr>
          <a:xfrm>
            <a:off x="216300" y="1159700"/>
            <a:ext cx="89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The ARM CORTEX-M Family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6" name="Google Shape;626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440" y="777325"/>
            <a:ext cx="1803460" cy="10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86" title="Mfamili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263" y="2106475"/>
            <a:ext cx="2253825" cy="23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6"/>
          <p:cNvSpPr txBox="1"/>
          <p:nvPr/>
        </p:nvSpPr>
        <p:spPr>
          <a:xfrm>
            <a:off x="192025" y="1729100"/>
            <a:ext cx="62883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Cortex-M0	2009	Entry-level, ultra-low power	</a:t>
            </a: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ARMv6 </a:t>
            </a: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Simplest, smallest core, Low cost</a:t>
            </a:r>
            <a:endParaRPr sz="12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Cortex-M0+	2012	Entry-level, ultra-low power	ARMv6</a:t>
            </a:r>
            <a:endParaRPr sz="12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Cortex-M3	2006	Mainstream			Full ARMv7-M feature set, </a:t>
            </a:r>
            <a:endParaRPr sz="12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Cortex-M4	2010	Mainstream + DSP		</a:t>
            </a: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ARMv7E-M </a:t>
            </a: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Adds DSP instructions and optional FPU</a:t>
            </a:r>
            <a:endParaRPr sz="12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Cortex-M7	2014	High-performance		</a:t>
            </a: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ARMv7 </a:t>
            </a: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Dual-issue pipeline, higher clock speeds, FPU</a:t>
            </a:r>
            <a:endParaRPr sz="12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Cortex-M23	2016	Secure entry-level		ARMv8-M baseline with TrustZone support</a:t>
            </a:r>
            <a:endParaRPr sz="12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Cortex-M33	2016	Secure mainstream		ARMv8-M mainline + TrustZone + DSP/FPU options</a:t>
            </a:r>
            <a:endParaRPr sz="12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Cortex-M55	2020	AI/ML focused			ARMv8.1-M + Helium Technology</a:t>
            </a:r>
            <a:endParaRPr sz="12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Cortex-M85	2022	High-performance AI/ML 	 Helium Technology </a:t>
            </a:r>
            <a:endParaRPr sz="12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7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ARM CORTEX M–4 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4" name="Google Shape;634;p87"/>
          <p:cNvSpPr txBox="1"/>
          <p:nvPr>
            <p:ph idx="12" type="sldNum"/>
          </p:nvPr>
        </p:nvSpPr>
        <p:spPr>
          <a:xfrm>
            <a:off x="8510020" y="4719806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35" name="Google Shape;63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473" y="1088752"/>
            <a:ext cx="3109952" cy="304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87"/>
          <p:cNvPicPr preferRelativeResize="0"/>
          <p:nvPr/>
        </p:nvPicPr>
        <p:blipFill rotWithShape="1">
          <a:blip r:embed="rId5">
            <a:alphaModFix/>
          </a:blip>
          <a:srcRect b="2765" l="0" r="0" t="3505"/>
          <a:stretch/>
        </p:blipFill>
        <p:spPr>
          <a:xfrm>
            <a:off x="110375" y="984650"/>
            <a:ext cx="5613875" cy="41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8"/>
          <p:cNvSpPr txBox="1"/>
          <p:nvPr/>
        </p:nvSpPr>
        <p:spPr>
          <a:xfrm>
            <a:off x="158625" y="1486125"/>
            <a:ext cx="27687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CMSIS </a:t>
            </a:r>
            <a:r>
              <a:rPr lang="en" sz="19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(Cortex Microcontroller Software Interface Standard) is a vendor-independent </a:t>
            </a:r>
            <a:r>
              <a:rPr b="1" lang="en" sz="19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software</a:t>
            </a:r>
            <a:r>
              <a:rPr lang="en" sz="19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standard and a collection of </a:t>
            </a:r>
            <a:r>
              <a:rPr b="1" lang="en" sz="19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libraries</a:t>
            </a:r>
            <a:r>
              <a:rPr lang="en" sz="19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provided by ARM, designed to simplify software development on Cortex-M microcontrollers.</a:t>
            </a:r>
            <a:endParaRPr sz="19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3" name="Google Shape;643;p88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ARM CORTEX M–4: CMSIS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4" name="Google Shape;644;p88"/>
          <p:cNvSpPr txBox="1"/>
          <p:nvPr>
            <p:ph idx="12" type="sldNum"/>
          </p:nvPr>
        </p:nvSpPr>
        <p:spPr>
          <a:xfrm>
            <a:off x="8775870" y="48278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45" name="Google Shape;64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000" y="1447700"/>
            <a:ext cx="6052401" cy="31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9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ARM CORTEX M–4: Thumb-2 ISA 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3" name="Google Shape;653;p89"/>
          <p:cNvSpPr txBox="1"/>
          <p:nvPr>
            <p:ph idx="12" type="sldNum"/>
          </p:nvPr>
        </p:nvSpPr>
        <p:spPr>
          <a:xfrm>
            <a:off x="8510020" y="4719806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54" name="Google Shape;65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8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9"/>
          <p:cNvSpPr txBox="1"/>
          <p:nvPr/>
        </p:nvSpPr>
        <p:spPr>
          <a:xfrm>
            <a:off x="368700" y="1312100"/>
            <a:ext cx="89046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ARM Thumb-2 ISA</a:t>
            </a: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allows the intermixing of 32-bit instructions with the older 16-bit Thumb instructions. This facilitates maximum compatibility when running programs for the older architecture on the newer one.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7" name="Google Shape;657;p89"/>
          <p:cNvSpPr txBox="1"/>
          <p:nvPr/>
        </p:nvSpPr>
        <p:spPr>
          <a:xfrm>
            <a:off x="368700" y="3127000"/>
            <a:ext cx="8904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Thumb-2</a:t>
            </a:r>
            <a:r>
              <a:rPr lang="en" sz="25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gives you almost the same performance as full 32-bit ARM instructions, but with much smaller code size.</a:t>
            </a:r>
            <a:endParaRPr sz="25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58" name="Google Shape;65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75" y="3081125"/>
            <a:ext cx="562275" cy="5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0"/>
          <p:cNvSpPr txBox="1"/>
          <p:nvPr>
            <p:ph type="title"/>
          </p:nvPr>
        </p:nvSpPr>
        <p:spPr>
          <a:xfrm>
            <a:off x="691125" y="401850"/>
            <a:ext cx="8304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rPr>
              <a:t>Memory Map: Cortex M4 </a:t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33333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4" name="Google Shape;664;p90"/>
          <p:cNvSpPr txBox="1"/>
          <p:nvPr>
            <p:ph idx="12" type="sldNum"/>
          </p:nvPr>
        </p:nvSpPr>
        <p:spPr>
          <a:xfrm>
            <a:off x="8772845" y="4851831"/>
            <a:ext cx="485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875" lIns="80875" spcFirstLastPara="1" rIns="80875" wrap="square" tIns="80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38"/>
              <a:t>‹#›</a:t>
            </a:fld>
            <a:endParaRPr sz="1238"/>
          </a:p>
        </p:txBody>
      </p:sp>
      <p:pic>
        <p:nvPicPr>
          <p:cNvPr id="665" name="Google Shape;66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71" y="38499"/>
            <a:ext cx="1657230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90"/>
          <p:cNvSpPr txBox="1"/>
          <p:nvPr/>
        </p:nvSpPr>
        <p:spPr>
          <a:xfrm>
            <a:off x="216300" y="1208075"/>
            <a:ext cx="38274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The Cortex-M4 processor implements the ARMv7-M architecture with a 32-bit address space and 32-bit data path.</a:t>
            </a:r>
            <a:br>
              <a:rPr lang="en" sz="19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9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32-bit address space, there are 2^32 memory positions: 4 (Gb) of memory space,</a:t>
            </a:r>
            <a:endParaRPr sz="13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7" name="Google Shape;66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602" y="1141975"/>
            <a:ext cx="4755826" cy="3715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