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0"/>
  </p:notesMasterIdLst>
  <p:handoutMasterIdLst>
    <p:handoutMasterId r:id="rId11"/>
  </p:handoutMasterIdLst>
  <p:sldIdLst>
    <p:sldId id="435" r:id="rId2"/>
    <p:sldId id="436" r:id="rId3"/>
    <p:sldId id="427" r:id="rId4"/>
    <p:sldId id="421" r:id="rId5"/>
    <p:sldId id="422" r:id="rId6"/>
    <p:sldId id="432" r:id="rId7"/>
    <p:sldId id="428" r:id="rId8"/>
    <p:sldId id="431" r:id="rId9"/>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t, Onkar Suhas (samantos)" initials="SOS(" lastIdx="1" clrIdx="0">
    <p:extLst>
      <p:ext uri="{19B8F6BF-5375-455C-9EA6-DF929625EA0E}">
        <p15:presenceInfo xmlns:p15="http://schemas.microsoft.com/office/powerpoint/2012/main" userId="S::samantos@mail.uc.edu::a01e9e7c-35c4-43db-b5f0-a152776e08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4500"/>
    <a:srgbClr val="E00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81021" autoAdjust="0"/>
  </p:normalViewPr>
  <p:slideViewPr>
    <p:cSldViewPr snapToGrid="0">
      <p:cViewPr varScale="1">
        <p:scale>
          <a:sx n="67" d="100"/>
          <a:sy n="67" d="100"/>
        </p:scale>
        <p:origin x="416" y="4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3" d="100"/>
          <a:sy n="63" d="100"/>
        </p:scale>
        <p:origin x="84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0"/>
            <a:ext cx="4160520" cy="367029"/>
          </a:xfrm>
          <a:prstGeom prst="rect">
            <a:avLst/>
          </a:prstGeom>
        </p:spPr>
        <p:txBody>
          <a:bodyPr vert="horz" lIns="101786" tIns="50891" rIns="101786" bIns="50891" rtlCol="0"/>
          <a:lstStyle>
            <a:lvl1pPr algn="l">
              <a:defRPr sz="1300"/>
            </a:lvl1pPr>
          </a:lstStyle>
          <a:p>
            <a:endParaRPr lang="en-US" dirty="0"/>
          </a:p>
        </p:txBody>
      </p:sp>
      <p:sp>
        <p:nvSpPr>
          <p:cNvPr id="3" name="Date Placeholder 2"/>
          <p:cNvSpPr>
            <a:spLocks noGrp="1"/>
          </p:cNvSpPr>
          <p:nvPr>
            <p:ph type="dt" sz="quarter" idx="1"/>
          </p:nvPr>
        </p:nvSpPr>
        <p:spPr>
          <a:xfrm>
            <a:off x="5438461" y="10"/>
            <a:ext cx="4160520" cy="367029"/>
          </a:xfrm>
          <a:prstGeom prst="rect">
            <a:avLst/>
          </a:prstGeom>
        </p:spPr>
        <p:txBody>
          <a:bodyPr vert="horz" lIns="101786" tIns="50891" rIns="101786" bIns="50891" rtlCol="0"/>
          <a:lstStyle>
            <a:lvl1pPr algn="r">
              <a:defRPr sz="1300"/>
            </a:lvl1pPr>
          </a:lstStyle>
          <a:p>
            <a:fld id="{B43E66A4-3421-43CD-BBEE-6812716AA68E}" type="datetimeFigureOut">
              <a:rPr lang="en-US" smtClean="0"/>
              <a:t>6/21/2020</a:t>
            </a:fld>
            <a:endParaRPr lang="en-US" dirty="0"/>
          </a:p>
        </p:txBody>
      </p:sp>
      <p:sp>
        <p:nvSpPr>
          <p:cNvPr id="4" name="Footer Placeholder 3"/>
          <p:cNvSpPr>
            <a:spLocks noGrp="1"/>
          </p:cNvSpPr>
          <p:nvPr>
            <p:ph type="ftr" sz="quarter" idx="2"/>
          </p:nvPr>
        </p:nvSpPr>
        <p:spPr>
          <a:xfrm>
            <a:off x="1" y="6948176"/>
            <a:ext cx="4160520" cy="367029"/>
          </a:xfrm>
          <a:prstGeom prst="rect">
            <a:avLst/>
          </a:prstGeom>
        </p:spPr>
        <p:txBody>
          <a:bodyPr vert="horz" lIns="101786" tIns="50891" rIns="101786" bIns="50891" rtlCol="0" anchor="b"/>
          <a:lstStyle>
            <a:lvl1pPr algn="l">
              <a:defRPr sz="1300"/>
            </a:lvl1pPr>
          </a:lstStyle>
          <a:p>
            <a:endParaRPr lang="en-US" dirty="0"/>
          </a:p>
        </p:txBody>
      </p:sp>
      <p:sp>
        <p:nvSpPr>
          <p:cNvPr id="5" name="Slide Number Placeholder 4"/>
          <p:cNvSpPr>
            <a:spLocks noGrp="1"/>
          </p:cNvSpPr>
          <p:nvPr>
            <p:ph type="sldNum" sz="quarter" idx="3"/>
          </p:nvPr>
        </p:nvSpPr>
        <p:spPr>
          <a:xfrm>
            <a:off x="5438461" y="6948176"/>
            <a:ext cx="4160520" cy="367029"/>
          </a:xfrm>
          <a:prstGeom prst="rect">
            <a:avLst/>
          </a:prstGeom>
        </p:spPr>
        <p:txBody>
          <a:bodyPr vert="horz" lIns="101786" tIns="50891" rIns="101786" bIns="50891" rtlCol="0" anchor="b"/>
          <a:lstStyle>
            <a:lvl1pPr algn="r">
              <a:defRPr sz="1300"/>
            </a:lvl1pPr>
          </a:lstStyle>
          <a:p>
            <a:fld id="{DA046808-12AF-4034-BE92-B6816C5ED462}" type="slidenum">
              <a:rPr lang="en-US" smtClean="0"/>
              <a:t>‹#›</a:t>
            </a:fld>
            <a:endParaRPr lang="en-US" dirty="0"/>
          </a:p>
        </p:txBody>
      </p:sp>
    </p:spTree>
    <p:extLst>
      <p:ext uri="{BB962C8B-B14F-4D97-AF65-F5344CB8AC3E}">
        <p14:creationId xmlns:p14="http://schemas.microsoft.com/office/powerpoint/2010/main" val="1150041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0"/>
            <a:ext cx="4160520" cy="367029"/>
          </a:xfrm>
          <a:prstGeom prst="rect">
            <a:avLst/>
          </a:prstGeom>
        </p:spPr>
        <p:txBody>
          <a:bodyPr vert="horz" lIns="101786" tIns="50891" rIns="101786" bIns="50891" rtlCol="0"/>
          <a:lstStyle>
            <a:lvl1pPr algn="l">
              <a:defRPr sz="1300"/>
            </a:lvl1pPr>
          </a:lstStyle>
          <a:p>
            <a:endParaRPr lang="en-US" dirty="0"/>
          </a:p>
        </p:txBody>
      </p:sp>
      <p:sp>
        <p:nvSpPr>
          <p:cNvPr id="3" name="Date Placeholder 2"/>
          <p:cNvSpPr>
            <a:spLocks noGrp="1"/>
          </p:cNvSpPr>
          <p:nvPr>
            <p:ph type="dt" idx="1"/>
          </p:nvPr>
        </p:nvSpPr>
        <p:spPr>
          <a:xfrm>
            <a:off x="5438461" y="10"/>
            <a:ext cx="4160520" cy="367029"/>
          </a:xfrm>
          <a:prstGeom prst="rect">
            <a:avLst/>
          </a:prstGeom>
        </p:spPr>
        <p:txBody>
          <a:bodyPr vert="horz" lIns="101786" tIns="50891" rIns="101786" bIns="50891" rtlCol="0"/>
          <a:lstStyle>
            <a:lvl1pPr algn="r">
              <a:defRPr sz="1300"/>
            </a:lvl1pPr>
          </a:lstStyle>
          <a:p>
            <a:fld id="{AEE88C1C-558B-48C7-8437-5AAB78DD2E6C}" type="datetimeFigureOut">
              <a:rPr lang="en-US" smtClean="0"/>
              <a:t>6/21/2020</a:t>
            </a:fld>
            <a:endParaRPr lang="en-US" dirty="0"/>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101786" tIns="50891" rIns="101786" bIns="50891" rtlCol="0" anchor="ctr"/>
          <a:lstStyle/>
          <a:p>
            <a:endParaRPr lang="en-US" dirty="0"/>
          </a:p>
        </p:txBody>
      </p:sp>
      <p:sp>
        <p:nvSpPr>
          <p:cNvPr id="5" name="Notes Placeholder 4"/>
          <p:cNvSpPr>
            <a:spLocks noGrp="1"/>
          </p:cNvSpPr>
          <p:nvPr>
            <p:ph type="body" sz="quarter" idx="3"/>
          </p:nvPr>
        </p:nvSpPr>
        <p:spPr>
          <a:xfrm>
            <a:off x="960121" y="3520447"/>
            <a:ext cx="7680960" cy="2880360"/>
          </a:xfrm>
          <a:prstGeom prst="rect">
            <a:avLst/>
          </a:prstGeom>
        </p:spPr>
        <p:txBody>
          <a:bodyPr vert="horz" lIns="101786" tIns="50891" rIns="101786" bIns="50891"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6948176"/>
            <a:ext cx="4160520" cy="367029"/>
          </a:xfrm>
          <a:prstGeom prst="rect">
            <a:avLst/>
          </a:prstGeom>
        </p:spPr>
        <p:txBody>
          <a:bodyPr vert="horz" lIns="101786" tIns="50891" rIns="101786" bIns="50891" rtlCol="0" anchor="b"/>
          <a:lstStyle>
            <a:lvl1pPr algn="l">
              <a:defRPr sz="1300"/>
            </a:lvl1pPr>
          </a:lstStyle>
          <a:p>
            <a:endParaRPr lang="en-US" dirty="0"/>
          </a:p>
        </p:txBody>
      </p:sp>
      <p:sp>
        <p:nvSpPr>
          <p:cNvPr id="7" name="Slide Number Placeholder 6"/>
          <p:cNvSpPr>
            <a:spLocks noGrp="1"/>
          </p:cNvSpPr>
          <p:nvPr>
            <p:ph type="sldNum" sz="quarter" idx="5"/>
          </p:nvPr>
        </p:nvSpPr>
        <p:spPr>
          <a:xfrm>
            <a:off x="5438461" y="6948176"/>
            <a:ext cx="4160520" cy="367029"/>
          </a:xfrm>
          <a:prstGeom prst="rect">
            <a:avLst/>
          </a:prstGeom>
        </p:spPr>
        <p:txBody>
          <a:bodyPr vert="horz" lIns="101786" tIns="50891" rIns="101786" bIns="50891" rtlCol="0" anchor="b"/>
          <a:lstStyle>
            <a:lvl1pPr algn="r">
              <a:defRPr sz="1300"/>
            </a:lvl1pPr>
          </a:lstStyle>
          <a:p>
            <a:fld id="{5FB6DE79-8816-42D3-ADBA-A112A29B05D4}" type="slidenum">
              <a:rPr lang="en-US" smtClean="0"/>
              <a:t>‹#›</a:t>
            </a:fld>
            <a:endParaRPr lang="en-US" dirty="0"/>
          </a:p>
        </p:txBody>
      </p:sp>
    </p:spTree>
    <p:extLst>
      <p:ext uri="{BB962C8B-B14F-4D97-AF65-F5344CB8AC3E}">
        <p14:creationId xmlns:p14="http://schemas.microsoft.com/office/powerpoint/2010/main" val="318069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B6DE79-8816-42D3-ADBA-A112A29B05D4}" type="slidenum">
              <a:rPr lang="en-US" smtClean="0"/>
              <a:t>3</a:t>
            </a:fld>
            <a:endParaRPr lang="en-US" dirty="0"/>
          </a:p>
        </p:txBody>
      </p:sp>
    </p:spTree>
    <p:extLst>
      <p:ext uri="{BB962C8B-B14F-4D97-AF65-F5344CB8AC3E}">
        <p14:creationId xmlns:p14="http://schemas.microsoft.com/office/powerpoint/2010/main" val="39116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B6DE79-8816-42D3-ADBA-A112A29B05D4}" type="slidenum">
              <a:rPr lang="en-US" smtClean="0"/>
              <a:t>8</a:t>
            </a:fld>
            <a:endParaRPr lang="en-US"/>
          </a:p>
        </p:txBody>
      </p:sp>
    </p:spTree>
    <p:extLst>
      <p:ext uri="{BB962C8B-B14F-4D97-AF65-F5344CB8AC3E}">
        <p14:creationId xmlns:p14="http://schemas.microsoft.com/office/powerpoint/2010/main" val="38013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4A68-72D5-4378-8B2D-D7FAA30558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8F4241-661B-42F8-A2FC-3C8321715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18C1F-243B-4D88-AA9D-62E82CE63434}"/>
              </a:ext>
            </a:extLst>
          </p:cNvPr>
          <p:cNvSpPr>
            <a:spLocks noGrp="1"/>
          </p:cNvSpPr>
          <p:nvPr>
            <p:ph type="dt" sz="half" idx="10"/>
          </p:nvPr>
        </p:nvSpPr>
        <p:spPr/>
        <p:txBody>
          <a:bodyPr/>
          <a:lstStyle/>
          <a:p>
            <a:fld id="{F7AFFB9B-9FB8-469E-96F9-4D32314110B6}" type="datetimeFigureOut">
              <a:rPr lang="en-US" smtClean="0"/>
              <a:t>6/22/2020</a:t>
            </a:fld>
            <a:endParaRPr lang="en-US" dirty="0"/>
          </a:p>
        </p:txBody>
      </p:sp>
      <p:sp>
        <p:nvSpPr>
          <p:cNvPr id="5" name="Footer Placeholder 4">
            <a:extLst>
              <a:ext uri="{FF2B5EF4-FFF2-40B4-BE49-F238E27FC236}">
                <a16:creationId xmlns:a16="http://schemas.microsoft.com/office/drawing/2014/main" id="{E309D31C-9636-4FF8-844E-95D0C94F54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20BF02-1189-4FD8-9FC7-3DC6007420D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676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B0E1-9550-4720-A2C7-FB14DBBB1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3A837-EB3E-4DD6-B715-2A9272954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BF073-71DE-4AF7-8827-3ABA62A3EF99}"/>
              </a:ext>
            </a:extLst>
          </p:cNvPr>
          <p:cNvSpPr>
            <a:spLocks noGrp="1"/>
          </p:cNvSpPr>
          <p:nvPr>
            <p:ph type="dt" sz="half" idx="10"/>
          </p:nvPr>
        </p:nvSpPr>
        <p:spPr/>
        <p:txBody>
          <a:bodyPr/>
          <a:lstStyle/>
          <a:p>
            <a:fld id="{C35BB1C6-BF8F-4481-8AB2-603A1C8A906A}" type="datetimeFigureOut">
              <a:rPr lang="en-US" smtClean="0"/>
              <a:t>6/22/2020</a:t>
            </a:fld>
            <a:endParaRPr lang="en-US" dirty="0"/>
          </a:p>
        </p:txBody>
      </p:sp>
      <p:sp>
        <p:nvSpPr>
          <p:cNvPr id="5" name="Footer Placeholder 4">
            <a:extLst>
              <a:ext uri="{FF2B5EF4-FFF2-40B4-BE49-F238E27FC236}">
                <a16:creationId xmlns:a16="http://schemas.microsoft.com/office/drawing/2014/main" id="{CF9F3D2B-51E8-435D-86C2-04B9C0E121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C4FBA2-8BD3-4774-9AE0-3E90A956B94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05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3CEA7-F1EF-4705-8F6D-F6A18954FA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4FE25F-9ACE-42B8-AB2C-451AFDEA3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10E89-F27D-4EA0-BD82-84A38FC21137}"/>
              </a:ext>
            </a:extLst>
          </p:cNvPr>
          <p:cNvSpPr>
            <a:spLocks noGrp="1"/>
          </p:cNvSpPr>
          <p:nvPr>
            <p:ph type="dt" sz="half" idx="10"/>
          </p:nvPr>
        </p:nvSpPr>
        <p:spPr/>
        <p:txBody>
          <a:bodyPr/>
          <a:lstStyle/>
          <a:p>
            <a:fld id="{C35BB1C6-BF8F-4481-8AB2-603A1C8A906A}" type="datetimeFigureOut">
              <a:rPr lang="en-US" smtClean="0"/>
              <a:t>6/22/2020</a:t>
            </a:fld>
            <a:endParaRPr lang="en-US" dirty="0"/>
          </a:p>
        </p:txBody>
      </p:sp>
      <p:sp>
        <p:nvSpPr>
          <p:cNvPr id="5" name="Footer Placeholder 4">
            <a:extLst>
              <a:ext uri="{FF2B5EF4-FFF2-40B4-BE49-F238E27FC236}">
                <a16:creationId xmlns:a16="http://schemas.microsoft.com/office/drawing/2014/main" id="{31BEDC6D-891F-4E1E-9EEE-ED7A41FD7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483C8E-FB83-480E-A4AA-16B841488EFD}"/>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106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9B0F-B763-4AFD-A961-ADD246378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39E9D-D58D-44D7-9546-1E16801F2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6B89A-0B6D-4766-9D86-AE9821882035}"/>
              </a:ext>
            </a:extLst>
          </p:cNvPr>
          <p:cNvSpPr>
            <a:spLocks noGrp="1"/>
          </p:cNvSpPr>
          <p:nvPr>
            <p:ph type="dt" sz="half" idx="10"/>
          </p:nvPr>
        </p:nvSpPr>
        <p:spPr/>
        <p:txBody>
          <a:bodyPr/>
          <a:lstStyle/>
          <a:p>
            <a:fld id="{C35BB1C6-BF8F-4481-8AB2-603A1C8A906A}" type="datetimeFigureOut">
              <a:rPr lang="en-US" smtClean="0"/>
              <a:t>6/22/2020</a:t>
            </a:fld>
            <a:endParaRPr lang="en-US" dirty="0"/>
          </a:p>
        </p:txBody>
      </p:sp>
      <p:sp>
        <p:nvSpPr>
          <p:cNvPr id="5" name="Footer Placeholder 4">
            <a:extLst>
              <a:ext uri="{FF2B5EF4-FFF2-40B4-BE49-F238E27FC236}">
                <a16:creationId xmlns:a16="http://schemas.microsoft.com/office/drawing/2014/main" id="{87CAD23D-F16A-4038-885A-45D528847F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3930E0-7B00-4443-83D9-EF11C2D9B08D}"/>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76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1FF7-9A43-4D89-8DD3-1A46DD26A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F2F3BC-4D31-467C-99FD-BA49A57E9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B9F81-603D-4D30-AD25-AA99609DFFB4}"/>
              </a:ext>
            </a:extLst>
          </p:cNvPr>
          <p:cNvSpPr>
            <a:spLocks noGrp="1"/>
          </p:cNvSpPr>
          <p:nvPr>
            <p:ph type="dt" sz="half" idx="10"/>
          </p:nvPr>
        </p:nvSpPr>
        <p:spPr/>
        <p:txBody>
          <a:bodyPr/>
          <a:lstStyle/>
          <a:p>
            <a:fld id="{0F7F47CF-67C9-420C-80A5-E2069FF0C2DF}" type="datetimeFigureOut">
              <a:rPr lang="en-US" smtClean="0"/>
              <a:t>6/22/2020</a:t>
            </a:fld>
            <a:endParaRPr lang="en-US" dirty="0"/>
          </a:p>
        </p:txBody>
      </p:sp>
      <p:sp>
        <p:nvSpPr>
          <p:cNvPr id="5" name="Footer Placeholder 4">
            <a:extLst>
              <a:ext uri="{FF2B5EF4-FFF2-40B4-BE49-F238E27FC236}">
                <a16:creationId xmlns:a16="http://schemas.microsoft.com/office/drawing/2014/main" id="{8BFC95D1-8ECA-4BE2-821A-A4DF1A8488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507129-C626-4288-AFF5-D5D16DC266B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382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B05-DEE8-4B81-8E3A-5F0E0A784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C7938-3F3B-44C7-903F-F92ECC45B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47FC85-899F-47E3-A792-5CD5B6353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245EF-C179-44E1-8AA2-278439D50D51}"/>
              </a:ext>
            </a:extLst>
          </p:cNvPr>
          <p:cNvSpPr>
            <a:spLocks noGrp="1"/>
          </p:cNvSpPr>
          <p:nvPr>
            <p:ph type="dt" sz="half" idx="10"/>
          </p:nvPr>
        </p:nvSpPr>
        <p:spPr/>
        <p:txBody>
          <a:bodyPr/>
          <a:lstStyle/>
          <a:p>
            <a:fld id="{C35BB1C6-BF8F-4481-8AB2-603A1C8A906A}" type="datetimeFigureOut">
              <a:rPr lang="en-US" smtClean="0"/>
              <a:t>6/22/2020</a:t>
            </a:fld>
            <a:endParaRPr lang="en-US" dirty="0"/>
          </a:p>
        </p:txBody>
      </p:sp>
      <p:sp>
        <p:nvSpPr>
          <p:cNvPr id="6" name="Footer Placeholder 5">
            <a:extLst>
              <a:ext uri="{FF2B5EF4-FFF2-40B4-BE49-F238E27FC236}">
                <a16:creationId xmlns:a16="http://schemas.microsoft.com/office/drawing/2014/main" id="{84F1EF4C-179F-4518-B2C0-2CB71D09DC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843207-F707-472B-8063-A26C37215D4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644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DC4A-010B-44BC-A2B6-BC71C91511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1C26ED-BA10-4E6F-99F1-34E4C2E85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683DB-3534-4706-8484-B8B7FDE4DC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37ED18-578E-45D8-ABA5-8FE67D20A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D2C85-949F-42DD-BCE9-670153B1B6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0C796A-A631-4F62-A1C1-7123506EA778}"/>
              </a:ext>
            </a:extLst>
          </p:cNvPr>
          <p:cNvSpPr>
            <a:spLocks noGrp="1"/>
          </p:cNvSpPr>
          <p:nvPr>
            <p:ph type="dt" sz="half" idx="10"/>
          </p:nvPr>
        </p:nvSpPr>
        <p:spPr/>
        <p:txBody>
          <a:bodyPr/>
          <a:lstStyle/>
          <a:p>
            <a:fld id="{C35BB1C6-BF8F-4481-8AB2-603A1C8A906A}" type="datetimeFigureOut">
              <a:rPr lang="en-US" smtClean="0"/>
              <a:t>6/22/2020</a:t>
            </a:fld>
            <a:endParaRPr lang="en-US" dirty="0"/>
          </a:p>
        </p:txBody>
      </p:sp>
      <p:sp>
        <p:nvSpPr>
          <p:cNvPr id="8" name="Footer Placeholder 7">
            <a:extLst>
              <a:ext uri="{FF2B5EF4-FFF2-40B4-BE49-F238E27FC236}">
                <a16:creationId xmlns:a16="http://schemas.microsoft.com/office/drawing/2014/main" id="{7C862A90-D861-4350-AA4B-D22893C86DF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37AEC3F-D2C6-457D-A7DA-E3126D0DCA6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780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D54A-D4D6-4FED-885B-AD915C8242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FF12F7-6730-4AD9-8BD7-4857144D1379}"/>
              </a:ext>
            </a:extLst>
          </p:cNvPr>
          <p:cNvSpPr>
            <a:spLocks noGrp="1"/>
          </p:cNvSpPr>
          <p:nvPr>
            <p:ph type="dt" sz="half" idx="10"/>
          </p:nvPr>
        </p:nvSpPr>
        <p:spPr/>
        <p:txBody>
          <a:bodyPr/>
          <a:lstStyle/>
          <a:p>
            <a:fld id="{097649AC-CB8F-4FF1-9A34-5861C74DD0A7}" type="datetimeFigureOut">
              <a:rPr lang="en-US" smtClean="0"/>
              <a:t>6/22/2020</a:t>
            </a:fld>
            <a:endParaRPr lang="en-US" dirty="0"/>
          </a:p>
        </p:txBody>
      </p:sp>
      <p:sp>
        <p:nvSpPr>
          <p:cNvPr id="4" name="Footer Placeholder 3">
            <a:extLst>
              <a:ext uri="{FF2B5EF4-FFF2-40B4-BE49-F238E27FC236}">
                <a16:creationId xmlns:a16="http://schemas.microsoft.com/office/drawing/2014/main" id="{F8F67539-AEBB-403F-9E10-649E847175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D7A676-FBCA-45CC-A286-CBDF45B46A7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054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B2068-1A59-42AE-AC7E-53D0D6FE6EF3}"/>
              </a:ext>
            </a:extLst>
          </p:cNvPr>
          <p:cNvSpPr>
            <a:spLocks noGrp="1"/>
          </p:cNvSpPr>
          <p:nvPr>
            <p:ph type="dt" sz="half" idx="10"/>
          </p:nvPr>
        </p:nvSpPr>
        <p:spPr/>
        <p:txBody>
          <a:bodyPr/>
          <a:lstStyle/>
          <a:p>
            <a:fld id="{3EC5CECA-2D3A-4680-9B49-752200DE467C}" type="datetimeFigureOut">
              <a:rPr lang="en-US" smtClean="0"/>
              <a:t>6/22/2020</a:t>
            </a:fld>
            <a:endParaRPr lang="en-US" dirty="0"/>
          </a:p>
        </p:txBody>
      </p:sp>
      <p:sp>
        <p:nvSpPr>
          <p:cNvPr id="3" name="Footer Placeholder 2">
            <a:extLst>
              <a:ext uri="{FF2B5EF4-FFF2-40B4-BE49-F238E27FC236}">
                <a16:creationId xmlns:a16="http://schemas.microsoft.com/office/drawing/2014/main" id="{628A890F-93F1-4068-B670-52A2642C509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65FC7E3-F989-4F4C-AAE5-8E9F1493073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879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AA5F-F079-4DA1-9EAD-0B06A503B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786231-30D6-4417-9F15-8D395B6D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588DA-79B9-411F-ADF0-F8980D00C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ECAA2-3A65-4229-B910-CD7688A11AF2}"/>
              </a:ext>
            </a:extLst>
          </p:cNvPr>
          <p:cNvSpPr>
            <a:spLocks noGrp="1"/>
          </p:cNvSpPr>
          <p:nvPr>
            <p:ph type="dt" sz="half" idx="10"/>
          </p:nvPr>
        </p:nvSpPr>
        <p:spPr/>
        <p:txBody>
          <a:bodyPr/>
          <a:lstStyle/>
          <a:p>
            <a:fld id="{C35BB1C6-BF8F-4481-8AB2-603A1C8A906A}" type="datetimeFigureOut">
              <a:rPr lang="en-US" smtClean="0"/>
              <a:t>6/22/2020</a:t>
            </a:fld>
            <a:endParaRPr lang="en-US" dirty="0"/>
          </a:p>
        </p:txBody>
      </p:sp>
      <p:sp>
        <p:nvSpPr>
          <p:cNvPr id="6" name="Footer Placeholder 5">
            <a:extLst>
              <a:ext uri="{FF2B5EF4-FFF2-40B4-BE49-F238E27FC236}">
                <a16:creationId xmlns:a16="http://schemas.microsoft.com/office/drawing/2014/main" id="{97362A03-C25F-433F-8BFA-2C57E7C371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895C38-4145-474D-A9CD-38463F83AEC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515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6CE7-24BE-40D9-BB0A-55D9AC23B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6ED45-4737-49B9-8A66-2CB51809B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7F8A8-830A-4557-9DF1-A424F0CFB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EB342-344B-4F23-8769-C85FE15EE64E}"/>
              </a:ext>
            </a:extLst>
          </p:cNvPr>
          <p:cNvSpPr>
            <a:spLocks noGrp="1"/>
          </p:cNvSpPr>
          <p:nvPr>
            <p:ph type="dt" sz="half" idx="10"/>
          </p:nvPr>
        </p:nvSpPr>
        <p:spPr/>
        <p:txBody>
          <a:bodyPr/>
          <a:lstStyle/>
          <a:p>
            <a:fld id="{12EF78E3-FDA3-4D28-AAA2-0B81F349A39D}" type="datetimeFigureOut">
              <a:rPr lang="en-US" smtClean="0"/>
              <a:t>6/22/2020</a:t>
            </a:fld>
            <a:endParaRPr lang="en-US" dirty="0"/>
          </a:p>
        </p:txBody>
      </p:sp>
      <p:sp>
        <p:nvSpPr>
          <p:cNvPr id="6" name="Footer Placeholder 5">
            <a:extLst>
              <a:ext uri="{FF2B5EF4-FFF2-40B4-BE49-F238E27FC236}">
                <a16:creationId xmlns:a16="http://schemas.microsoft.com/office/drawing/2014/main" id="{5CF636EA-18D7-44B2-8C4D-A2385AEDEB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2CA3C6-73E7-4763-B449-D276776A41B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795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D10EB-465D-4B02-AC10-459AB0355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520115-980B-4021-80A3-C31E0A02F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A8432-E346-4F34-8E9F-3F952D620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BB1C6-BF8F-4481-8AB2-603A1C8A906A}" type="datetimeFigureOut">
              <a:rPr lang="en-US" smtClean="0"/>
              <a:t>6/22/2020</a:t>
            </a:fld>
            <a:endParaRPr lang="en-US" dirty="0"/>
          </a:p>
        </p:txBody>
      </p:sp>
      <p:sp>
        <p:nvSpPr>
          <p:cNvPr id="5" name="Footer Placeholder 4">
            <a:extLst>
              <a:ext uri="{FF2B5EF4-FFF2-40B4-BE49-F238E27FC236}">
                <a16:creationId xmlns:a16="http://schemas.microsoft.com/office/drawing/2014/main" id="{FA1B2163-FC6D-4A89-ABC5-D58FB9CD9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7FEF35D-9018-4386-8705-D72BC011D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498369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0C7C9B2-A006-48E0-936B-263E9219C2C9}"/>
              </a:ext>
            </a:extLst>
          </p:cNvPr>
          <p:cNvPicPr>
            <a:picLocks noChangeAspect="1"/>
          </p:cNvPicPr>
          <p:nvPr/>
        </p:nvPicPr>
        <p:blipFill rotWithShape="1">
          <a:blip r:embed="rId2">
            <a:extLst>
              <a:ext uri="{28A0092B-C50C-407E-A947-70E740481C1C}">
                <a14:useLocalDpi xmlns:a14="http://schemas.microsoft.com/office/drawing/2010/main" val="0"/>
              </a:ext>
            </a:extLst>
          </a:blip>
          <a:srcRect l="14112" r="18422"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5" name="Freeform: Shape 3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80E166-E073-4B99-81E5-A584F7731050}"/>
              </a:ext>
            </a:extLst>
          </p:cNvPr>
          <p:cNvSpPr>
            <a:spLocks noGrp="1"/>
          </p:cNvSpPr>
          <p:nvPr>
            <p:ph type="ctrTitle"/>
          </p:nvPr>
        </p:nvSpPr>
        <p:spPr>
          <a:xfrm>
            <a:off x="477981" y="1122363"/>
            <a:ext cx="4023360" cy="3204134"/>
          </a:xfrm>
        </p:spPr>
        <p:txBody>
          <a:bodyPr anchor="b">
            <a:normAutofit/>
          </a:bodyPr>
          <a:lstStyle/>
          <a:p>
            <a:r>
              <a:rPr lang="en-US" sz="4800" b="1" dirty="0"/>
              <a:t>Bank Marketing: </a:t>
            </a:r>
            <a:br>
              <a:rPr lang="en-US" sz="4800" b="1" dirty="0"/>
            </a:br>
            <a:r>
              <a:rPr lang="en-US" sz="4800" b="1" dirty="0"/>
              <a:t>Case Study</a:t>
            </a:r>
          </a:p>
        </p:txBody>
      </p:sp>
      <p:sp>
        <p:nvSpPr>
          <p:cNvPr id="3" name="Subtitle 2">
            <a:extLst>
              <a:ext uri="{FF2B5EF4-FFF2-40B4-BE49-F238E27FC236}">
                <a16:creationId xmlns:a16="http://schemas.microsoft.com/office/drawing/2014/main" id="{F273D4CE-36D9-49EF-A3D7-1B485983F22E}"/>
              </a:ext>
            </a:extLst>
          </p:cNvPr>
          <p:cNvSpPr>
            <a:spLocks noGrp="1"/>
          </p:cNvSpPr>
          <p:nvPr>
            <p:ph type="subTitle" idx="1"/>
          </p:nvPr>
        </p:nvSpPr>
        <p:spPr>
          <a:xfrm>
            <a:off x="477981" y="5318898"/>
            <a:ext cx="3933306" cy="762165"/>
          </a:xfrm>
        </p:spPr>
        <p:txBody>
          <a:bodyPr>
            <a:normAutofit/>
          </a:bodyPr>
          <a:lstStyle/>
          <a:p>
            <a:pPr algn="l"/>
            <a:r>
              <a:rPr lang="en-US" sz="2000" i="1" dirty="0"/>
              <a:t>By – Onkar Suhas Samant</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12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8A2EB53C-CFB0-49CC-BA4A-3C1BDC4C0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197" y="499247"/>
            <a:ext cx="6561982" cy="5859509"/>
          </a:xfrm>
          <a:custGeom>
            <a:avLst/>
            <a:gdLst>
              <a:gd name="connsiteX0" fmla="*/ 505253 w 6561982"/>
              <a:gd name="connsiteY0" fmla="*/ 3748096 h 5859509"/>
              <a:gd name="connsiteX1" fmla="*/ 1267386 w 6561982"/>
              <a:gd name="connsiteY1" fmla="*/ 3748096 h 5859509"/>
              <a:gd name="connsiteX2" fmla="*/ 1376262 w 6561982"/>
              <a:gd name="connsiteY2" fmla="*/ 3810385 h 5859509"/>
              <a:gd name="connsiteX3" fmla="*/ 1757328 w 6561982"/>
              <a:gd name="connsiteY3" fmla="*/ 4481707 h 5859509"/>
              <a:gd name="connsiteX4" fmla="*/ 1757328 w 6561982"/>
              <a:gd name="connsiteY4" fmla="*/ 4610898 h 5859509"/>
              <a:gd name="connsiteX5" fmla="*/ 1376262 w 6561982"/>
              <a:gd name="connsiteY5" fmla="*/ 5282218 h 5859509"/>
              <a:gd name="connsiteX6" fmla="*/ 1267386 w 6561982"/>
              <a:gd name="connsiteY6" fmla="*/ 5344506 h 5859509"/>
              <a:gd name="connsiteX7" fmla="*/ 505253 w 6561982"/>
              <a:gd name="connsiteY7" fmla="*/ 5344506 h 5859509"/>
              <a:gd name="connsiteX8" fmla="*/ 396379 w 6561982"/>
              <a:gd name="connsiteY8" fmla="*/ 5282218 h 5859509"/>
              <a:gd name="connsiteX9" fmla="*/ 15311 w 6561982"/>
              <a:gd name="connsiteY9" fmla="*/ 4610898 h 5859509"/>
              <a:gd name="connsiteX10" fmla="*/ 15311 w 6561982"/>
              <a:gd name="connsiteY10" fmla="*/ 4481707 h 5859509"/>
              <a:gd name="connsiteX11" fmla="*/ 396379 w 6561982"/>
              <a:gd name="connsiteY11" fmla="*/ 3810385 h 5859509"/>
              <a:gd name="connsiteX12" fmla="*/ 505253 w 6561982"/>
              <a:gd name="connsiteY12" fmla="*/ 3748096 h 5859509"/>
              <a:gd name="connsiteX13" fmla="*/ 3345172 w 6561982"/>
              <a:gd name="connsiteY13" fmla="*/ 1393265 h 5859509"/>
              <a:gd name="connsiteX14" fmla="*/ 3478742 w 6561982"/>
              <a:gd name="connsiteY14" fmla="*/ 1393265 h 5859509"/>
              <a:gd name="connsiteX15" fmla="*/ 5112069 w 6561982"/>
              <a:gd name="connsiteY15" fmla="*/ 1393265 h 5859509"/>
              <a:gd name="connsiteX16" fmla="*/ 5425562 w 6561982"/>
              <a:gd name="connsiteY16" fmla="*/ 1567527 h 5859509"/>
              <a:gd name="connsiteX17" fmla="*/ 6522794 w 6561982"/>
              <a:gd name="connsiteY17" fmla="*/ 3445673 h 5859509"/>
              <a:gd name="connsiteX18" fmla="*/ 6522794 w 6561982"/>
              <a:gd name="connsiteY18" fmla="*/ 3807103 h 5859509"/>
              <a:gd name="connsiteX19" fmla="*/ 5425562 w 6561982"/>
              <a:gd name="connsiteY19" fmla="*/ 5685248 h 5859509"/>
              <a:gd name="connsiteX20" fmla="*/ 5112069 w 6561982"/>
              <a:gd name="connsiteY20" fmla="*/ 5859509 h 5859509"/>
              <a:gd name="connsiteX21" fmla="*/ 2917602 w 6561982"/>
              <a:gd name="connsiteY21" fmla="*/ 5859509 h 5859509"/>
              <a:gd name="connsiteX22" fmla="*/ 2604110 w 6561982"/>
              <a:gd name="connsiteY22" fmla="*/ 5685248 h 5859509"/>
              <a:gd name="connsiteX23" fmla="*/ 1506877 w 6561982"/>
              <a:gd name="connsiteY23" fmla="*/ 3807103 h 5859509"/>
              <a:gd name="connsiteX24" fmla="*/ 1506877 w 6561982"/>
              <a:gd name="connsiteY24" fmla="*/ 3445673 h 5859509"/>
              <a:gd name="connsiteX25" fmla="*/ 1700018 w 6561982"/>
              <a:gd name="connsiteY25" fmla="*/ 3115072 h 5859509"/>
              <a:gd name="connsiteX26" fmla="*/ 1782566 w 6561982"/>
              <a:gd name="connsiteY26" fmla="*/ 2973774 h 5859509"/>
              <a:gd name="connsiteX27" fmla="*/ 2820879 w 6561982"/>
              <a:gd name="connsiteY27" fmla="*/ 2973774 h 5859509"/>
              <a:gd name="connsiteX28" fmla="*/ 2981759 w 6561982"/>
              <a:gd name="connsiteY28" fmla="*/ 2884346 h 5859509"/>
              <a:gd name="connsiteX29" fmla="*/ 3544837 w 6561982"/>
              <a:gd name="connsiteY29" fmla="*/ 1920516 h 5859509"/>
              <a:gd name="connsiteX30" fmla="*/ 3544837 w 6561982"/>
              <a:gd name="connsiteY30" fmla="*/ 1735036 h 5859509"/>
              <a:gd name="connsiteX31" fmla="*/ 3361865 w 6561982"/>
              <a:gd name="connsiteY31" fmla="*/ 1421838 h 5859509"/>
              <a:gd name="connsiteX32" fmla="*/ 1756519 w 6561982"/>
              <a:gd name="connsiteY32" fmla="*/ 778062 h 5859509"/>
              <a:gd name="connsiteX33" fmla="*/ 2758795 w 6561982"/>
              <a:gd name="connsiteY33" fmla="*/ 778062 h 5859509"/>
              <a:gd name="connsiteX34" fmla="*/ 2901976 w 6561982"/>
              <a:gd name="connsiteY34" fmla="*/ 859976 h 5859509"/>
              <a:gd name="connsiteX35" fmla="*/ 3403112 w 6561982"/>
              <a:gd name="connsiteY35" fmla="*/ 1742826 h 5859509"/>
              <a:gd name="connsiteX36" fmla="*/ 3403112 w 6561982"/>
              <a:gd name="connsiteY36" fmla="*/ 1912724 h 5859509"/>
              <a:gd name="connsiteX37" fmla="*/ 2901976 w 6561982"/>
              <a:gd name="connsiteY37" fmla="*/ 2795573 h 5859509"/>
              <a:gd name="connsiteX38" fmla="*/ 2758795 w 6561982"/>
              <a:gd name="connsiteY38" fmla="*/ 2877487 h 5859509"/>
              <a:gd name="connsiteX39" fmla="*/ 1756519 w 6561982"/>
              <a:gd name="connsiteY39" fmla="*/ 2877487 h 5859509"/>
              <a:gd name="connsiteX40" fmla="*/ 1613339 w 6561982"/>
              <a:gd name="connsiteY40" fmla="*/ 2795573 h 5859509"/>
              <a:gd name="connsiteX41" fmla="*/ 1112202 w 6561982"/>
              <a:gd name="connsiteY41" fmla="*/ 1912724 h 5859509"/>
              <a:gd name="connsiteX42" fmla="*/ 1112202 w 6561982"/>
              <a:gd name="connsiteY42" fmla="*/ 1742826 h 5859509"/>
              <a:gd name="connsiteX43" fmla="*/ 1613339 w 6561982"/>
              <a:gd name="connsiteY43" fmla="*/ 859976 h 5859509"/>
              <a:gd name="connsiteX44" fmla="*/ 1756519 w 6561982"/>
              <a:gd name="connsiteY44" fmla="*/ 778062 h 5859509"/>
              <a:gd name="connsiteX45" fmla="*/ 3339833 w 6561982"/>
              <a:gd name="connsiteY45" fmla="*/ 0 h 5859509"/>
              <a:gd name="connsiteX46" fmla="*/ 3952099 w 6561982"/>
              <a:gd name="connsiteY46" fmla="*/ 0 h 5859509"/>
              <a:gd name="connsiteX47" fmla="*/ 4039566 w 6561982"/>
              <a:gd name="connsiteY47" fmla="*/ 50040 h 5859509"/>
              <a:gd name="connsiteX48" fmla="*/ 4345699 w 6561982"/>
              <a:gd name="connsiteY48" fmla="*/ 589353 h 5859509"/>
              <a:gd name="connsiteX49" fmla="*/ 4345699 w 6561982"/>
              <a:gd name="connsiteY49" fmla="*/ 693138 h 5859509"/>
              <a:gd name="connsiteX50" fmla="*/ 4039566 w 6561982"/>
              <a:gd name="connsiteY50" fmla="*/ 1232450 h 5859509"/>
              <a:gd name="connsiteX51" fmla="*/ 3952099 w 6561982"/>
              <a:gd name="connsiteY51" fmla="*/ 1282490 h 5859509"/>
              <a:gd name="connsiteX52" fmla="*/ 3339833 w 6561982"/>
              <a:gd name="connsiteY52" fmla="*/ 1282490 h 5859509"/>
              <a:gd name="connsiteX53" fmla="*/ 3252368 w 6561982"/>
              <a:gd name="connsiteY53" fmla="*/ 1232450 h 5859509"/>
              <a:gd name="connsiteX54" fmla="*/ 2946235 w 6561982"/>
              <a:gd name="connsiteY54" fmla="*/ 693138 h 5859509"/>
              <a:gd name="connsiteX55" fmla="*/ 2946235 w 6561982"/>
              <a:gd name="connsiteY55" fmla="*/ 589353 h 5859509"/>
              <a:gd name="connsiteX56" fmla="*/ 3252368 w 6561982"/>
              <a:gd name="connsiteY56" fmla="*/ 50040 h 5859509"/>
              <a:gd name="connsiteX57" fmla="*/ 3339833 w 6561982"/>
              <a:gd name="connsiteY57" fmla="*/ 0 h 5859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561982" h="5859509">
                <a:moveTo>
                  <a:pt x="505253" y="3748096"/>
                </a:moveTo>
                <a:cubicBezTo>
                  <a:pt x="1267386" y="3748096"/>
                  <a:pt x="1267386" y="3748096"/>
                  <a:pt x="1267386" y="3748096"/>
                </a:cubicBezTo>
                <a:cubicBezTo>
                  <a:pt x="1305947" y="3748096"/>
                  <a:pt x="1355848" y="3775781"/>
                  <a:pt x="1376262" y="3810385"/>
                </a:cubicBezTo>
                <a:cubicBezTo>
                  <a:pt x="1757328" y="4481707"/>
                  <a:pt x="1757328" y="4481707"/>
                  <a:pt x="1757328" y="4481707"/>
                </a:cubicBezTo>
                <a:cubicBezTo>
                  <a:pt x="1775475" y="4518618"/>
                  <a:pt x="1775475" y="4573985"/>
                  <a:pt x="1757328" y="4610898"/>
                </a:cubicBezTo>
                <a:cubicBezTo>
                  <a:pt x="1376262" y="5282218"/>
                  <a:pt x="1376262" y="5282218"/>
                  <a:pt x="1376262" y="5282218"/>
                </a:cubicBezTo>
                <a:cubicBezTo>
                  <a:pt x="1355848" y="5316825"/>
                  <a:pt x="1305947" y="5344506"/>
                  <a:pt x="1267386" y="5344506"/>
                </a:cubicBezTo>
                <a:lnTo>
                  <a:pt x="505253" y="5344506"/>
                </a:lnTo>
                <a:cubicBezTo>
                  <a:pt x="464425" y="5344506"/>
                  <a:pt x="414524" y="5316825"/>
                  <a:pt x="396379" y="5282218"/>
                </a:cubicBezTo>
                <a:cubicBezTo>
                  <a:pt x="15311" y="4610898"/>
                  <a:pt x="15311" y="4610898"/>
                  <a:pt x="15311" y="4610898"/>
                </a:cubicBezTo>
                <a:cubicBezTo>
                  <a:pt x="-5103" y="4573985"/>
                  <a:pt x="-5103" y="4518618"/>
                  <a:pt x="15311" y="4481707"/>
                </a:cubicBezTo>
                <a:cubicBezTo>
                  <a:pt x="396379" y="3810385"/>
                  <a:pt x="396379" y="3810385"/>
                  <a:pt x="396379" y="3810385"/>
                </a:cubicBezTo>
                <a:cubicBezTo>
                  <a:pt x="414524" y="3775781"/>
                  <a:pt x="464425" y="3748096"/>
                  <a:pt x="505253" y="3748096"/>
                </a:cubicBezTo>
                <a:close/>
                <a:moveTo>
                  <a:pt x="3345172" y="1393265"/>
                </a:moveTo>
                <a:lnTo>
                  <a:pt x="3478742" y="1393265"/>
                </a:lnTo>
                <a:cubicBezTo>
                  <a:pt x="5112069" y="1393265"/>
                  <a:pt x="5112069" y="1393265"/>
                  <a:pt x="5112069" y="1393265"/>
                </a:cubicBezTo>
                <a:cubicBezTo>
                  <a:pt x="5223096" y="1393265"/>
                  <a:pt x="5366783" y="1470716"/>
                  <a:pt x="5425562" y="1567527"/>
                </a:cubicBezTo>
                <a:cubicBezTo>
                  <a:pt x="6522794" y="3445673"/>
                  <a:pt x="6522794" y="3445673"/>
                  <a:pt x="6522794" y="3445673"/>
                </a:cubicBezTo>
                <a:cubicBezTo>
                  <a:pt x="6575045" y="3548938"/>
                  <a:pt x="6575045" y="3703836"/>
                  <a:pt x="6522794" y="3807103"/>
                </a:cubicBezTo>
                <a:cubicBezTo>
                  <a:pt x="5425562" y="5685248"/>
                  <a:pt x="5425562" y="5685248"/>
                  <a:pt x="5425562" y="5685248"/>
                </a:cubicBezTo>
                <a:cubicBezTo>
                  <a:pt x="5366783" y="5782062"/>
                  <a:pt x="5223096" y="5859509"/>
                  <a:pt x="5112069" y="5859509"/>
                </a:cubicBezTo>
                <a:lnTo>
                  <a:pt x="2917602" y="5859509"/>
                </a:lnTo>
                <a:cubicBezTo>
                  <a:pt x="2800043" y="5859509"/>
                  <a:pt x="2656358" y="5782062"/>
                  <a:pt x="2604110" y="5685248"/>
                </a:cubicBezTo>
                <a:cubicBezTo>
                  <a:pt x="1506877" y="3807103"/>
                  <a:pt x="1506877" y="3807103"/>
                  <a:pt x="1506877" y="3807103"/>
                </a:cubicBezTo>
                <a:cubicBezTo>
                  <a:pt x="1448094" y="3703836"/>
                  <a:pt x="1448094" y="3548938"/>
                  <a:pt x="1506877" y="3445673"/>
                </a:cubicBezTo>
                <a:cubicBezTo>
                  <a:pt x="1575454" y="3328288"/>
                  <a:pt x="1639745" y="3218241"/>
                  <a:pt x="1700018" y="3115072"/>
                </a:cubicBezTo>
                <a:lnTo>
                  <a:pt x="1782566" y="2973774"/>
                </a:lnTo>
                <a:lnTo>
                  <a:pt x="2820879" y="2973774"/>
                </a:lnTo>
                <a:cubicBezTo>
                  <a:pt x="2877856" y="2973774"/>
                  <a:pt x="2951594" y="2934029"/>
                  <a:pt x="2981759" y="2884346"/>
                </a:cubicBezTo>
                <a:cubicBezTo>
                  <a:pt x="2981759" y="2884346"/>
                  <a:pt x="2981759" y="2884346"/>
                  <a:pt x="3544837" y="1920516"/>
                </a:cubicBezTo>
                <a:cubicBezTo>
                  <a:pt x="3571651" y="1867522"/>
                  <a:pt x="3571651" y="1788031"/>
                  <a:pt x="3544837" y="1735036"/>
                </a:cubicBezTo>
                <a:cubicBezTo>
                  <a:pt x="3544837" y="1735036"/>
                  <a:pt x="3544837" y="1735036"/>
                  <a:pt x="3361865" y="1421838"/>
                </a:cubicBezTo>
                <a:close/>
                <a:moveTo>
                  <a:pt x="1756519" y="778062"/>
                </a:moveTo>
                <a:cubicBezTo>
                  <a:pt x="2758795" y="778062"/>
                  <a:pt x="2758795" y="778062"/>
                  <a:pt x="2758795" y="778062"/>
                </a:cubicBezTo>
                <a:cubicBezTo>
                  <a:pt x="2809505" y="778062"/>
                  <a:pt x="2875130" y="814468"/>
                  <a:pt x="2901976" y="859976"/>
                </a:cubicBezTo>
                <a:cubicBezTo>
                  <a:pt x="3403112" y="1742826"/>
                  <a:pt x="3403112" y="1742826"/>
                  <a:pt x="3403112" y="1742826"/>
                </a:cubicBezTo>
                <a:cubicBezTo>
                  <a:pt x="3426977" y="1791369"/>
                  <a:pt x="3426977" y="1864181"/>
                  <a:pt x="3403112" y="1912724"/>
                </a:cubicBezTo>
                <a:cubicBezTo>
                  <a:pt x="2901976" y="2795573"/>
                  <a:pt x="2901976" y="2795573"/>
                  <a:pt x="2901976" y="2795573"/>
                </a:cubicBezTo>
                <a:cubicBezTo>
                  <a:pt x="2875130" y="2841081"/>
                  <a:pt x="2809505" y="2877487"/>
                  <a:pt x="2758795" y="2877487"/>
                </a:cubicBezTo>
                <a:lnTo>
                  <a:pt x="1756519" y="2877487"/>
                </a:lnTo>
                <a:cubicBezTo>
                  <a:pt x="1702827" y="2877487"/>
                  <a:pt x="1637203" y="2841081"/>
                  <a:pt x="1613339" y="2795573"/>
                </a:cubicBezTo>
                <a:cubicBezTo>
                  <a:pt x="1112202" y="1912724"/>
                  <a:pt x="1112202" y="1912724"/>
                  <a:pt x="1112202" y="1912724"/>
                </a:cubicBezTo>
                <a:cubicBezTo>
                  <a:pt x="1085354" y="1864181"/>
                  <a:pt x="1085354" y="1791369"/>
                  <a:pt x="1112202" y="1742826"/>
                </a:cubicBezTo>
                <a:cubicBezTo>
                  <a:pt x="1613339" y="859976"/>
                  <a:pt x="1613339" y="859976"/>
                  <a:pt x="1613339" y="859976"/>
                </a:cubicBezTo>
                <a:cubicBezTo>
                  <a:pt x="1637203" y="814468"/>
                  <a:pt x="1702827" y="778062"/>
                  <a:pt x="1756519" y="778062"/>
                </a:cubicBezTo>
                <a:close/>
                <a:moveTo>
                  <a:pt x="3339833" y="0"/>
                </a:moveTo>
                <a:cubicBezTo>
                  <a:pt x="3952099" y="0"/>
                  <a:pt x="3952099" y="0"/>
                  <a:pt x="3952099" y="0"/>
                </a:cubicBezTo>
                <a:cubicBezTo>
                  <a:pt x="3983077" y="0"/>
                  <a:pt x="4023167" y="22241"/>
                  <a:pt x="4039566" y="50040"/>
                </a:cubicBezTo>
                <a:cubicBezTo>
                  <a:pt x="4345699" y="589353"/>
                  <a:pt x="4345699" y="589353"/>
                  <a:pt x="4345699" y="589353"/>
                </a:cubicBezTo>
                <a:cubicBezTo>
                  <a:pt x="4360277" y="619005"/>
                  <a:pt x="4360277" y="663484"/>
                  <a:pt x="4345699" y="693138"/>
                </a:cubicBezTo>
                <a:cubicBezTo>
                  <a:pt x="4039566" y="1232450"/>
                  <a:pt x="4039566" y="1232450"/>
                  <a:pt x="4039566" y="1232450"/>
                </a:cubicBezTo>
                <a:cubicBezTo>
                  <a:pt x="4023167" y="1260251"/>
                  <a:pt x="3983077" y="1282490"/>
                  <a:pt x="3952099" y="1282490"/>
                </a:cubicBezTo>
                <a:lnTo>
                  <a:pt x="3339833" y="1282490"/>
                </a:lnTo>
                <a:cubicBezTo>
                  <a:pt x="3307033" y="1282490"/>
                  <a:pt x="3266945" y="1260251"/>
                  <a:pt x="3252368" y="1232450"/>
                </a:cubicBezTo>
                <a:cubicBezTo>
                  <a:pt x="2946235" y="693138"/>
                  <a:pt x="2946235" y="693138"/>
                  <a:pt x="2946235" y="693138"/>
                </a:cubicBezTo>
                <a:cubicBezTo>
                  <a:pt x="2929834" y="663484"/>
                  <a:pt x="2929834" y="619005"/>
                  <a:pt x="2946235" y="589353"/>
                </a:cubicBezTo>
                <a:cubicBezTo>
                  <a:pt x="3252368" y="50040"/>
                  <a:pt x="3252368" y="50040"/>
                  <a:pt x="3252368" y="50040"/>
                </a:cubicBezTo>
                <a:cubicBezTo>
                  <a:pt x="3266945" y="22241"/>
                  <a:pt x="3307033" y="0"/>
                  <a:pt x="333983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2E3E16-075C-4653-8FAF-6E047E609692}"/>
              </a:ext>
            </a:extLst>
          </p:cNvPr>
          <p:cNvSpPr>
            <a:spLocks noGrp="1"/>
          </p:cNvSpPr>
          <p:nvPr>
            <p:ph type="title"/>
          </p:nvPr>
        </p:nvSpPr>
        <p:spPr>
          <a:xfrm>
            <a:off x="965200" y="851517"/>
            <a:ext cx="5130800" cy="1461778"/>
          </a:xfrm>
        </p:spPr>
        <p:txBody>
          <a:bodyPr>
            <a:normAutofit/>
          </a:bodyPr>
          <a:lstStyle/>
          <a:p>
            <a:r>
              <a:rPr lang="en-US" b="1" dirty="0">
                <a:cs typeface="Calibri" panose="020F0502020204030204" pitchFamily="34" charset="0"/>
              </a:rPr>
              <a:t>Brief Overview</a:t>
            </a:r>
            <a:endParaRPr lang="en-US" b="1" dirty="0"/>
          </a:p>
        </p:txBody>
      </p:sp>
      <p:pic>
        <p:nvPicPr>
          <p:cNvPr id="49" name="Graphic 48" descr="Database">
            <a:extLst>
              <a:ext uri="{FF2B5EF4-FFF2-40B4-BE49-F238E27FC236}">
                <a16:creationId xmlns:a16="http://schemas.microsoft.com/office/drawing/2014/main" id="{8F018AE4-4651-4A24-B2FD-23D111FC6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935" y="749173"/>
            <a:ext cx="794443" cy="794443"/>
          </a:xfrm>
          <a:prstGeom prst="rect">
            <a:avLst/>
          </a:prstGeom>
        </p:spPr>
      </p:pic>
      <p:sp>
        <p:nvSpPr>
          <p:cNvPr id="3" name="Content Placeholder 2">
            <a:extLst>
              <a:ext uri="{FF2B5EF4-FFF2-40B4-BE49-F238E27FC236}">
                <a16:creationId xmlns:a16="http://schemas.microsoft.com/office/drawing/2014/main" id="{E6D2A2BF-010D-4C50-8773-58C3ECADA624}"/>
              </a:ext>
            </a:extLst>
          </p:cNvPr>
          <p:cNvSpPr>
            <a:spLocks noGrp="1"/>
          </p:cNvSpPr>
          <p:nvPr>
            <p:ph idx="1"/>
          </p:nvPr>
        </p:nvSpPr>
        <p:spPr>
          <a:xfrm>
            <a:off x="965200" y="2470248"/>
            <a:ext cx="4048344" cy="3536236"/>
          </a:xfrm>
        </p:spPr>
        <p:txBody>
          <a:bodyPr>
            <a:normAutofit/>
          </a:bodyPr>
          <a:lstStyle/>
          <a:p>
            <a:pPr>
              <a:buClr>
                <a:schemeClr val="tx1"/>
              </a:buClr>
            </a:pPr>
            <a:r>
              <a:rPr lang="en-US" sz="2400" dirty="0">
                <a:cs typeface="Calibri" panose="020F0502020204030204" pitchFamily="34" charset="0"/>
              </a:rPr>
              <a:t>Dataset Information</a:t>
            </a:r>
          </a:p>
          <a:p>
            <a:pPr>
              <a:buClr>
                <a:schemeClr val="tx1"/>
              </a:buClr>
              <a:buFont typeface="Wingdings" panose="05000000000000000000" pitchFamily="2" charset="2"/>
              <a:buChar char="§"/>
            </a:pPr>
            <a:endParaRPr lang="en-US" sz="2400" dirty="0">
              <a:cs typeface="Calibri" panose="020F0502020204030204" pitchFamily="34" charset="0"/>
            </a:endParaRPr>
          </a:p>
          <a:p>
            <a:pPr>
              <a:buClr>
                <a:schemeClr val="tx1"/>
              </a:buClr>
            </a:pPr>
            <a:r>
              <a:rPr lang="en-US" sz="2400" dirty="0">
                <a:cs typeface="Calibri" panose="020F0502020204030204" pitchFamily="34" charset="0"/>
              </a:rPr>
              <a:t>Inferential Analysis </a:t>
            </a:r>
          </a:p>
          <a:p>
            <a:pPr>
              <a:buClr>
                <a:schemeClr val="tx1"/>
              </a:buClr>
              <a:buFont typeface="Wingdings" panose="05000000000000000000" pitchFamily="2" charset="2"/>
              <a:buChar char="§"/>
            </a:pPr>
            <a:endParaRPr lang="en-US" sz="2400" dirty="0">
              <a:cs typeface="Calibri" panose="020F0502020204030204" pitchFamily="34" charset="0"/>
            </a:endParaRPr>
          </a:p>
          <a:p>
            <a:pPr>
              <a:buClr>
                <a:schemeClr val="tx1"/>
              </a:buClr>
            </a:pPr>
            <a:r>
              <a:rPr lang="en-US" sz="2400" dirty="0">
                <a:cs typeface="Calibri" panose="020F0502020204030204" pitchFamily="34" charset="0"/>
              </a:rPr>
              <a:t>Predictive Modeling</a:t>
            </a:r>
          </a:p>
          <a:p>
            <a:pPr>
              <a:buClr>
                <a:schemeClr val="tx1"/>
              </a:buClr>
            </a:pPr>
            <a:endParaRPr lang="en-US" sz="2400" dirty="0">
              <a:cs typeface="Calibri" panose="020F0502020204030204" pitchFamily="34" charset="0"/>
            </a:endParaRPr>
          </a:p>
          <a:p>
            <a:pPr>
              <a:buClr>
                <a:schemeClr val="tx1"/>
              </a:buClr>
            </a:pPr>
            <a:r>
              <a:rPr lang="en-US" sz="2400" dirty="0">
                <a:cs typeface="Calibri" panose="020F0502020204030204" pitchFamily="34" charset="0"/>
              </a:rPr>
              <a:t>Outputs</a:t>
            </a:r>
          </a:p>
        </p:txBody>
      </p:sp>
      <p:pic>
        <p:nvPicPr>
          <p:cNvPr id="57" name="Graphic 56" descr="Bar chart">
            <a:extLst>
              <a:ext uri="{FF2B5EF4-FFF2-40B4-BE49-F238E27FC236}">
                <a16:creationId xmlns:a16="http://schemas.microsoft.com/office/drawing/2014/main" id="{4A6269A7-F4DB-44EA-9077-A0A813D6D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1243" y="1712794"/>
            <a:ext cx="1292047" cy="1292047"/>
          </a:xfrm>
          <a:prstGeom prst="rect">
            <a:avLst/>
          </a:prstGeom>
        </p:spPr>
      </p:pic>
      <p:pic>
        <p:nvPicPr>
          <p:cNvPr id="61" name="Graphic 60" descr="Brainstorm">
            <a:extLst>
              <a:ext uri="{FF2B5EF4-FFF2-40B4-BE49-F238E27FC236}">
                <a16:creationId xmlns:a16="http://schemas.microsoft.com/office/drawing/2014/main" id="{5AAD296C-52FD-4323-8FDF-CCEA1F8185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63290" y="2896660"/>
            <a:ext cx="2643455" cy="2643455"/>
          </a:xfrm>
          <a:prstGeom prst="rect">
            <a:avLst/>
          </a:prstGeom>
        </p:spPr>
      </p:pic>
      <p:pic>
        <p:nvPicPr>
          <p:cNvPr id="63" name="Graphic 62" descr="Table">
            <a:extLst>
              <a:ext uri="{FF2B5EF4-FFF2-40B4-BE49-F238E27FC236}">
                <a16:creationId xmlns:a16="http://schemas.microsoft.com/office/drawing/2014/main" id="{8A2AEBCF-6AB3-489F-A002-BCC2B22C83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62168" y="4544706"/>
            <a:ext cx="1067663" cy="1067663"/>
          </a:xfrm>
          <a:prstGeom prst="rect">
            <a:avLst/>
          </a:prstGeom>
        </p:spPr>
      </p:pic>
    </p:spTree>
    <p:extLst>
      <p:ext uri="{BB962C8B-B14F-4D97-AF65-F5344CB8AC3E}">
        <p14:creationId xmlns:p14="http://schemas.microsoft.com/office/powerpoint/2010/main" val="400063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EE45-C4AE-400F-913C-DF58082FA856}"/>
              </a:ext>
            </a:extLst>
          </p:cNvPr>
          <p:cNvSpPr>
            <a:spLocks noGrp="1"/>
          </p:cNvSpPr>
          <p:nvPr>
            <p:ph type="title"/>
          </p:nvPr>
        </p:nvSpPr>
        <p:spPr/>
        <p:txBody>
          <a:bodyPr/>
          <a:lstStyle/>
          <a:p>
            <a:pPr algn="ctr"/>
            <a:r>
              <a:rPr lang="en-US" b="1" dirty="0">
                <a:latin typeface="+mj-lt"/>
                <a:cs typeface="Calibri" panose="020F0502020204030204" pitchFamily="34" charset="0"/>
              </a:rPr>
              <a:t>Dataset Information</a:t>
            </a:r>
          </a:p>
        </p:txBody>
      </p:sp>
      <p:sp>
        <p:nvSpPr>
          <p:cNvPr id="3" name="Content Placeholder 2">
            <a:extLst>
              <a:ext uri="{FF2B5EF4-FFF2-40B4-BE49-F238E27FC236}">
                <a16:creationId xmlns:a16="http://schemas.microsoft.com/office/drawing/2014/main" id="{621BFB88-C7A0-4594-B032-E75A1BEAA178}"/>
              </a:ext>
            </a:extLst>
          </p:cNvPr>
          <p:cNvSpPr>
            <a:spLocks noGrp="1"/>
          </p:cNvSpPr>
          <p:nvPr>
            <p:ph idx="1"/>
          </p:nvPr>
        </p:nvSpPr>
        <p:spPr>
          <a:xfrm>
            <a:off x="914400" y="1690688"/>
            <a:ext cx="7068607" cy="4094651"/>
          </a:xfrm>
        </p:spPr>
        <p:txBody>
          <a:bodyPr>
            <a:normAutofit/>
          </a:bodyPr>
          <a:lstStyle/>
          <a:p>
            <a:endParaRPr lang="en-US" sz="2000" dirty="0">
              <a:latin typeface="+mn-lt"/>
            </a:endParaRPr>
          </a:p>
          <a:p>
            <a:pPr algn="just">
              <a:lnSpc>
                <a:spcPct val="100000"/>
              </a:lnSpc>
              <a:buClr>
                <a:schemeClr val="tx1"/>
              </a:buClr>
              <a:buFont typeface="Wingdings" panose="05000000000000000000" pitchFamily="2" charset="2"/>
              <a:buChar char="§"/>
            </a:pPr>
            <a:r>
              <a:rPr lang="en-US" sz="1800" dirty="0">
                <a:latin typeface="+mn-lt"/>
              </a:rPr>
              <a:t>The Portuguese Bank Marking data is provided by UCI</a:t>
            </a:r>
          </a:p>
          <a:p>
            <a:pPr algn="just">
              <a:lnSpc>
                <a:spcPct val="100000"/>
              </a:lnSpc>
              <a:buClr>
                <a:schemeClr val="tx1"/>
              </a:buClr>
              <a:buFont typeface="Wingdings" panose="05000000000000000000" pitchFamily="2" charset="2"/>
              <a:buChar char="§"/>
            </a:pPr>
            <a:r>
              <a:rPr lang="en-US" sz="1800" dirty="0">
                <a:latin typeface="+mn-lt"/>
              </a:rPr>
              <a:t>There are </a:t>
            </a:r>
            <a:r>
              <a:rPr lang="en-US" sz="1800" b="1" dirty="0">
                <a:latin typeface="+mn-lt"/>
              </a:rPr>
              <a:t>20 features/variables </a:t>
            </a:r>
            <a:r>
              <a:rPr lang="en-US" sz="1800" dirty="0">
                <a:latin typeface="+mn-lt"/>
              </a:rPr>
              <a:t>and 1 class i.e. </a:t>
            </a:r>
            <a:r>
              <a:rPr lang="en-US" sz="1800" b="1" dirty="0">
                <a:latin typeface="+mn-lt"/>
              </a:rPr>
              <a:t>term-deposit  </a:t>
            </a:r>
            <a:r>
              <a:rPr lang="en-US" sz="1800" dirty="0">
                <a:latin typeface="+mn-lt"/>
              </a:rPr>
              <a:t>(yes-subscribed, no–not subscribed) and </a:t>
            </a:r>
            <a:r>
              <a:rPr lang="en-US" sz="1800" b="1" dirty="0">
                <a:latin typeface="+mn-lt"/>
              </a:rPr>
              <a:t>411K records</a:t>
            </a:r>
          </a:p>
          <a:p>
            <a:pPr algn="just">
              <a:lnSpc>
                <a:spcPct val="100000"/>
              </a:lnSpc>
              <a:buClr>
                <a:schemeClr val="tx1"/>
              </a:buClr>
              <a:buFont typeface="Wingdings" panose="05000000000000000000" pitchFamily="2" charset="2"/>
              <a:buChar char="§"/>
            </a:pPr>
            <a:r>
              <a:rPr lang="en-US" sz="1800" dirty="0">
                <a:latin typeface="+mn-lt"/>
              </a:rPr>
              <a:t>The features contain client data, campaign data and social/economic context attributes. Features are a mix of continuous and categorical data type.</a:t>
            </a:r>
          </a:p>
          <a:p>
            <a:pPr algn="just">
              <a:lnSpc>
                <a:spcPct val="100000"/>
              </a:lnSpc>
              <a:buClr>
                <a:schemeClr val="tx1"/>
              </a:buClr>
              <a:buFont typeface="Wingdings" panose="05000000000000000000" pitchFamily="2" charset="2"/>
              <a:buChar char="§"/>
            </a:pPr>
            <a:r>
              <a:rPr lang="en-US" sz="1800" dirty="0">
                <a:latin typeface="+mn-lt"/>
              </a:rPr>
              <a:t>The data contains individuals above 17 years of age and most of the people in the population have a university degree education, are married and have not defaulted before.</a:t>
            </a:r>
          </a:p>
          <a:p>
            <a:pPr algn="just">
              <a:lnSpc>
                <a:spcPct val="100000"/>
              </a:lnSpc>
              <a:buClr>
                <a:schemeClr val="tx1"/>
              </a:buClr>
              <a:buFont typeface="Wingdings" panose="05000000000000000000" pitchFamily="2" charset="2"/>
              <a:buChar char="§"/>
            </a:pPr>
            <a:r>
              <a:rPr lang="en-US" sz="1800" dirty="0">
                <a:latin typeface="+mn-lt"/>
              </a:rPr>
              <a:t>Term-deposit class is imbalanced, around 89% of the observations have term-deposit class as “no”  </a:t>
            </a:r>
          </a:p>
          <a:p>
            <a:pPr>
              <a:buClr>
                <a:schemeClr val="tx1"/>
              </a:buClr>
              <a:buFont typeface="Wingdings" panose="05000000000000000000" pitchFamily="2" charset="2"/>
              <a:buChar char="§"/>
            </a:pPr>
            <a:endParaRPr lang="en-US" sz="1800" dirty="0">
              <a:latin typeface="Calibri" panose="020F0502020204030204" pitchFamily="34" charset="0"/>
              <a:cs typeface="Calibri" panose="020F0502020204030204" pitchFamily="34" charset="0"/>
            </a:endParaRPr>
          </a:p>
          <a:p>
            <a:pPr marL="457200" lvl="1" indent="0">
              <a:buNone/>
            </a:pPr>
            <a:endParaRPr lang="en-US"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FB0F81E-0FCC-4C6A-876E-AB356B88E471}"/>
              </a:ext>
            </a:extLst>
          </p:cNvPr>
          <p:cNvSpPr txBox="1"/>
          <p:nvPr/>
        </p:nvSpPr>
        <p:spPr>
          <a:xfrm>
            <a:off x="8199361" y="1781146"/>
            <a:ext cx="3528216" cy="369332"/>
          </a:xfrm>
          <a:prstGeom prst="rect">
            <a:avLst/>
          </a:prstGeom>
          <a:noFill/>
        </p:spPr>
        <p:txBody>
          <a:bodyPr wrap="square" rtlCol="0">
            <a:spAutoFit/>
          </a:bodyPr>
          <a:lstStyle/>
          <a:p>
            <a:pPr algn="ctr"/>
            <a:r>
              <a:rPr lang="en-US" b="1" dirty="0"/>
              <a:t>Term-Deposit Class (%)</a:t>
            </a:r>
          </a:p>
        </p:txBody>
      </p:sp>
      <p:sp>
        <p:nvSpPr>
          <p:cNvPr id="7" name="TextBox 6">
            <a:extLst>
              <a:ext uri="{FF2B5EF4-FFF2-40B4-BE49-F238E27FC236}">
                <a16:creationId xmlns:a16="http://schemas.microsoft.com/office/drawing/2014/main" id="{0BE13748-8847-423E-B6C3-5F4A4C6AAA6B}"/>
              </a:ext>
            </a:extLst>
          </p:cNvPr>
          <p:cNvSpPr txBox="1"/>
          <p:nvPr/>
        </p:nvSpPr>
        <p:spPr>
          <a:xfrm>
            <a:off x="8486079" y="6304002"/>
            <a:ext cx="3528216" cy="553998"/>
          </a:xfrm>
          <a:prstGeom prst="rect">
            <a:avLst/>
          </a:prstGeom>
          <a:noFill/>
        </p:spPr>
        <p:txBody>
          <a:bodyPr wrap="square" rtlCol="0">
            <a:spAutoFit/>
          </a:bodyPr>
          <a:lstStyle/>
          <a:p>
            <a:pPr lvl="0"/>
            <a:r>
              <a:rPr lang="en-US" sz="1200">
                <a:solidFill>
                  <a:srgbClr val="000000"/>
                </a:solidFill>
              </a:rPr>
              <a:t>Legend: </a:t>
            </a:r>
            <a:r>
              <a:rPr lang="en-US" sz="1200">
                <a:solidFill>
                  <a:srgbClr val="FF4500"/>
                </a:solidFill>
              </a:rPr>
              <a:t>term-deposit no</a:t>
            </a:r>
            <a:r>
              <a:rPr lang="en-US" sz="1200">
                <a:solidFill>
                  <a:schemeClr val="accent5">
                    <a:lumMod val="75000"/>
                  </a:schemeClr>
                </a:solidFill>
              </a:rPr>
              <a:t>, </a:t>
            </a:r>
            <a:r>
              <a:rPr lang="en-US" sz="1200">
                <a:solidFill>
                  <a:srgbClr val="008000"/>
                </a:solidFill>
              </a:rPr>
              <a:t>term-deposit yes</a:t>
            </a:r>
            <a:endParaRPr lang="en-US" sz="1200">
              <a:solidFill>
                <a:srgbClr val="0070C0"/>
              </a:solidFill>
            </a:endParaRPr>
          </a:p>
          <a:p>
            <a:endParaRPr lang="en-US" dirty="0"/>
          </a:p>
        </p:txBody>
      </p:sp>
      <p:pic>
        <p:nvPicPr>
          <p:cNvPr id="12" name="Picture 11" descr="A picture containing drawing&#10;&#10;Description automatically generated">
            <a:extLst>
              <a:ext uri="{FF2B5EF4-FFF2-40B4-BE49-F238E27FC236}">
                <a16:creationId xmlns:a16="http://schemas.microsoft.com/office/drawing/2014/main" id="{A6EF8FAE-A144-4B15-B91F-B8250A9F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079" y="2218113"/>
            <a:ext cx="2791521" cy="3648922"/>
          </a:xfrm>
          <a:prstGeom prst="rect">
            <a:avLst/>
          </a:prstGeom>
        </p:spPr>
      </p:pic>
    </p:spTree>
    <p:extLst>
      <p:ext uri="{BB962C8B-B14F-4D97-AF65-F5344CB8AC3E}">
        <p14:creationId xmlns:p14="http://schemas.microsoft.com/office/powerpoint/2010/main" val="184505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039-4E9E-4D7F-8302-C61B84328CA8}"/>
              </a:ext>
            </a:extLst>
          </p:cNvPr>
          <p:cNvSpPr>
            <a:spLocks noGrp="1"/>
          </p:cNvSpPr>
          <p:nvPr>
            <p:ph type="title"/>
          </p:nvPr>
        </p:nvSpPr>
        <p:spPr/>
        <p:txBody>
          <a:bodyPr>
            <a:normAutofit/>
          </a:bodyPr>
          <a:lstStyle/>
          <a:p>
            <a:pPr algn="ctr"/>
            <a:r>
              <a:rPr lang="en-US" b="1" dirty="0">
                <a:latin typeface="+mj-lt"/>
              </a:rPr>
              <a:t>Inferential Analysis</a:t>
            </a:r>
          </a:p>
        </p:txBody>
      </p:sp>
      <p:sp>
        <p:nvSpPr>
          <p:cNvPr id="12" name="TextBox 11">
            <a:extLst>
              <a:ext uri="{FF2B5EF4-FFF2-40B4-BE49-F238E27FC236}">
                <a16:creationId xmlns:a16="http://schemas.microsoft.com/office/drawing/2014/main" id="{FCD56122-3D18-47B4-8D5B-0EC6A4DB0059}"/>
              </a:ext>
            </a:extLst>
          </p:cNvPr>
          <p:cNvSpPr txBox="1"/>
          <p:nvPr/>
        </p:nvSpPr>
        <p:spPr>
          <a:xfrm>
            <a:off x="1001399" y="4110234"/>
            <a:ext cx="2166616" cy="1415772"/>
          </a:xfrm>
          <a:prstGeom prst="rect">
            <a:avLst/>
          </a:prstGeom>
          <a:noFill/>
        </p:spPr>
        <p:txBody>
          <a:bodyPr wrap="square" rtlCol="0">
            <a:spAutoFit/>
          </a:bodyPr>
          <a:lstStyle/>
          <a:p>
            <a:pPr algn="just"/>
            <a:r>
              <a:rPr lang="en-US" dirty="0"/>
              <a:t>Term-deposit class has a higher proportion when Euribor rate is low</a:t>
            </a:r>
          </a:p>
          <a:p>
            <a:pPr marL="285750" indent="-285750">
              <a:buFont typeface="Arial" panose="020B0604020202020204" pitchFamily="34" charset="0"/>
              <a:buChar char="•"/>
            </a:pPr>
            <a:endParaRPr lang="en-US" sz="1400" dirty="0"/>
          </a:p>
        </p:txBody>
      </p:sp>
      <p:sp>
        <p:nvSpPr>
          <p:cNvPr id="15" name="TextBox 14">
            <a:extLst>
              <a:ext uri="{FF2B5EF4-FFF2-40B4-BE49-F238E27FC236}">
                <a16:creationId xmlns:a16="http://schemas.microsoft.com/office/drawing/2014/main" id="{18CD7E4A-EBC2-4A85-B949-1D5E0EED2E49}"/>
              </a:ext>
            </a:extLst>
          </p:cNvPr>
          <p:cNvSpPr txBox="1"/>
          <p:nvPr/>
        </p:nvSpPr>
        <p:spPr>
          <a:xfrm>
            <a:off x="3796811" y="4110234"/>
            <a:ext cx="2166615" cy="1200329"/>
          </a:xfrm>
          <a:prstGeom prst="rect">
            <a:avLst/>
          </a:prstGeom>
          <a:noFill/>
        </p:spPr>
        <p:txBody>
          <a:bodyPr wrap="square" rtlCol="0">
            <a:spAutoFit/>
          </a:bodyPr>
          <a:lstStyle/>
          <a:p>
            <a:pPr algn="just"/>
            <a:r>
              <a:rPr lang="en-US" dirty="0"/>
              <a:t>Higher age groups have a slightly higher proportion of term-deposit yes class </a:t>
            </a:r>
          </a:p>
        </p:txBody>
      </p:sp>
      <p:sp>
        <p:nvSpPr>
          <p:cNvPr id="16" name="TextBox 15">
            <a:extLst>
              <a:ext uri="{FF2B5EF4-FFF2-40B4-BE49-F238E27FC236}">
                <a16:creationId xmlns:a16="http://schemas.microsoft.com/office/drawing/2014/main" id="{82DB7235-D13B-416D-BF84-20A9D185DD18}"/>
              </a:ext>
            </a:extLst>
          </p:cNvPr>
          <p:cNvSpPr txBox="1"/>
          <p:nvPr/>
        </p:nvSpPr>
        <p:spPr>
          <a:xfrm>
            <a:off x="6534149" y="4116373"/>
            <a:ext cx="2185037" cy="2031325"/>
          </a:xfrm>
          <a:prstGeom prst="rect">
            <a:avLst/>
          </a:prstGeom>
          <a:noFill/>
        </p:spPr>
        <p:txBody>
          <a:bodyPr wrap="square" rtlCol="0">
            <a:spAutoFit/>
          </a:bodyPr>
          <a:lstStyle/>
          <a:p>
            <a:pPr algn="just"/>
            <a:r>
              <a:rPr lang="en-US" dirty="0"/>
              <a:t>The marketing calls on telephones have a higher proportion of conversion into a term-deposit subscription than calls on cellular</a:t>
            </a:r>
          </a:p>
        </p:txBody>
      </p:sp>
      <p:sp>
        <p:nvSpPr>
          <p:cNvPr id="17" name="TextBox 16">
            <a:extLst>
              <a:ext uri="{FF2B5EF4-FFF2-40B4-BE49-F238E27FC236}">
                <a16:creationId xmlns:a16="http://schemas.microsoft.com/office/drawing/2014/main" id="{F4E64C70-7910-4F11-AB6C-68804D86DD8B}"/>
              </a:ext>
            </a:extLst>
          </p:cNvPr>
          <p:cNvSpPr txBox="1"/>
          <p:nvPr/>
        </p:nvSpPr>
        <p:spPr>
          <a:xfrm>
            <a:off x="9208306" y="4110234"/>
            <a:ext cx="2166615" cy="1200329"/>
          </a:xfrm>
          <a:prstGeom prst="rect">
            <a:avLst/>
          </a:prstGeom>
          <a:noFill/>
        </p:spPr>
        <p:txBody>
          <a:bodyPr wrap="square" rtlCol="0">
            <a:spAutoFit/>
          </a:bodyPr>
          <a:lstStyle/>
          <a:p>
            <a:pPr algn="just"/>
            <a:r>
              <a:rPr lang="en-US" dirty="0"/>
              <a:t>Lower employee variation has higher chance of term-deposit yes class </a:t>
            </a:r>
          </a:p>
        </p:txBody>
      </p:sp>
      <p:sp>
        <p:nvSpPr>
          <p:cNvPr id="13" name="TextBox 12">
            <a:extLst>
              <a:ext uri="{FF2B5EF4-FFF2-40B4-BE49-F238E27FC236}">
                <a16:creationId xmlns:a16="http://schemas.microsoft.com/office/drawing/2014/main" id="{00594550-F8D7-454D-A591-2C9C162C946E}"/>
              </a:ext>
            </a:extLst>
          </p:cNvPr>
          <p:cNvSpPr txBox="1"/>
          <p:nvPr/>
        </p:nvSpPr>
        <p:spPr>
          <a:xfrm>
            <a:off x="824273" y="1461682"/>
            <a:ext cx="10760198" cy="369332"/>
          </a:xfrm>
          <a:prstGeom prst="rect">
            <a:avLst/>
          </a:prstGeom>
          <a:noFill/>
        </p:spPr>
        <p:txBody>
          <a:bodyPr wrap="square" rtlCol="0">
            <a:spAutoFit/>
          </a:bodyPr>
          <a:lstStyle/>
          <a:p>
            <a:r>
              <a:rPr lang="en-US" dirty="0"/>
              <a:t>Factors determining term deposit subscription: Euribor, Age, Contact-type, Employment Variation</a:t>
            </a:r>
            <a:endParaRPr lang="en-US" b="1" dirty="0"/>
          </a:p>
        </p:txBody>
      </p:sp>
      <p:pic>
        <p:nvPicPr>
          <p:cNvPr id="6" name="Picture 5" descr="A screenshot of a cell phone&#10;&#10;Description automatically generated">
            <a:extLst>
              <a:ext uri="{FF2B5EF4-FFF2-40B4-BE49-F238E27FC236}">
                <a16:creationId xmlns:a16="http://schemas.microsoft.com/office/drawing/2014/main" id="{A89D8D9C-31D4-49FD-A388-9BE2A8C8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448" y="2020077"/>
            <a:ext cx="2557694" cy="2031325"/>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647404F3-082B-4996-A52D-88DFB2E16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692" y="2020077"/>
            <a:ext cx="2560320" cy="2031324"/>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22FAF89C-AC11-41E7-899A-F01A0C4D9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619" y="2029601"/>
            <a:ext cx="2557694" cy="2031325"/>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45AD6164-E726-4CAE-9FFC-C40E2A649C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3543" y="2020076"/>
            <a:ext cx="2557693" cy="2031325"/>
          </a:xfrm>
          <a:prstGeom prst="rect">
            <a:avLst/>
          </a:prstGeom>
        </p:spPr>
      </p:pic>
      <p:sp>
        <p:nvSpPr>
          <p:cNvPr id="23" name="TextBox 22">
            <a:extLst>
              <a:ext uri="{FF2B5EF4-FFF2-40B4-BE49-F238E27FC236}">
                <a16:creationId xmlns:a16="http://schemas.microsoft.com/office/drawing/2014/main" id="{AD3BBE76-A34A-42A3-B29A-95F4F08E6159}"/>
              </a:ext>
            </a:extLst>
          </p:cNvPr>
          <p:cNvSpPr txBox="1"/>
          <p:nvPr/>
        </p:nvSpPr>
        <p:spPr>
          <a:xfrm>
            <a:off x="8658371" y="6304002"/>
            <a:ext cx="2926100" cy="553998"/>
          </a:xfrm>
          <a:prstGeom prst="rect">
            <a:avLst/>
          </a:prstGeom>
          <a:noFill/>
        </p:spPr>
        <p:txBody>
          <a:bodyPr wrap="square" rtlCol="0">
            <a:spAutoFit/>
          </a:bodyPr>
          <a:lstStyle/>
          <a:p>
            <a:pPr lvl="0"/>
            <a:r>
              <a:rPr lang="en-US" sz="1200" dirty="0">
                <a:solidFill>
                  <a:srgbClr val="000000"/>
                </a:solidFill>
              </a:rPr>
              <a:t>Legend: </a:t>
            </a:r>
            <a:r>
              <a:rPr lang="en-US" sz="1200" dirty="0">
                <a:solidFill>
                  <a:srgbClr val="FF4500"/>
                </a:solidFill>
              </a:rPr>
              <a:t>term-deposit no</a:t>
            </a:r>
            <a:r>
              <a:rPr lang="en-US" sz="1200" dirty="0">
                <a:solidFill>
                  <a:schemeClr val="accent5">
                    <a:lumMod val="75000"/>
                  </a:schemeClr>
                </a:solidFill>
              </a:rPr>
              <a:t>, </a:t>
            </a:r>
            <a:r>
              <a:rPr lang="en-US" sz="1200" dirty="0">
                <a:solidFill>
                  <a:srgbClr val="008000"/>
                </a:solidFill>
              </a:rPr>
              <a:t>term-deposit yes</a:t>
            </a:r>
            <a:endParaRPr lang="en-US" sz="1200" dirty="0">
              <a:solidFill>
                <a:srgbClr val="0070C0"/>
              </a:solidFill>
            </a:endParaRPr>
          </a:p>
          <a:p>
            <a:endParaRPr lang="en-US" dirty="0"/>
          </a:p>
        </p:txBody>
      </p:sp>
    </p:spTree>
    <p:extLst>
      <p:ext uri="{BB962C8B-B14F-4D97-AF65-F5344CB8AC3E}">
        <p14:creationId xmlns:p14="http://schemas.microsoft.com/office/powerpoint/2010/main" val="307461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039-4E9E-4D7F-8302-C61B84328CA8}"/>
              </a:ext>
            </a:extLst>
          </p:cNvPr>
          <p:cNvSpPr>
            <a:spLocks noGrp="1"/>
          </p:cNvSpPr>
          <p:nvPr>
            <p:ph type="title"/>
          </p:nvPr>
        </p:nvSpPr>
        <p:spPr>
          <a:xfrm>
            <a:off x="838200" y="365125"/>
            <a:ext cx="10515600" cy="1082675"/>
          </a:xfrm>
        </p:spPr>
        <p:txBody>
          <a:bodyPr>
            <a:normAutofit/>
          </a:bodyPr>
          <a:lstStyle/>
          <a:p>
            <a:pPr algn="ctr"/>
            <a:r>
              <a:rPr lang="en-US" b="1" dirty="0">
                <a:latin typeface="+mj-lt"/>
              </a:rPr>
              <a:t>Inferential Analysis (Cont.)</a:t>
            </a:r>
          </a:p>
        </p:txBody>
      </p:sp>
      <p:sp>
        <p:nvSpPr>
          <p:cNvPr id="3" name="Content Placeholder 2">
            <a:extLst>
              <a:ext uri="{FF2B5EF4-FFF2-40B4-BE49-F238E27FC236}">
                <a16:creationId xmlns:a16="http://schemas.microsoft.com/office/drawing/2014/main" id="{4881BDD5-7AF5-4278-8529-E47CD577080E}"/>
              </a:ext>
            </a:extLst>
          </p:cNvPr>
          <p:cNvSpPr>
            <a:spLocks noGrp="1"/>
          </p:cNvSpPr>
          <p:nvPr>
            <p:ph sz="half" idx="1"/>
          </p:nvPr>
        </p:nvSpPr>
        <p:spPr>
          <a:xfrm>
            <a:off x="913660" y="1270011"/>
            <a:ext cx="10440140" cy="3053043"/>
          </a:xfrm>
        </p:spPr>
        <p:txBody>
          <a:bodyPr>
            <a:noAutofit/>
          </a:bodyPr>
          <a:lstStyle/>
          <a:p>
            <a:pPr marL="0" indent="0" algn="just">
              <a:lnSpc>
                <a:spcPct val="100000"/>
              </a:lnSpc>
              <a:buNone/>
            </a:pPr>
            <a:r>
              <a:rPr lang="en-US" sz="1800" dirty="0">
                <a:latin typeface="+mn-lt"/>
              </a:rPr>
              <a:t>Other important factors </a:t>
            </a:r>
          </a:p>
          <a:p>
            <a:pPr lvl="1" algn="just">
              <a:lnSpc>
                <a:spcPct val="100000"/>
              </a:lnSpc>
              <a:buClr>
                <a:schemeClr val="tx1"/>
              </a:buClr>
              <a:buFont typeface="Arial" panose="020B0604020202020204" pitchFamily="34" charset="0"/>
              <a:buChar char="•"/>
            </a:pPr>
            <a:r>
              <a:rPr lang="en-US" sz="1800" b="1" dirty="0">
                <a:latin typeface="+mn-lt"/>
              </a:rPr>
              <a:t>Housing loan: </a:t>
            </a:r>
            <a:r>
              <a:rPr lang="en-US" sz="1800" dirty="0">
                <a:latin typeface="+mn-lt"/>
              </a:rPr>
              <a:t>Not much difference visually between people with housing loans and not with housing loans in terms of proportions of term deposit class</a:t>
            </a:r>
          </a:p>
          <a:p>
            <a:pPr lvl="1" algn="just">
              <a:lnSpc>
                <a:spcPct val="100000"/>
              </a:lnSpc>
              <a:buClr>
                <a:schemeClr val="tx1"/>
              </a:buClr>
              <a:buFont typeface="Arial" panose="020B0604020202020204" pitchFamily="34" charset="0"/>
              <a:buChar char="•"/>
            </a:pPr>
            <a:r>
              <a:rPr lang="en-US" sz="1800" b="1" dirty="0">
                <a:latin typeface="+mn-lt"/>
              </a:rPr>
              <a:t>Number of Employees: </a:t>
            </a:r>
            <a:r>
              <a:rPr lang="en-US" sz="1800" dirty="0">
                <a:latin typeface="+mn-lt"/>
              </a:rPr>
              <a:t>Proportion of people with subscription of term-deposit is higher for lesser number of employees in the bank</a:t>
            </a:r>
          </a:p>
          <a:p>
            <a:pPr lvl="1" algn="just">
              <a:lnSpc>
                <a:spcPct val="100000"/>
              </a:lnSpc>
              <a:buClr>
                <a:schemeClr val="tx1"/>
              </a:buClr>
              <a:buFont typeface="Arial" panose="020B0604020202020204" pitchFamily="34" charset="0"/>
              <a:buChar char="•"/>
            </a:pPr>
            <a:r>
              <a:rPr lang="en-US" sz="1800" b="1" dirty="0">
                <a:latin typeface="+mn-lt"/>
              </a:rPr>
              <a:t>Education type: </a:t>
            </a:r>
            <a:r>
              <a:rPr lang="en-US" sz="1800" dirty="0">
                <a:latin typeface="+mn-lt"/>
              </a:rPr>
              <a:t>Not much difference visually between proportions of the two classes based on education type</a:t>
            </a:r>
          </a:p>
          <a:p>
            <a:pPr lvl="1" algn="just">
              <a:lnSpc>
                <a:spcPct val="100000"/>
              </a:lnSpc>
              <a:buClr>
                <a:schemeClr val="tx1"/>
              </a:buClr>
              <a:buFont typeface="Arial" panose="020B0604020202020204" pitchFamily="34" charset="0"/>
              <a:buChar char="•"/>
            </a:pPr>
            <a:r>
              <a:rPr lang="en-US" sz="1800" b="1" dirty="0">
                <a:latin typeface="+mn-lt"/>
              </a:rPr>
              <a:t>Marital Status: </a:t>
            </a:r>
            <a:r>
              <a:rPr lang="en-US" sz="1800" dirty="0">
                <a:latin typeface="+mn-lt"/>
              </a:rPr>
              <a:t>Slightly higher proportion of term-deposit subscription clients amongst married </a:t>
            </a:r>
            <a:r>
              <a:rPr lang="en-US" sz="1800" dirty="0"/>
              <a:t>people</a:t>
            </a:r>
            <a:endParaRPr lang="en-US" sz="1800" b="1" dirty="0"/>
          </a:p>
          <a:p>
            <a:pPr lvl="1"/>
            <a:endParaRPr lang="en-US" sz="1800" dirty="0"/>
          </a:p>
          <a:p>
            <a:pPr lvl="1"/>
            <a:endParaRPr lang="en-US" sz="1800" dirty="0"/>
          </a:p>
          <a:p>
            <a:pPr lvl="1"/>
            <a:endParaRPr lang="en-US" sz="1800" dirty="0"/>
          </a:p>
          <a:p>
            <a:pPr lvl="1"/>
            <a:endParaRPr lang="en-US" sz="1800" dirty="0"/>
          </a:p>
        </p:txBody>
      </p:sp>
      <p:sp>
        <p:nvSpPr>
          <p:cNvPr id="9" name="TextBox 8">
            <a:extLst>
              <a:ext uri="{FF2B5EF4-FFF2-40B4-BE49-F238E27FC236}">
                <a16:creationId xmlns:a16="http://schemas.microsoft.com/office/drawing/2014/main" id="{0D120DC6-0B27-423F-9BE1-7BE42CA70AB4}"/>
              </a:ext>
            </a:extLst>
          </p:cNvPr>
          <p:cNvSpPr txBox="1"/>
          <p:nvPr/>
        </p:nvSpPr>
        <p:spPr>
          <a:xfrm>
            <a:off x="8567148" y="6127728"/>
            <a:ext cx="2958102" cy="553998"/>
          </a:xfrm>
          <a:prstGeom prst="rect">
            <a:avLst/>
          </a:prstGeom>
          <a:noFill/>
        </p:spPr>
        <p:txBody>
          <a:bodyPr wrap="square" rtlCol="0">
            <a:spAutoFit/>
          </a:bodyPr>
          <a:lstStyle/>
          <a:p>
            <a:pPr lvl="0"/>
            <a:r>
              <a:rPr lang="en-US" sz="1200" dirty="0">
                <a:solidFill>
                  <a:srgbClr val="000000"/>
                </a:solidFill>
              </a:rPr>
              <a:t>Legend: </a:t>
            </a:r>
            <a:r>
              <a:rPr lang="en-US" sz="1200" dirty="0">
                <a:solidFill>
                  <a:srgbClr val="FF4500"/>
                </a:solidFill>
              </a:rPr>
              <a:t>term-deposit no</a:t>
            </a:r>
            <a:r>
              <a:rPr lang="en-US" sz="1200" dirty="0">
                <a:solidFill>
                  <a:schemeClr val="accent5">
                    <a:lumMod val="75000"/>
                  </a:schemeClr>
                </a:solidFill>
              </a:rPr>
              <a:t>, </a:t>
            </a:r>
            <a:r>
              <a:rPr lang="en-US" sz="1200" dirty="0">
                <a:solidFill>
                  <a:srgbClr val="008000"/>
                </a:solidFill>
              </a:rPr>
              <a:t>term-deposit yes</a:t>
            </a:r>
            <a:endParaRPr lang="en-US" sz="1200" dirty="0">
              <a:solidFill>
                <a:srgbClr val="0070C0"/>
              </a:solidFill>
            </a:endParaRP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0E0162F5-6500-4849-BC04-D19E233BC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74" y="4200526"/>
            <a:ext cx="2236757" cy="18288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915A631-9D2F-4984-A027-92084BF93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941" y="4200526"/>
            <a:ext cx="2236757" cy="18288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0D5C7C5-4DAD-480E-88D4-A473705C7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391" y="4255787"/>
            <a:ext cx="2236757" cy="183573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ACBCF06-B17E-4FF5-8FFA-825A8AA57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0842" y="4255787"/>
            <a:ext cx="2236757" cy="1835730"/>
          </a:xfrm>
          <a:prstGeom prst="rect">
            <a:avLst/>
          </a:prstGeom>
        </p:spPr>
      </p:pic>
    </p:spTree>
    <p:extLst>
      <p:ext uri="{BB962C8B-B14F-4D97-AF65-F5344CB8AC3E}">
        <p14:creationId xmlns:p14="http://schemas.microsoft.com/office/powerpoint/2010/main" val="87212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039-4E9E-4D7F-8302-C61B84328CA8}"/>
              </a:ext>
            </a:extLst>
          </p:cNvPr>
          <p:cNvSpPr>
            <a:spLocks noGrp="1"/>
          </p:cNvSpPr>
          <p:nvPr>
            <p:ph type="title"/>
          </p:nvPr>
        </p:nvSpPr>
        <p:spPr>
          <a:xfrm>
            <a:off x="838200" y="318701"/>
            <a:ext cx="10515600" cy="1325563"/>
          </a:xfrm>
        </p:spPr>
        <p:txBody>
          <a:bodyPr>
            <a:normAutofit/>
          </a:bodyPr>
          <a:lstStyle/>
          <a:p>
            <a:pPr algn="ctr"/>
            <a:r>
              <a:rPr lang="en-US" b="1" dirty="0"/>
              <a:t>Predictive Modeling</a:t>
            </a:r>
          </a:p>
        </p:txBody>
      </p:sp>
      <p:sp>
        <p:nvSpPr>
          <p:cNvPr id="3" name="Content Placeholder 2">
            <a:extLst>
              <a:ext uri="{FF2B5EF4-FFF2-40B4-BE49-F238E27FC236}">
                <a16:creationId xmlns:a16="http://schemas.microsoft.com/office/drawing/2014/main" id="{4881BDD5-7AF5-4278-8529-E47CD577080E}"/>
              </a:ext>
            </a:extLst>
          </p:cNvPr>
          <p:cNvSpPr>
            <a:spLocks noGrp="1"/>
          </p:cNvSpPr>
          <p:nvPr>
            <p:ph sz="half" idx="1"/>
          </p:nvPr>
        </p:nvSpPr>
        <p:spPr>
          <a:xfrm>
            <a:off x="914399" y="1371600"/>
            <a:ext cx="10272889" cy="4829175"/>
          </a:xfrm>
        </p:spPr>
        <p:txBody>
          <a:bodyPr>
            <a:noAutofit/>
          </a:bodyPr>
          <a:lstStyle/>
          <a:p>
            <a:pPr marL="0" indent="0" algn="just">
              <a:lnSpc>
                <a:spcPct val="110000"/>
              </a:lnSpc>
              <a:buNone/>
            </a:pPr>
            <a:r>
              <a:rPr lang="en-US" sz="1800" b="1" dirty="0">
                <a:latin typeface="+mn-lt"/>
              </a:rPr>
              <a:t>Motivation – </a:t>
            </a:r>
            <a:r>
              <a:rPr lang="en-US" sz="1800" dirty="0">
                <a:latin typeface="+mn-lt"/>
              </a:rPr>
              <a:t>Predicting clients subscribing to term-deposit would be very important for the bank’s marketing team in order to focus efforts on the right clients </a:t>
            </a:r>
          </a:p>
          <a:p>
            <a:pPr marL="0" indent="0" algn="just">
              <a:lnSpc>
                <a:spcPct val="110000"/>
              </a:lnSpc>
              <a:buNone/>
            </a:pPr>
            <a:r>
              <a:rPr lang="en-US" sz="1800" b="1" dirty="0">
                <a:latin typeface="+mn-lt"/>
              </a:rPr>
              <a:t>Approach – </a:t>
            </a:r>
          </a:p>
          <a:p>
            <a:pPr marL="285750" lvl="0" indent="-285750" algn="just" eaLnBrk="1" fontAlgn="auto" hangingPunct="1">
              <a:lnSpc>
                <a:spcPct val="110000"/>
              </a:lnSpc>
              <a:spcBef>
                <a:spcPts val="0"/>
              </a:spcBef>
              <a:spcAft>
                <a:spcPts val="0"/>
              </a:spcAft>
              <a:buClrTx/>
              <a:buSzTx/>
              <a:buFont typeface="Arial" panose="020B0604020202020204" pitchFamily="34" charset="0"/>
              <a:buChar char="•"/>
            </a:pPr>
            <a:r>
              <a:rPr lang="en-US" sz="1800" dirty="0">
                <a:latin typeface="+mn-lt"/>
              </a:rPr>
              <a:t>Important Features are selected using a wrapper-based feature importance technique</a:t>
            </a:r>
          </a:p>
          <a:p>
            <a:pPr marL="285750" lvl="0" indent="-285750" algn="just" eaLnBrk="1" fontAlgn="auto" hangingPunct="1">
              <a:lnSpc>
                <a:spcPct val="110000"/>
              </a:lnSpc>
              <a:spcBef>
                <a:spcPts val="0"/>
              </a:spcBef>
              <a:spcAft>
                <a:spcPts val="0"/>
              </a:spcAft>
              <a:buClrTx/>
              <a:buSzTx/>
              <a:buFont typeface="Arial" panose="020B0604020202020204" pitchFamily="34" charset="0"/>
              <a:buChar char="•"/>
            </a:pPr>
            <a:r>
              <a:rPr lang="en-US" sz="1800" dirty="0">
                <a:latin typeface="+mn-lt"/>
              </a:rPr>
              <a:t>Metrics: Since the data is imbalanced and it’s much more important for the bank to identify the potential client who would subscribe, we focus metrics of term-deposit yes class.  The metrics used are Average- Precision (</a:t>
            </a:r>
            <a:r>
              <a:rPr lang="en-US" sz="1800" b="1" dirty="0">
                <a:latin typeface="+mn-lt"/>
              </a:rPr>
              <a:t>Avg-Precision</a:t>
            </a:r>
            <a:r>
              <a:rPr lang="en-US" sz="1800" dirty="0">
                <a:latin typeface="+mn-lt"/>
              </a:rPr>
              <a:t>) and </a:t>
            </a:r>
            <a:r>
              <a:rPr lang="en-US" sz="1800" b="1" dirty="0">
                <a:latin typeface="+mn-lt"/>
              </a:rPr>
              <a:t>F1-Score</a:t>
            </a:r>
          </a:p>
          <a:p>
            <a:pPr marL="285750" lvl="0" indent="-285750" algn="just" eaLnBrk="1" fontAlgn="auto" hangingPunct="1">
              <a:lnSpc>
                <a:spcPct val="110000"/>
              </a:lnSpc>
              <a:spcBef>
                <a:spcPts val="0"/>
              </a:spcBef>
              <a:spcAft>
                <a:spcPts val="0"/>
              </a:spcAft>
              <a:buClrTx/>
              <a:buSzTx/>
              <a:buFont typeface="Arial" panose="020B0604020202020204" pitchFamily="34" charset="0"/>
              <a:buChar char="•"/>
            </a:pPr>
            <a:r>
              <a:rPr lang="en-US" sz="1800" dirty="0"/>
              <a:t>C</a:t>
            </a:r>
            <a:r>
              <a:rPr lang="en-US" sz="1800" dirty="0">
                <a:latin typeface="+mn-lt"/>
              </a:rPr>
              <a:t>lassification models are trained on the training data (80% data). Following are the models tried:</a:t>
            </a:r>
          </a:p>
          <a:p>
            <a:pPr marL="685800" lvl="1" algn="just" eaLnBrk="1" fontAlgn="auto" hangingPunct="1">
              <a:lnSpc>
                <a:spcPct val="110000"/>
              </a:lnSpc>
              <a:spcBef>
                <a:spcPts val="0"/>
              </a:spcBef>
              <a:spcAft>
                <a:spcPts val="0"/>
              </a:spcAft>
              <a:buClrTx/>
              <a:buSzTx/>
              <a:buFont typeface="Courier New" panose="02070309020205020404" pitchFamily="49" charset="0"/>
              <a:buChar char="o"/>
            </a:pPr>
            <a:r>
              <a:rPr lang="en-US" sz="1600" dirty="0">
                <a:latin typeface="+mn-lt"/>
              </a:rPr>
              <a:t>Decision Tree</a:t>
            </a:r>
          </a:p>
          <a:p>
            <a:pPr marL="685800" lvl="1" algn="just" eaLnBrk="1" fontAlgn="auto" hangingPunct="1">
              <a:lnSpc>
                <a:spcPct val="110000"/>
              </a:lnSpc>
              <a:spcBef>
                <a:spcPts val="0"/>
              </a:spcBef>
              <a:spcAft>
                <a:spcPts val="0"/>
              </a:spcAft>
              <a:buClrTx/>
              <a:buSzTx/>
              <a:buFont typeface="Courier New" panose="02070309020205020404" pitchFamily="49" charset="0"/>
              <a:buChar char="o"/>
            </a:pPr>
            <a:r>
              <a:rPr lang="en-US" sz="1600" dirty="0">
                <a:latin typeface="+mn-lt"/>
              </a:rPr>
              <a:t>Logistic Regression</a:t>
            </a:r>
          </a:p>
          <a:p>
            <a:pPr marL="685800" lvl="1" algn="just" eaLnBrk="1" fontAlgn="auto" hangingPunct="1">
              <a:lnSpc>
                <a:spcPct val="110000"/>
              </a:lnSpc>
              <a:spcBef>
                <a:spcPts val="0"/>
              </a:spcBef>
              <a:spcAft>
                <a:spcPts val="0"/>
              </a:spcAft>
              <a:buClrTx/>
              <a:buSzTx/>
              <a:buFont typeface="Courier New" panose="02070309020205020404" pitchFamily="49" charset="0"/>
              <a:buChar char="o"/>
            </a:pPr>
            <a:r>
              <a:rPr lang="en-US" sz="1600" dirty="0">
                <a:latin typeface="+mn-lt"/>
              </a:rPr>
              <a:t>Random Forest</a:t>
            </a:r>
          </a:p>
          <a:p>
            <a:pPr marL="685800" lvl="1" algn="just" eaLnBrk="1" fontAlgn="auto" hangingPunct="1">
              <a:lnSpc>
                <a:spcPct val="110000"/>
              </a:lnSpc>
              <a:spcBef>
                <a:spcPts val="0"/>
              </a:spcBef>
              <a:spcAft>
                <a:spcPts val="0"/>
              </a:spcAft>
              <a:buClrTx/>
              <a:buSzTx/>
              <a:buFont typeface="Courier New" panose="02070309020205020404" pitchFamily="49" charset="0"/>
              <a:buChar char="o"/>
            </a:pPr>
            <a:r>
              <a:rPr lang="en-US" sz="1600" dirty="0">
                <a:latin typeface="+mn-lt"/>
              </a:rPr>
              <a:t>AdaBoost</a:t>
            </a:r>
          </a:p>
          <a:p>
            <a:pPr marL="685800" lvl="1" algn="just" eaLnBrk="1" fontAlgn="auto" hangingPunct="1">
              <a:lnSpc>
                <a:spcPct val="110000"/>
              </a:lnSpc>
              <a:spcBef>
                <a:spcPts val="0"/>
              </a:spcBef>
              <a:spcAft>
                <a:spcPts val="0"/>
              </a:spcAft>
              <a:buClrTx/>
              <a:buSzTx/>
              <a:buFont typeface="Courier New" panose="02070309020205020404" pitchFamily="49" charset="0"/>
              <a:buChar char="o"/>
            </a:pPr>
            <a:r>
              <a:rPr lang="en-US" sz="1600" dirty="0">
                <a:latin typeface="+mn-lt"/>
              </a:rPr>
              <a:t>K-Nearest Neighbors</a:t>
            </a:r>
          </a:p>
          <a:p>
            <a:pPr marL="685800" lvl="1" algn="just" eaLnBrk="1" fontAlgn="auto" hangingPunct="1">
              <a:lnSpc>
                <a:spcPct val="110000"/>
              </a:lnSpc>
              <a:spcBef>
                <a:spcPts val="0"/>
              </a:spcBef>
              <a:spcAft>
                <a:spcPts val="0"/>
              </a:spcAft>
              <a:buClrTx/>
              <a:buSzTx/>
              <a:buFont typeface="Courier New" panose="02070309020205020404" pitchFamily="49" charset="0"/>
              <a:buChar char="o"/>
            </a:pPr>
            <a:r>
              <a:rPr lang="en-US" sz="1600" dirty="0" err="1">
                <a:latin typeface="+mn-lt"/>
              </a:rPr>
              <a:t>XGBoost</a:t>
            </a:r>
            <a:endParaRPr lang="en-US" sz="1600" dirty="0">
              <a:latin typeface="+mn-lt"/>
            </a:endParaRPr>
          </a:p>
          <a:p>
            <a:pPr marL="285750" lvl="0" indent="-285750" algn="just">
              <a:lnSpc>
                <a:spcPct val="110000"/>
              </a:lnSpc>
              <a:spcBef>
                <a:spcPts val="0"/>
              </a:spcBef>
            </a:pPr>
            <a:r>
              <a:rPr lang="en-US" sz="1800" dirty="0">
                <a:latin typeface="+mn-lt"/>
              </a:rPr>
              <a:t>All the algorithms are fine-tuned on their respective hyperparameters to give good Avg-Precision</a:t>
            </a:r>
          </a:p>
          <a:p>
            <a:pPr marL="285750" lvl="0" indent="-285750" algn="just" eaLnBrk="1" fontAlgn="auto" hangingPunct="1">
              <a:lnSpc>
                <a:spcPct val="110000"/>
              </a:lnSpc>
              <a:spcBef>
                <a:spcPts val="0"/>
              </a:spcBef>
              <a:spcAft>
                <a:spcPts val="0"/>
              </a:spcAft>
              <a:buClrTx/>
              <a:buSzTx/>
              <a:buFont typeface="Arial" panose="020B0604020202020204" pitchFamily="34" charset="0"/>
              <a:buChar char="•"/>
            </a:pPr>
            <a:r>
              <a:rPr lang="en-US" sz="1800" dirty="0">
                <a:latin typeface="+mn-lt"/>
              </a:rPr>
              <a:t>Tuned models are tested on the unseen data (20% data) and the results are tabulated</a:t>
            </a:r>
          </a:p>
          <a:p>
            <a:pPr lvl="1" algn="just"/>
            <a:endParaRPr lang="en-US" sz="1800" dirty="0"/>
          </a:p>
          <a:p>
            <a:pPr lvl="1" algn="just"/>
            <a:endParaRPr lang="en-US" sz="1800" dirty="0"/>
          </a:p>
          <a:p>
            <a:pPr lvl="1" algn="just"/>
            <a:endParaRPr lang="en-US" sz="1800" dirty="0"/>
          </a:p>
        </p:txBody>
      </p:sp>
    </p:spTree>
    <p:extLst>
      <p:ext uri="{BB962C8B-B14F-4D97-AF65-F5344CB8AC3E}">
        <p14:creationId xmlns:p14="http://schemas.microsoft.com/office/powerpoint/2010/main" val="389925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039-4E9E-4D7F-8302-C61B84328CA8}"/>
              </a:ext>
            </a:extLst>
          </p:cNvPr>
          <p:cNvSpPr>
            <a:spLocks noGrp="1"/>
          </p:cNvSpPr>
          <p:nvPr>
            <p:ph type="title"/>
          </p:nvPr>
        </p:nvSpPr>
        <p:spPr/>
        <p:txBody>
          <a:bodyPr/>
          <a:lstStyle/>
          <a:p>
            <a:pPr algn="ctr"/>
            <a:r>
              <a:rPr lang="en-US" b="1" dirty="0"/>
              <a:t>Results</a:t>
            </a:r>
          </a:p>
        </p:txBody>
      </p:sp>
      <p:sp>
        <p:nvSpPr>
          <p:cNvPr id="4" name="Rectangle 3">
            <a:extLst>
              <a:ext uri="{FF2B5EF4-FFF2-40B4-BE49-F238E27FC236}">
                <a16:creationId xmlns:a16="http://schemas.microsoft.com/office/drawing/2014/main" id="{98FE7528-8270-4985-B5A8-8B70251D899F}"/>
              </a:ext>
            </a:extLst>
          </p:cNvPr>
          <p:cNvSpPr/>
          <p:nvPr/>
        </p:nvSpPr>
        <p:spPr>
          <a:xfrm>
            <a:off x="8002187" y="6354375"/>
            <a:ext cx="3697551" cy="276999"/>
          </a:xfrm>
          <a:prstGeom prst="rect">
            <a:avLst/>
          </a:prstGeom>
        </p:spPr>
        <p:txBody>
          <a:bodyPr wrap="none">
            <a:spAutoFit/>
          </a:bodyPr>
          <a:lstStyle/>
          <a:p>
            <a:r>
              <a:rPr lang="en-US" sz="1200" dirty="0"/>
              <a:t>Note: Models can be fine tuned more for better metrics </a:t>
            </a:r>
          </a:p>
        </p:txBody>
      </p:sp>
      <p:sp>
        <p:nvSpPr>
          <p:cNvPr id="6" name="TextBox 5">
            <a:extLst>
              <a:ext uri="{FF2B5EF4-FFF2-40B4-BE49-F238E27FC236}">
                <a16:creationId xmlns:a16="http://schemas.microsoft.com/office/drawing/2014/main" id="{943E4341-F613-4AD2-B9FD-E8269F81EAE6}"/>
              </a:ext>
            </a:extLst>
          </p:cNvPr>
          <p:cNvSpPr txBox="1"/>
          <p:nvPr/>
        </p:nvSpPr>
        <p:spPr>
          <a:xfrm>
            <a:off x="8282715" y="2296041"/>
            <a:ext cx="2074992" cy="338554"/>
          </a:xfrm>
          <a:prstGeom prst="rect">
            <a:avLst/>
          </a:prstGeom>
          <a:noFill/>
        </p:spPr>
        <p:txBody>
          <a:bodyPr wrap="none" rtlCol="0">
            <a:spAutoFit/>
          </a:bodyPr>
          <a:lstStyle/>
          <a:p>
            <a:r>
              <a:rPr lang="en-US" sz="1600" b="1" dirty="0"/>
              <a:t>Results on the test-set</a:t>
            </a:r>
          </a:p>
        </p:txBody>
      </p:sp>
      <p:graphicFrame>
        <p:nvGraphicFramePr>
          <p:cNvPr id="21" name="Table 21">
            <a:extLst>
              <a:ext uri="{FF2B5EF4-FFF2-40B4-BE49-F238E27FC236}">
                <a16:creationId xmlns:a16="http://schemas.microsoft.com/office/drawing/2014/main" id="{D8CF65CA-B0CD-4B2B-AD14-70A73CD1A681}"/>
              </a:ext>
            </a:extLst>
          </p:cNvPr>
          <p:cNvGraphicFramePr>
            <a:graphicFrameLocks noGrp="1"/>
          </p:cNvGraphicFramePr>
          <p:nvPr>
            <p:extLst>
              <p:ext uri="{D42A27DB-BD31-4B8C-83A1-F6EECF244321}">
                <p14:modId xmlns:p14="http://schemas.microsoft.com/office/powerpoint/2010/main" val="3674872930"/>
              </p:ext>
            </p:extLst>
          </p:nvPr>
        </p:nvGraphicFramePr>
        <p:xfrm>
          <a:off x="7286624" y="2678391"/>
          <a:ext cx="4067175" cy="3474720"/>
        </p:xfrm>
        <a:graphic>
          <a:graphicData uri="http://schemas.openxmlformats.org/drawingml/2006/table">
            <a:tbl>
              <a:tblPr firstRow="1" bandRow="1">
                <a:tableStyleId>{073A0DAA-6AF3-43AB-8588-CEC1D06C72B9}</a:tableStyleId>
              </a:tblPr>
              <a:tblGrid>
                <a:gridCol w="1355725">
                  <a:extLst>
                    <a:ext uri="{9D8B030D-6E8A-4147-A177-3AD203B41FA5}">
                      <a16:colId xmlns:a16="http://schemas.microsoft.com/office/drawing/2014/main" val="1525705657"/>
                    </a:ext>
                  </a:extLst>
                </a:gridCol>
                <a:gridCol w="1355725">
                  <a:extLst>
                    <a:ext uri="{9D8B030D-6E8A-4147-A177-3AD203B41FA5}">
                      <a16:colId xmlns:a16="http://schemas.microsoft.com/office/drawing/2014/main" val="744706550"/>
                    </a:ext>
                  </a:extLst>
                </a:gridCol>
                <a:gridCol w="1355725">
                  <a:extLst>
                    <a:ext uri="{9D8B030D-6E8A-4147-A177-3AD203B41FA5}">
                      <a16:colId xmlns:a16="http://schemas.microsoft.com/office/drawing/2014/main" val="1341254525"/>
                    </a:ext>
                  </a:extLst>
                </a:gridCol>
              </a:tblGrid>
              <a:tr h="619456">
                <a:tc>
                  <a:txBody>
                    <a:bodyPr/>
                    <a:lstStyle/>
                    <a:p>
                      <a:pPr algn="ctr"/>
                      <a:r>
                        <a:rPr lang="en-US" dirty="0"/>
                        <a:t>Model</a:t>
                      </a:r>
                    </a:p>
                  </a:txBody>
                  <a:tcPr anchor="ctr"/>
                </a:tc>
                <a:tc>
                  <a:txBody>
                    <a:bodyPr/>
                    <a:lstStyle/>
                    <a:p>
                      <a:pPr algn="ctr"/>
                      <a:r>
                        <a:rPr lang="en-US" dirty="0"/>
                        <a:t>Avg-Precision</a:t>
                      </a:r>
                    </a:p>
                  </a:txBody>
                  <a:tcPr anchor="ctr"/>
                </a:tc>
                <a:tc>
                  <a:txBody>
                    <a:bodyPr/>
                    <a:lstStyle/>
                    <a:p>
                      <a:pPr algn="ctr"/>
                      <a:r>
                        <a:rPr lang="en-US" dirty="0"/>
                        <a:t>F1-Score</a:t>
                      </a:r>
                    </a:p>
                  </a:txBody>
                  <a:tcPr anchor="ctr"/>
                </a:tc>
                <a:extLst>
                  <a:ext uri="{0D108BD9-81ED-4DB2-BD59-A6C34878D82A}">
                    <a16:rowId xmlns:a16="http://schemas.microsoft.com/office/drawing/2014/main" val="4198290836"/>
                  </a:ext>
                </a:extLst>
              </a:tr>
              <a:tr h="324477">
                <a:tc>
                  <a:txBody>
                    <a:bodyPr/>
                    <a:lstStyle/>
                    <a:p>
                      <a:pPr algn="ctr"/>
                      <a:r>
                        <a:rPr lang="en-US" sz="1600" dirty="0"/>
                        <a:t>Null</a:t>
                      </a:r>
                    </a:p>
                  </a:txBody>
                  <a:tcPr anchor="ctr"/>
                </a:tc>
                <a:tc>
                  <a:txBody>
                    <a:bodyPr/>
                    <a:lstStyle/>
                    <a:p>
                      <a:pPr algn="ctr"/>
                      <a:r>
                        <a:rPr lang="en-US" sz="1600" dirty="0"/>
                        <a:t>0.11</a:t>
                      </a:r>
                    </a:p>
                  </a:txBody>
                  <a:tcPr anchor="ctr"/>
                </a:tc>
                <a:tc>
                  <a:txBody>
                    <a:bodyPr/>
                    <a:lstStyle/>
                    <a:p>
                      <a:pPr algn="ctr"/>
                      <a:r>
                        <a:rPr lang="en-US" sz="1600" dirty="0"/>
                        <a:t>0.20</a:t>
                      </a:r>
                    </a:p>
                  </a:txBody>
                  <a:tcPr anchor="ctr"/>
                </a:tc>
                <a:extLst>
                  <a:ext uri="{0D108BD9-81ED-4DB2-BD59-A6C34878D82A}">
                    <a16:rowId xmlns:a16="http://schemas.microsoft.com/office/drawing/2014/main" val="2655281549"/>
                  </a:ext>
                </a:extLst>
              </a:tr>
              <a:tr h="324477">
                <a:tc>
                  <a:txBody>
                    <a:bodyPr/>
                    <a:lstStyle/>
                    <a:p>
                      <a:pPr algn="ctr"/>
                      <a:r>
                        <a:rPr lang="en-US" sz="1600" dirty="0"/>
                        <a:t>Decision Tree</a:t>
                      </a:r>
                    </a:p>
                  </a:txBody>
                  <a:tcPr anchor="ctr"/>
                </a:tc>
                <a:tc>
                  <a:txBody>
                    <a:bodyPr/>
                    <a:lstStyle/>
                    <a:p>
                      <a:pPr algn="ctr"/>
                      <a:r>
                        <a:rPr lang="en-US" sz="1600" dirty="0"/>
                        <a:t>0.41</a:t>
                      </a:r>
                    </a:p>
                  </a:txBody>
                  <a:tcPr anchor="ctr"/>
                </a:tc>
                <a:tc>
                  <a:txBody>
                    <a:bodyPr/>
                    <a:lstStyle/>
                    <a:p>
                      <a:pPr algn="ctr"/>
                      <a:r>
                        <a:rPr lang="en-US" sz="1600" dirty="0"/>
                        <a:t>0.49</a:t>
                      </a:r>
                    </a:p>
                  </a:txBody>
                  <a:tcPr anchor="ctr"/>
                </a:tc>
                <a:extLst>
                  <a:ext uri="{0D108BD9-81ED-4DB2-BD59-A6C34878D82A}">
                    <a16:rowId xmlns:a16="http://schemas.microsoft.com/office/drawing/2014/main" val="505881214"/>
                  </a:ext>
                </a:extLst>
              </a:tr>
              <a:tr h="560460">
                <a:tc>
                  <a:txBody>
                    <a:bodyPr/>
                    <a:lstStyle/>
                    <a:p>
                      <a:pPr algn="ctr"/>
                      <a:r>
                        <a:rPr lang="en-US" sz="1600" dirty="0"/>
                        <a:t>Logistic Regression</a:t>
                      </a:r>
                    </a:p>
                  </a:txBody>
                  <a:tcPr anchor="ctr"/>
                </a:tc>
                <a:tc>
                  <a:txBody>
                    <a:bodyPr/>
                    <a:lstStyle/>
                    <a:p>
                      <a:pPr algn="ctr"/>
                      <a:r>
                        <a:rPr lang="en-US" sz="1600" dirty="0"/>
                        <a:t>0.45</a:t>
                      </a:r>
                    </a:p>
                  </a:txBody>
                  <a:tcPr anchor="ctr"/>
                </a:tc>
                <a:tc>
                  <a:txBody>
                    <a:bodyPr/>
                    <a:lstStyle/>
                    <a:p>
                      <a:pPr algn="ctr"/>
                      <a:r>
                        <a:rPr lang="en-US" sz="1600" dirty="0"/>
                        <a:t>0.47</a:t>
                      </a:r>
                    </a:p>
                  </a:txBody>
                  <a:tcPr anchor="ctr"/>
                </a:tc>
                <a:extLst>
                  <a:ext uri="{0D108BD9-81ED-4DB2-BD59-A6C34878D82A}">
                    <a16:rowId xmlns:a16="http://schemas.microsoft.com/office/drawing/2014/main" val="3175883354"/>
                  </a:ext>
                </a:extLst>
              </a:tr>
              <a:tr h="560460">
                <a:tc>
                  <a:txBody>
                    <a:bodyPr/>
                    <a:lstStyle/>
                    <a:p>
                      <a:pPr algn="ctr"/>
                      <a:r>
                        <a:rPr lang="en-US" sz="1600" dirty="0"/>
                        <a:t>Random Forest</a:t>
                      </a:r>
                    </a:p>
                  </a:txBody>
                  <a:tcPr anchor="ctr"/>
                </a:tc>
                <a:tc>
                  <a:txBody>
                    <a:bodyPr/>
                    <a:lstStyle/>
                    <a:p>
                      <a:pPr algn="ctr"/>
                      <a:r>
                        <a:rPr lang="en-US" sz="1600" dirty="0"/>
                        <a:t>0.43</a:t>
                      </a:r>
                    </a:p>
                  </a:txBody>
                  <a:tcPr anchor="ctr"/>
                </a:tc>
                <a:tc>
                  <a:txBody>
                    <a:bodyPr/>
                    <a:lstStyle/>
                    <a:p>
                      <a:pPr algn="ctr"/>
                      <a:r>
                        <a:rPr lang="en-US" sz="1600" dirty="0"/>
                        <a:t>0.47</a:t>
                      </a:r>
                    </a:p>
                  </a:txBody>
                  <a:tcPr anchor="ctr"/>
                </a:tc>
                <a:extLst>
                  <a:ext uri="{0D108BD9-81ED-4DB2-BD59-A6C34878D82A}">
                    <a16:rowId xmlns:a16="http://schemas.microsoft.com/office/drawing/2014/main" val="1181425644"/>
                  </a:ext>
                </a:extLst>
              </a:tr>
              <a:tr h="324477">
                <a:tc>
                  <a:txBody>
                    <a:bodyPr/>
                    <a:lstStyle/>
                    <a:p>
                      <a:pPr algn="ctr"/>
                      <a:r>
                        <a:rPr lang="en-US" sz="1600" dirty="0"/>
                        <a:t>AdaBoost</a:t>
                      </a:r>
                    </a:p>
                  </a:txBody>
                  <a:tcPr anchor="ctr"/>
                </a:tc>
                <a:tc>
                  <a:txBody>
                    <a:bodyPr/>
                    <a:lstStyle/>
                    <a:p>
                      <a:pPr algn="ctr"/>
                      <a:r>
                        <a:rPr lang="en-US" sz="1600" dirty="0"/>
                        <a:t>0.47</a:t>
                      </a:r>
                    </a:p>
                  </a:txBody>
                  <a:tcPr anchor="ctr"/>
                </a:tc>
                <a:tc>
                  <a:txBody>
                    <a:bodyPr/>
                    <a:lstStyle/>
                    <a:p>
                      <a:pPr algn="ctr"/>
                      <a:r>
                        <a:rPr lang="en-US" sz="1600" dirty="0"/>
                        <a:t>0.50</a:t>
                      </a:r>
                    </a:p>
                  </a:txBody>
                  <a:tcPr anchor="ctr"/>
                </a:tc>
                <a:extLst>
                  <a:ext uri="{0D108BD9-81ED-4DB2-BD59-A6C34878D82A}">
                    <a16:rowId xmlns:a16="http://schemas.microsoft.com/office/drawing/2014/main" val="4084454487"/>
                  </a:ext>
                </a:extLst>
              </a:tr>
              <a:tr h="324477">
                <a:tc>
                  <a:txBody>
                    <a:bodyPr/>
                    <a:lstStyle/>
                    <a:p>
                      <a:pPr algn="ctr"/>
                      <a:r>
                        <a:rPr lang="en-US" sz="1600" dirty="0"/>
                        <a:t>K-NN</a:t>
                      </a:r>
                    </a:p>
                  </a:txBody>
                  <a:tcPr anchor="ctr"/>
                </a:tc>
                <a:tc>
                  <a:txBody>
                    <a:bodyPr/>
                    <a:lstStyle/>
                    <a:p>
                      <a:pPr algn="ctr"/>
                      <a:r>
                        <a:rPr lang="en-US" sz="1600" dirty="0"/>
                        <a:t>0.29</a:t>
                      </a:r>
                    </a:p>
                  </a:txBody>
                  <a:tcPr anchor="ctr"/>
                </a:tc>
                <a:tc>
                  <a:txBody>
                    <a:bodyPr/>
                    <a:lstStyle/>
                    <a:p>
                      <a:pPr algn="ctr"/>
                      <a:r>
                        <a:rPr lang="en-US" sz="1600" dirty="0"/>
                        <a:t>0.38</a:t>
                      </a:r>
                    </a:p>
                  </a:txBody>
                  <a:tcPr anchor="ctr"/>
                </a:tc>
                <a:extLst>
                  <a:ext uri="{0D108BD9-81ED-4DB2-BD59-A6C34878D82A}">
                    <a16:rowId xmlns:a16="http://schemas.microsoft.com/office/drawing/2014/main" val="2423186766"/>
                  </a:ext>
                </a:extLst>
              </a:tr>
              <a:tr h="324477">
                <a:tc>
                  <a:txBody>
                    <a:bodyPr/>
                    <a:lstStyle/>
                    <a:p>
                      <a:pPr algn="ctr"/>
                      <a:r>
                        <a:rPr lang="en-US" sz="1600" dirty="0" err="1"/>
                        <a:t>XGBoost</a:t>
                      </a:r>
                      <a:endParaRPr lang="en-US" sz="1600" dirty="0"/>
                    </a:p>
                  </a:txBody>
                  <a:tcPr anchor="ctr"/>
                </a:tc>
                <a:tc>
                  <a:txBody>
                    <a:bodyPr/>
                    <a:lstStyle/>
                    <a:p>
                      <a:pPr algn="ctr"/>
                      <a:r>
                        <a:rPr lang="en-US" sz="1600" dirty="0"/>
                        <a:t>0.48</a:t>
                      </a:r>
                    </a:p>
                  </a:txBody>
                  <a:tcPr anchor="ctr"/>
                </a:tc>
                <a:tc>
                  <a:txBody>
                    <a:bodyPr/>
                    <a:lstStyle/>
                    <a:p>
                      <a:pPr algn="ctr"/>
                      <a:r>
                        <a:rPr lang="en-US" sz="1600" dirty="0"/>
                        <a:t>0.51</a:t>
                      </a:r>
                    </a:p>
                  </a:txBody>
                  <a:tcPr anchor="ctr"/>
                </a:tc>
                <a:extLst>
                  <a:ext uri="{0D108BD9-81ED-4DB2-BD59-A6C34878D82A}">
                    <a16:rowId xmlns:a16="http://schemas.microsoft.com/office/drawing/2014/main" val="1284348250"/>
                  </a:ext>
                </a:extLst>
              </a:tr>
            </a:tbl>
          </a:graphicData>
        </a:graphic>
      </p:graphicFrame>
      <p:pic>
        <p:nvPicPr>
          <p:cNvPr id="26" name="Picture 25" descr="A close up of a mans face&#10;&#10;Description automatically generated">
            <a:extLst>
              <a:ext uri="{FF2B5EF4-FFF2-40B4-BE49-F238E27FC236}">
                <a16:creationId xmlns:a16="http://schemas.microsoft.com/office/drawing/2014/main" id="{992DBA21-ABB5-45C7-BED4-7C4CB0C1D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78391"/>
            <a:ext cx="6038850" cy="3598584"/>
          </a:xfrm>
          <a:prstGeom prst="rect">
            <a:avLst/>
          </a:prstGeom>
        </p:spPr>
      </p:pic>
      <p:sp>
        <p:nvSpPr>
          <p:cNvPr id="27" name="TextBox 26">
            <a:extLst>
              <a:ext uri="{FF2B5EF4-FFF2-40B4-BE49-F238E27FC236}">
                <a16:creationId xmlns:a16="http://schemas.microsoft.com/office/drawing/2014/main" id="{15C717C1-7F14-4B3B-9B8F-82D7939E4DFD}"/>
              </a:ext>
            </a:extLst>
          </p:cNvPr>
          <p:cNvSpPr txBox="1"/>
          <p:nvPr/>
        </p:nvSpPr>
        <p:spPr>
          <a:xfrm>
            <a:off x="2765497" y="2296041"/>
            <a:ext cx="1729256" cy="338554"/>
          </a:xfrm>
          <a:prstGeom prst="rect">
            <a:avLst/>
          </a:prstGeom>
          <a:noFill/>
        </p:spPr>
        <p:txBody>
          <a:bodyPr wrap="none" rtlCol="0">
            <a:spAutoFit/>
          </a:bodyPr>
          <a:lstStyle/>
          <a:p>
            <a:r>
              <a:rPr lang="en-US" sz="1600" b="1" dirty="0"/>
              <a:t>Precision vs Recall</a:t>
            </a:r>
          </a:p>
        </p:txBody>
      </p:sp>
      <p:sp>
        <p:nvSpPr>
          <p:cNvPr id="29" name="Content Placeholder 2">
            <a:extLst>
              <a:ext uri="{FF2B5EF4-FFF2-40B4-BE49-F238E27FC236}">
                <a16:creationId xmlns:a16="http://schemas.microsoft.com/office/drawing/2014/main" id="{8608D167-C168-4638-BF45-BDB01393BA28}"/>
              </a:ext>
            </a:extLst>
          </p:cNvPr>
          <p:cNvSpPr>
            <a:spLocks noGrp="1"/>
          </p:cNvSpPr>
          <p:nvPr>
            <p:ph sz="half" idx="1"/>
          </p:nvPr>
        </p:nvSpPr>
        <p:spPr>
          <a:xfrm>
            <a:off x="762000" y="1377463"/>
            <a:ext cx="10349088" cy="918578"/>
          </a:xfrm>
        </p:spPr>
        <p:txBody>
          <a:bodyPr>
            <a:normAutofit fontScale="25000" lnSpcReduction="20000"/>
          </a:bodyPr>
          <a:lstStyle/>
          <a:p>
            <a:pPr algn="just"/>
            <a:r>
              <a:rPr lang="en-US" sz="7200" b="1" dirty="0" err="1"/>
              <a:t>XGBoost</a:t>
            </a:r>
            <a:r>
              <a:rPr lang="en-US" sz="7200" b="1" dirty="0"/>
              <a:t> </a:t>
            </a:r>
            <a:r>
              <a:rPr lang="en-US" sz="7200" dirty="0"/>
              <a:t>gives the best overall metrics</a:t>
            </a:r>
          </a:p>
          <a:p>
            <a:pPr algn="just"/>
            <a:r>
              <a:rPr lang="en-US" sz="7200" dirty="0"/>
              <a:t>Precision vs Recall curve shows a tradeoff between two metrics for varying threshold</a:t>
            </a:r>
          </a:p>
          <a:p>
            <a:pPr algn="just"/>
            <a:r>
              <a:rPr lang="en-US" sz="7200" dirty="0"/>
              <a:t>All the models perform better than the Null Model i.e. model without any features </a:t>
            </a:r>
            <a:endParaRPr lang="en-US" sz="7200" dirty="0">
              <a:latin typeface="+mn-lt"/>
            </a:endParaRP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183644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EE45-C4AE-400F-913C-DF58082FA856}"/>
              </a:ext>
            </a:extLst>
          </p:cNvPr>
          <p:cNvSpPr>
            <a:spLocks noGrp="1"/>
          </p:cNvSpPr>
          <p:nvPr>
            <p:ph type="title"/>
          </p:nvPr>
        </p:nvSpPr>
        <p:spPr/>
        <p:txBody>
          <a:bodyPr/>
          <a:lstStyle/>
          <a:p>
            <a:pPr algn="ctr"/>
            <a:r>
              <a:rPr lang="en-US" b="1" dirty="0">
                <a:latin typeface="+mj-lt"/>
                <a:cs typeface="Calibri" panose="020F0502020204030204" pitchFamily="34" charset="0"/>
              </a:rPr>
              <a:t>Future Scope</a:t>
            </a:r>
          </a:p>
        </p:txBody>
      </p:sp>
      <p:sp>
        <p:nvSpPr>
          <p:cNvPr id="3" name="Content Placeholder 2">
            <a:extLst>
              <a:ext uri="{FF2B5EF4-FFF2-40B4-BE49-F238E27FC236}">
                <a16:creationId xmlns:a16="http://schemas.microsoft.com/office/drawing/2014/main" id="{621BFB88-C7A0-4594-B032-E75A1BEAA178}"/>
              </a:ext>
            </a:extLst>
          </p:cNvPr>
          <p:cNvSpPr>
            <a:spLocks noGrp="1"/>
          </p:cNvSpPr>
          <p:nvPr>
            <p:ph idx="1"/>
          </p:nvPr>
        </p:nvSpPr>
        <p:spPr>
          <a:xfrm>
            <a:off x="914400" y="1524000"/>
            <a:ext cx="10363199" cy="4432789"/>
          </a:xfrm>
        </p:spPr>
        <p:txBody>
          <a:bodyPr>
            <a:normAutofit/>
          </a:bodyPr>
          <a:lstStyle/>
          <a:p>
            <a:pPr algn="just">
              <a:buClr>
                <a:schemeClr val="tx1"/>
              </a:buClr>
            </a:pPr>
            <a:r>
              <a:rPr lang="en-US" sz="1800" b="1" dirty="0"/>
              <a:t>Other Models: </a:t>
            </a:r>
            <a:r>
              <a:rPr lang="en-US" sz="1800" dirty="0"/>
              <a:t>More complex models like Support Vector Machines and Neural Networks can be tried</a:t>
            </a:r>
          </a:p>
          <a:p>
            <a:pPr algn="just">
              <a:buClr>
                <a:schemeClr val="tx1"/>
              </a:buClr>
            </a:pPr>
            <a:endParaRPr lang="en-US" sz="1800" b="1" dirty="0">
              <a:latin typeface="+mn-lt"/>
            </a:endParaRPr>
          </a:p>
          <a:p>
            <a:pPr algn="just">
              <a:buClr>
                <a:schemeClr val="tx1"/>
              </a:buClr>
            </a:pPr>
            <a:r>
              <a:rPr lang="en-US" sz="1800" b="1" dirty="0">
                <a:latin typeface="+mn-lt"/>
              </a:rPr>
              <a:t>Different metric: </a:t>
            </a:r>
            <a:r>
              <a:rPr lang="en-US" sz="1800" dirty="0">
                <a:latin typeface="+mn-lt"/>
              </a:rPr>
              <a:t>Asymmetric misclassification rate can be used with more weightage for false positives and false negatives based on domain knowledge. False negatives are costlier for the bank as it cannot afford to miss out on a potential client who might subscribe for a term deposit</a:t>
            </a:r>
          </a:p>
          <a:p>
            <a:pPr marL="0" indent="0" algn="just">
              <a:buClr>
                <a:schemeClr val="tx1"/>
              </a:buClr>
              <a:buNone/>
            </a:pPr>
            <a:endParaRPr lang="en-US" sz="1800" dirty="0">
              <a:latin typeface="+mn-lt"/>
            </a:endParaRPr>
          </a:p>
          <a:p>
            <a:pPr algn="just">
              <a:buClr>
                <a:schemeClr val="tx1"/>
              </a:buClr>
            </a:pPr>
            <a:r>
              <a:rPr lang="en-US" sz="1800" b="1" dirty="0">
                <a:latin typeface="+mn-lt"/>
              </a:rPr>
              <a:t>Better Feature Engineering: </a:t>
            </a:r>
            <a:r>
              <a:rPr lang="en-US" sz="1800" dirty="0">
                <a:latin typeface="+mn-lt"/>
              </a:rPr>
              <a:t>There is a scope for more feature engineering based on the current attributes to get better prediction results</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4363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621</Words>
  <Application>Microsoft Office PowerPoint</Application>
  <PresentationFormat>Widescreen</PresentationFormat>
  <Paragraphs>90</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Bank Marketing:  Case Study</vt:lpstr>
      <vt:lpstr>Brief Overview</vt:lpstr>
      <vt:lpstr>Dataset Information</vt:lpstr>
      <vt:lpstr>Inferential Analysis</vt:lpstr>
      <vt:lpstr>Inferential Analysis (Cont.)</vt:lpstr>
      <vt:lpstr>Predictive Modeling</vt:lpstr>
      <vt:lpstr>Results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Case Study</dc:title>
  <dc:creator>Samant, Onkar Suhas (samantos)</dc:creator>
  <cp:lastModifiedBy>Samant, Onkar Suhas (samantos)</cp:lastModifiedBy>
  <cp:revision>5</cp:revision>
  <dcterms:created xsi:type="dcterms:W3CDTF">2020-06-22T22:08:20Z</dcterms:created>
  <dcterms:modified xsi:type="dcterms:W3CDTF">2020-06-22T22:46:07Z</dcterms:modified>
</cp:coreProperties>
</file>