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86" r:id="rId2"/>
    <p:sldId id="258" r:id="rId3"/>
    <p:sldId id="427" r:id="rId4"/>
    <p:sldId id="421" r:id="rId5"/>
    <p:sldId id="422" r:id="rId6"/>
    <p:sldId id="425" r:id="rId7"/>
    <p:sldId id="424" r:id="rId8"/>
    <p:sldId id="428" r:id="rId9"/>
    <p:sldId id="431" r:id="rId10"/>
  </p:sldIdLst>
  <p:sldSz cx="12192000" cy="6858000"/>
  <p:notesSz cx="9601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ant, Onkar Suhas (samantos)" initials="SOS(" lastIdx="1" clrIdx="0">
    <p:extLst>
      <p:ext uri="{19B8F6BF-5375-455C-9EA6-DF929625EA0E}">
        <p15:presenceInfo xmlns:p15="http://schemas.microsoft.com/office/powerpoint/2012/main" userId="S::samantos@mail.uc.edu::a01e9e7c-35c4-43db-b5f0-a152776e08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01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82" autoAdjust="0"/>
    <p:restoredTop sz="81021" autoAdjust="0"/>
  </p:normalViewPr>
  <p:slideViewPr>
    <p:cSldViewPr snapToGrid="0">
      <p:cViewPr varScale="1">
        <p:scale>
          <a:sx n="86" d="100"/>
          <a:sy n="86" d="100"/>
        </p:scale>
        <p:origin x="288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79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0"/>
            <a:ext cx="4160520" cy="367029"/>
          </a:xfrm>
          <a:prstGeom prst="rect">
            <a:avLst/>
          </a:prstGeom>
        </p:spPr>
        <p:txBody>
          <a:bodyPr vert="horz" lIns="101786" tIns="50891" rIns="101786" bIns="5089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461" y="10"/>
            <a:ext cx="4160520" cy="367029"/>
          </a:xfrm>
          <a:prstGeom prst="rect">
            <a:avLst/>
          </a:prstGeom>
        </p:spPr>
        <p:txBody>
          <a:bodyPr vert="horz" lIns="101786" tIns="50891" rIns="101786" bIns="50891" rtlCol="0"/>
          <a:lstStyle>
            <a:lvl1pPr algn="r">
              <a:defRPr sz="1300"/>
            </a:lvl1pPr>
          </a:lstStyle>
          <a:p>
            <a:fld id="{B43E66A4-3421-43CD-BBEE-6812716AA68E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948176"/>
            <a:ext cx="4160520" cy="367029"/>
          </a:xfrm>
          <a:prstGeom prst="rect">
            <a:avLst/>
          </a:prstGeom>
        </p:spPr>
        <p:txBody>
          <a:bodyPr vert="horz" lIns="101786" tIns="50891" rIns="101786" bIns="5089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461" y="6948176"/>
            <a:ext cx="4160520" cy="367029"/>
          </a:xfrm>
          <a:prstGeom prst="rect">
            <a:avLst/>
          </a:prstGeom>
        </p:spPr>
        <p:txBody>
          <a:bodyPr vert="horz" lIns="101786" tIns="50891" rIns="101786" bIns="50891" rtlCol="0" anchor="b"/>
          <a:lstStyle>
            <a:lvl1pPr algn="r">
              <a:defRPr sz="1300"/>
            </a:lvl1pPr>
          </a:lstStyle>
          <a:p>
            <a:fld id="{DA046808-12AF-4034-BE92-B6816C5ED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41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0"/>
            <a:ext cx="4160520" cy="367029"/>
          </a:xfrm>
          <a:prstGeom prst="rect">
            <a:avLst/>
          </a:prstGeom>
        </p:spPr>
        <p:txBody>
          <a:bodyPr vert="horz" lIns="101786" tIns="50891" rIns="101786" bIns="5089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61" y="10"/>
            <a:ext cx="4160520" cy="367029"/>
          </a:xfrm>
          <a:prstGeom prst="rect">
            <a:avLst/>
          </a:prstGeom>
        </p:spPr>
        <p:txBody>
          <a:bodyPr vert="horz" lIns="101786" tIns="50891" rIns="101786" bIns="50891" rtlCol="0"/>
          <a:lstStyle>
            <a:lvl1pPr algn="r">
              <a:defRPr sz="1300"/>
            </a:lvl1pPr>
          </a:lstStyle>
          <a:p>
            <a:fld id="{AEE88C1C-558B-48C7-8437-5AAB78DD2E6C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06675" y="914400"/>
            <a:ext cx="4387850" cy="2468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1786" tIns="50891" rIns="101786" bIns="5089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1" y="3520447"/>
            <a:ext cx="7680960" cy="2880360"/>
          </a:xfrm>
          <a:prstGeom prst="rect">
            <a:avLst/>
          </a:prstGeom>
        </p:spPr>
        <p:txBody>
          <a:bodyPr vert="horz" lIns="101786" tIns="50891" rIns="101786" bIns="50891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948176"/>
            <a:ext cx="4160520" cy="367029"/>
          </a:xfrm>
          <a:prstGeom prst="rect">
            <a:avLst/>
          </a:prstGeom>
        </p:spPr>
        <p:txBody>
          <a:bodyPr vert="horz" lIns="101786" tIns="50891" rIns="101786" bIns="5089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61" y="6948176"/>
            <a:ext cx="4160520" cy="367029"/>
          </a:xfrm>
          <a:prstGeom prst="rect">
            <a:avLst/>
          </a:prstGeom>
        </p:spPr>
        <p:txBody>
          <a:bodyPr vert="horz" lIns="101786" tIns="50891" rIns="101786" bIns="50891" rtlCol="0" anchor="b"/>
          <a:lstStyle>
            <a:lvl1pPr algn="r">
              <a:defRPr sz="1300"/>
            </a:lvl1pPr>
          </a:lstStyle>
          <a:p>
            <a:fld id="{5FB6DE79-8816-42D3-ADBA-A112A29B0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693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751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6DE79-8816-42D3-ADBA-A112A29B05D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46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6DE79-8816-42D3-ADBA-A112A29B05D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63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6DE79-8816-42D3-ADBA-A112A29B05D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30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577418" y="6484938"/>
            <a:ext cx="1037167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1668482" y="6484732"/>
            <a:ext cx="400752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>
              <a:defRPr/>
            </a:pPr>
            <a:fld id="{B4B30C12-E0FC-45C2-AB74-C967CCD0B4DE}" type="slidenum">
              <a:rPr lang="en-US" sz="1400">
                <a:latin typeface="Arial" charset="0"/>
              </a:rPr>
              <a:pPr algn="r">
                <a:defRPr/>
              </a:pPr>
              <a:t>‹#›</a:t>
            </a:fld>
            <a:endParaRPr lang="en-US" sz="1400">
              <a:latin typeface="Arial" charset="0"/>
            </a:endParaRPr>
          </a:p>
        </p:txBody>
      </p:sp>
      <p:sp>
        <p:nvSpPr>
          <p:cNvPr id="12186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 sz="36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29896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35093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457200"/>
            <a:ext cx="25908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7200"/>
            <a:ext cx="75692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4418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8850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0933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371600"/>
            <a:ext cx="508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0"/>
            <a:ext cx="508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2826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5242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6116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758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1852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8320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457200"/>
            <a:ext cx="10363200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371601"/>
            <a:ext cx="10363200" cy="44137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5577418" y="6484938"/>
            <a:ext cx="1037167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1668482" y="6484732"/>
            <a:ext cx="400752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>
              <a:defRPr/>
            </a:pPr>
            <a:fld id="{CDDD3B09-E812-4E88-8AD8-EE476976E452}" type="slidenum">
              <a:rPr lang="en-US" sz="1400">
                <a:latin typeface="Arial" charset="0"/>
              </a:rPr>
              <a:pPr algn="r">
                <a:defRPr/>
              </a:pPr>
              <a:t>‹#›</a:t>
            </a:fld>
            <a:endParaRPr lang="en-US" sz="1400">
              <a:latin typeface="Arial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25" y="5905105"/>
            <a:ext cx="2521753" cy="65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037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E00122"/>
        </a:buClr>
        <a:buSzPct val="75000"/>
        <a:buFont typeface="Monotype Sorts" pitchFamily="2" charset="2"/>
        <a:buChar char="l"/>
        <a:defRPr sz="28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E00122"/>
        </a:buClr>
        <a:buSzPct val="100000"/>
        <a:buFont typeface="Times New Roman" pitchFamily="18" charset="0"/>
        <a:buChar char="»"/>
        <a:defRPr sz="2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E00122"/>
        </a:buClr>
        <a:buSzPct val="100000"/>
        <a:buFont typeface="Times New Roman" pitchFamily="18" charset="0"/>
        <a:buChar char="–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E00122"/>
        </a:buClr>
        <a:buSzPct val="65000"/>
        <a:buFont typeface="Monotype Sorts" pitchFamily="2" charset="2"/>
        <a:buChar char="l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E00122"/>
        </a:buClr>
        <a:buSzPct val="100000"/>
        <a:buFont typeface="Times New Roman" pitchFamily="18" charset="0"/>
        <a:buChar char="»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100000"/>
        <a:buFont typeface="Times New Roman" pitchFamily="18" charset="0"/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100000"/>
        <a:buFont typeface="Times New Roman" pitchFamily="18" charset="0"/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100000"/>
        <a:buFont typeface="Times New Roman" pitchFamily="18" charset="0"/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100000"/>
        <a:buFont typeface="Times New Roman" pitchFamily="18" charset="0"/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00300" y="4058120"/>
            <a:ext cx="7391400" cy="1600200"/>
          </a:xfrm>
          <a:noFill/>
        </p:spPr>
        <p:txBody>
          <a:bodyPr/>
          <a:lstStyle/>
          <a:p>
            <a:pPr marL="342900" indent="-342900">
              <a:lnSpc>
                <a:spcPct val="80000"/>
              </a:lnSpc>
            </a:pP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76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714500" y="390293"/>
            <a:ext cx="8763000" cy="1239644"/>
          </a:xfrm>
          <a:noFill/>
        </p:spPr>
        <p:txBody>
          <a:bodyPr anchor="ctr"/>
          <a:lstStyle/>
          <a:p>
            <a:r>
              <a:rPr lang="en-US" sz="4400" dirty="0">
                <a:latin typeface="+mj-lt"/>
                <a:cs typeface="Calibri" panose="020F0502020204030204" pitchFamily="34" charset="0"/>
              </a:rPr>
              <a:t>US Census Data – Case Study</a:t>
            </a:r>
            <a:endParaRPr lang="en-US" sz="4400" i="1" dirty="0">
              <a:latin typeface="+mj-lt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7404C6-09DC-4808-8709-6220BAE2CB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063" y="1704513"/>
            <a:ext cx="10117874" cy="4267309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F4AFF17-9E0F-48EC-AF45-BE905464EEA2}"/>
              </a:ext>
            </a:extLst>
          </p:cNvPr>
          <p:cNvSpPr txBox="1"/>
          <p:nvPr/>
        </p:nvSpPr>
        <p:spPr>
          <a:xfrm>
            <a:off x="8429898" y="6283041"/>
            <a:ext cx="2838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- Onkar Suhas Samant</a:t>
            </a:r>
          </a:p>
        </p:txBody>
      </p:sp>
    </p:spTree>
    <p:extLst>
      <p:ext uri="{BB962C8B-B14F-4D97-AF65-F5344CB8AC3E}">
        <p14:creationId xmlns:p14="http://schemas.microsoft.com/office/powerpoint/2010/main" val="168807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1EE45-C4AE-400F-913C-DF58082FA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  <a:cs typeface="Calibri" panose="020F0502020204030204" pitchFamily="34" charset="0"/>
              </a:rPr>
              <a:t>Brief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BFB88-C7A0-4594-B032-E75A1BEAA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170878"/>
            <a:ext cx="10363200" cy="4614461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dirty="0">
                <a:latin typeface="+mn-lt"/>
                <a:cs typeface="Calibri" panose="020F0502020204030204" pitchFamily="34" charset="0"/>
              </a:rPr>
              <a:t>Dataset: Census income dataset (1990) </a:t>
            </a:r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n-US" sz="2000" dirty="0">
                <a:latin typeface="+mn-lt"/>
                <a:cs typeface="Calibri" panose="020F0502020204030204" pitchFamily="34" charset="0"/>
              </a:rPr>
              <a:t>32K records and 14 columns</a:t>
            </a:r>
          </a:p>
          <a:p>
            <a:pPr lvl="1">
              <a:buClrTx/>
              <a:buFont typeface="Wingdings" panose="05000000000000000000" pitchFamily="2" charset="2"/>
              <a:buChar char="q"/>
            </a:pPr>
            <a:endParaRPr lang="en-US" sz="2000" dirty="0">
              <a:latin typeface="+mn-lt"/>
              <a:cs typeface="Calibri" panose="020F0502020204030204" pitchFamily="34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dirty="0">
                <a:latin typeface="+mn-lt"/>
                <a:cs typeface="Calibri" panose="020F0502020204030204" pitchFamily="34" charset="0"/>
              </a:rPr>
              <a:t>Key questions answered</a:t>
            </a:r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n-US" sz="2000" dirty="0">
                <a:latin typeface="+mn-lt"/>
                <a:cs typeface="Calibri" panose="020F0502020204030204" pitchFamily="34" charset="0"/>
              </a:rPr>
              <a:t>What are the factors for high vs low income?</a:t>
            </a:r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n-US" sz="2000" dirty="0">
                <a:latin typeface="+mn-lt"/>
              </a:rPr>
              <a:t>Who would be the successful investors?</a:t>
            </a:r>
            <a:endParaRPr lang="en-US" sz="2000" dirty="0">
              <a:latin typeface="+mn-lt"/>
              <a:cs typeface="Calibri" panose="020F0502020204030204" pitchFamily="34" charset="0"/>
            </a:endParaRPr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n-US" sz="2000" dirty="0">
                <a:latin typeface="+mn-lt"/>
                <a:cs typeface="Calibri" panose="020F0502020204030204" pitchFamily="34" charset="0"/>
              </a:rPr>
              <a:t>What is the impact of each factor on the high / low income class? </a:t>
            </a:r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n-US" sz="2000" dirty="0">
                <a:latin typeface="+mn-lt"/>
                <a:cs typeface="Calibri" panose="020F0502020204030204" pitchFamily="34" charset="0"/>
              </a:rPr>
              <a:t>How can we predict if a person has high / low income? </a:t>
            </a:r>
          </a:p>
          <a:p>
            <a:pPr lvl="1">
              <a:buClrTx/>
              <a:buFont typeface="Wingdings" panose="05000000000000000000" pitchFamily="2" charset="2"/>
              <a:buChar char="q"/>
            </a:pPr>
            <a:endParaRPr lang="en-US" sz="2000" dirty="0">
              <a:latin typeface="+mn-lt"/>
              <a:cs typeface="Calibri" panose="020F0502020204030204" pitchFamily="34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dirty="0">
                <a:latin typeface="+mn-lt"/>
                <a:cs typeface="Calibri" panose="020F0502020204030204" pitchFamily="34" charset="0"/>
              </a:rPr>
              <a:t>Tool used – Python </a:t>
            </a:r>
          </a:p>
          <a:p>
            <a:pPr marL="971550" lvl="1" indent="-514350">
              <a:buFont typeface="+mj-lt"/>
              <a:buAutoNum type="romanUcPeriod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340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1EE45-C4AE-400F-913C-DF58082FA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  <a:cs typeface="Calibri" panose="020F0502020204030204" pitchFamily="34" charset="0"/>
              </a:rPr>
              <a:t>Dataset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BFB88-C7A0-4594-B032-E75A1BEAA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170878"/>
            <a:ext cx="7068607" cy="4614461"/>
          </a:xfrm>
        </p:spPr>
        <p:txBody>
          <a:bodyPr>
            <a:normAutofit lnSpcReduction="10000"/>
          </a:bodyPr>
          <a:lstStyle/>
          <a:p>
            <a:endParaRPr lang="en-US" sz="2000" dirty="0">
              <a:latin typeface="+mn-lt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+mn-lt"/>
              </a:rPr>
              <a:t>The data is extracted from 1994 Census database by UCI 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+mn-lt"/>
              </a:rPr>
              <a:t>There are </a:t>
            </a:r>
            <a:r>
              <a:rPr lang="en-US" sz="2000" b="1" dirty="0">
                <a:latin typeface="+mn-lt"/>
              </a:rPr>
              <a:t>14 features / variables </a:t>
            </a:r>
            <a:r>
              <a:rPr lang="en-US" sz="2000" dirty="0">
                <a:latin typeface="+mn-lt"/>
              </a:rPr>
              <a:t>and 1 class i.e. </a:t>
            </a:r>
            <a:r>
              <a:rPr lang="en-US" sz="2000" b="1" dirty="0">
                <a:latin typeface="+mn-lt"/>
              </a:rPr>
              <a:t>income-class </a:t>
            </a:r>
            <a:r>
              <a:rPr lang="en-US" sz="2000" dirty="0">
                <a:latin typeface="+mn-lt"/>
              </a:rPr>
              <a:t>(&lt;=50K: high income, &gt;50K: low income) and </a:t>
            </a:r>
            <a:r>
              <a:rPr lang="en-US" sz="2000" b="1" dirty="0">
                <a:latin typeface="+mn-lt"/>
              </a:rPr>
              <a:t>32K records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+mn-lt"/>
              </a:rPr>
              <a:t>It contains only adult (age &gt;=17) population with mean age 38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+mn-lt"/>
              </a:rPr>
              <a:t>Other variables are race, education years, working-class, occupation, sex, native-country, marital-status , capital gain / loss etc. 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+mn-lt"/>
              </a:rPr>
              <a:t>Most of the data consists of people who are White, are of private working-class, native-country USA and income-class &lt;= 50k (75%)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+mn-lt"/>
              </a:rPr>
              <a:t>Most of the population is above 28 years, has 9 years of education and works for more than or equal to 40 hours per week.</a:t>
            </a:r>
          </a:p>
          <a:p>
            <a:pPr marL="971550" lvl="1" indent="-514350">
              <a:buFont typeface="+mj-lt"/>
              <a:buAutoNum type="romanUcPeriod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983E198-F7CC-4C4A-BCDF-0A29531953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211" y="2139518"/>
            <a:ext cx="3160121" cy="353293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B0F81E-0FCC-4C6A-876E-AB356B88E471}"/>
              </a:ext>
            </a:extLst>
          </p:cNvPr>
          <p:cNvSpPr txBox="1"/>
          <p:nvPr/>
        </p:nvSpPr>
        <p:spPr>
          <a:xfrm>
            <a:off x="7983008" y="1635604"/>
            <a:ext cx="3528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Income-class Counts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E13748-8847-423E-B6C3-5F4A4C6AAA6B}"/>
              </a:ext>
            </a:extLst>
          </p:cNvPr>
          <p:cNvSpPr txBox="1"/>
          <p:nvPr/>
        </p:nvSpPr>
        <p:spPr>
          <a:xfrm>
            <a:off x="8486079" y="6304002"/>
            <a:ext cx="35282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>
                <a:solidFill>
                  <a:srgbClr val="000000"/>
                </a:solidFill>
              </a:rPr>
              <a:t>Legend:</a:t>
            </a:r>
            <a:r>
              <a:rPr lang="en-US" sz="1200" dirty="0">
                <a:solidFill>
                  <a:srgbClr val="FF5008"/>
                </a:solidFill>
              </a:rPr>
              <a:t> </a:t>
            </a:r>
            <a:r>
              <a:rPr lang="en-US" sz="1200" dirty="0">
                <a:solidFill>
                  <a:srgbClr val="0070C0"/>
                </a:solidFill>
              </a:rPr>
              <a:t>low income &lt;=50K </a:t>
            </a:r>
            <a:r>
              <a:rPr lang="en-US" sz="1200" dirty="0">
                <a:solidFill>
                  <a:srgbClr val="000000"/>
                </a:solidFill>
              </a:rPr>
              <a:t>,</a:t>
            </a:r>
            <a:r>
              <a:rPr lang="en-US" sz="1200" dirty="0">
                <a:solidFill>
                  <a:srgbClr val="0070C0"/>
                </a:solidFill>
              </a:rPr>
              <a:t> </a:t>
            </a:r>
            <a:r>
              <a:rPr lang="en-US" sz="1200" dirty="0">
                <a:solidFill>
                  <a:srgbClr val="FF5008"/>
                </a:solidFill>
              </a:rPr>
              <a:t>high income &gt; 50K, </a:t>
            </a:r>
            <a:endParaRPr lang="en-US" sz="1200" dirty="0">
              <a:solidFill>
                <a:srgbClr val="0070C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057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D5039-4E9E-4D7F-8302-C61B84328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Factors for 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low </a:t>
            </a:r>
            <a:r>
              <a:rPr lang="en-US" dirty="0">
                <a:latin typeface="+mj-lt"/>
              </a:rPr>
              <a:t>/ </a:t>
            </a:r>
            <a:r>
              <a:rPr lang="en-US" dirty="0">
                <a:solidFill>
                  <a:schemeClr val="accent1"/>
                </a:solidFill>
                <a:latin typeface="+mj-lt"/>
              </a:rPr>
              <a:t>high</a:t>
            </a:r>
            <a:r>
              <a:rPr lang="en-US" dirty="0">
                <a:latin typeface="+mj-lt"/>
              </a:rPr>
              <a:t> income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19B1DDE-8F0D-4890-B3B3-9341E8255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905777"/>
            <a:ext cx="2377440" cy="1601010"/>
          </a:xfrm>
          <a:prstGeom prst="rect">
            <a:avLst/>
          </a:prstGeom>
          <a:ln>
            <a:noFill/>
          </a:ln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98F5443C-F61C-4871-B856-1B282CAE84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744" y="1905777"/>
            <a:ext cx="2377440" cy="1596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CD08490-1F7F-4218-9F87-4720C0ECBE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749" y="1906186"/>
            <a:ext cx="2377440" cy="1601330"/>
          </a:xfrm>
          <a:prstGeom prst="rect">
            <a:avLst/>
          </a:prstGeom>
          <a:ln>
            <a:noFill/>
          </a:ln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3BEAF1-FA78-42D5-93F0-BA37430D38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276" y="1910780"/>
            <a:ext cx="2377440" cy="1596736"/>
          </a:xfrm>
          <a:prstGeom prst="rect">
            <a:avLst/>
          </a:prstGeom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C63CC77-D546-4E22-B03E-6274F88D40FA}"/>
              </a:ext>
            </a:extLst>
          </p:cNvPr>
          <p:cNvSpPr txBox="1"/>
          <p:nvPr/>
        </p:nvSpPr>
        <p:spPr>
          <a:xfrm>
            <a:off x="8486079" y="6304002"/>
            <a:ext cx="3528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>
                <a:solidFill>
                  <a:srgbClr val="000000"/>
                </a:solidFill>
              </a:rPr>
              <a:t>Legend:</a:t>
            </a:r>
            <a:r>
              <a:rPr lang="en-US" sz="1200">
                <a:solidFill>
                  <a:srgbClr val="FF5008"/>
                </a:solidFill>
              </a:rPr>
              <a:t> </a:t>
            </a:r>
            <a:r>
              <a:rPr lang="en-US" sz="1200">
                <a:solidFill>
                  <a:srgbClr val="0070C0"/>
                </a:solidFill>
              </a:rPr>
              <a:t>low income &lt;=50K </a:t>
            </a:r>
            <a:r>
              <a:rPr lang="en-US" sz="1200">
                <a:solidFill>
                  <a:srgbClr val="000000"/>
                </a:solidFill>
              </a:rPr>
              <a:t>,</a:t>
            </a:r>
            <a:r>
              <a:rPr lang="en-US" sz="1200">
                <a:solidFill>
                  <a:srgbClr val="0070C0"/>
                </a:solidFill>
              </a:rPr>
              <a:t> </a:t>
            </a:r>
            <a:r>
              <a:rPr lang="en-US" sz="1200">
                <a:solidFill>
                  <a:srgbClr val="FF5008"/>
                </a:solidFill>
              </a:rPr>
              <a:t>high income &gt; 50K, 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D56122-3D18-47B4-8D5B-0EC6A4DB0059}"/>
              </a:ext>
            </a:extLst>
          </p:cNvPr>
          <p:cNvSpPr txBox="1"/>
          <p:nvPr/>
        </p:nvSpPr>
        <p:spPr>
          <a:xfrm>
            <a:off x="914400" y="3838370"/>
            <a:ext cx="23774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/>
                </a:solidFill>
              </a:rPr>
              <a:t>High-income</a:t>
            </a:r>
            <a:r>
              <a:rPr lang="en-US" sz="1400" dirty="0"/>
              <a:t> class proportion increases with age.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Age between (37,47] have a very high proportion on </a:t>
            </a:r>
            <a:r>
              <a:rPr lang="en-US" sz="1400" dirty="0">
                <a:solidFill>
                  <a:schemeClr val="accent1"/>
                </a:solidFill>
              </a:rPr>
              <a:t>high-income </a:t>
            </a:r>
            <a:r>
              <a:rPr lang="en-US" sz="1400" dirty="0"/>
              <a:t>class.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CD7E4A-EBC2-4A85-B949-1D5E0EED2E49}"/>
              </a:ext>
            </a:extLst>
          </p:cNvPr>
          <p:cNvSpPr txBox="1"/>
          <p:nvPr/>
        </p:nvSpPr>
        <p:spPr>
          <a:xfrm>
            <a:off x="3719744" y="3802251"/>
            <a:ext cx="241472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Proportion of </a:t>
            </a:r>
            <a:r>
              <a:rPr lang="en-US" sz="1400" dirty="0">
                <a:solidFill>
                  <a:schemeClr val="accent1"/>
                </a:solidFill>
              </a:rPr>
              <a:t>high-income</a:t>
            </a:r>
            <a:r>
              <a:rPr lang="en-US" sz="1400" dirty="0"/>
              <a:t> class increases with number of years of education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Education years between (13,16] have majority </a:t>
            </a:r>
            <a:r>
              <a:rPr lang="en-US" sz="1400" dirty="0">
                <a:solidFill>
                  <a:srgbClr val="FF0000"/>
                </a:solidFill>
              </a:rPr>
              <a:t>high-income</a:t>
            </a:r>
            <a:r>
              <a:rPr lang="en-US" sz="1400" dirty="0"/>
              <a:t> class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DB7235-D13B-416D-BF84-20A9D185DD18}"/>
              </a:ext>
            </a:extLst>
          </p:cNvPr>
          <p:cNvSpPr txBox="1"/>
          <p:nvPr/>
        </p:nvSpPr>
        <p:spPr>
          <a:xfrm>
            <a:off x="6525088" y="3838370"/>
            <a:ext cx="227268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Married people have much higher proportion of </a:t>
            </a:r>
            <a:r>
              <a:rPr lang="en-US" sz="1400" dirty="0">
                <a:solidFill>
                  <a:srgbClr val="FF0000"/>
                </a:solidFill>
              </a:rPr>
              <a:t>high-income</a:t>
            </a:r>
            <a:r>
              <a:rPr lang="en-US" sz="1400" dirty="0"/>
              <a:t> class.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45%</a:t>
            </a:r>
            <a:r>
              <a:rPr lang="en-US" sz="1400" dirty="0"/>
              <a:t> of the married people belong to high-income class while only 7% from never/not married people belong to this group.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E64C70-7910-4F11-AB6C-68804D86DD8B}"/>
              </a:ext>
            </a:extLst>
          </p:cNvPr>
          <p:cNvSpPr txBox="1"/>
          <p:nvPr/>
        </p:nvSpPr>
        <p:spPr>
          <a:xfrm>
            <a:off x="9154276" y="3835189"/>
            <a:ext cx="23774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People who work more than 40 hours per week have a higher proportion of </a:t>
            </a:r>
            <a:r>
              <a:rPr lang="en-US" sz="1400" dirty="0">
                <a:solidFill>
                  <a:srgbClr val="FF0000"/>
                </a:solidFill>
              </a:rPr>
              <a:t>high-income </a:t>
            </a:r>
            <a:r>
              <a:rPr lang="en-US" sz="1400" dirty="0"/>
              <a:t>class people</a:t>
            </a:r>
          </a:p>
          <a:p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594550-F8D7-454D-A591-2C9C162C946E}"/>
              </a:ext>
            </a:extLst>
          </p:cNvPr>
          <p:cNvSpPr txBox="1"/>
          <p:nvPr/>
        </p:nvSpPr>
        <p:spPr>
          <a:xfrm>
            <a:off x="914400" y="1213775"/>
            <a:ext cx="8593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important factors  - </a:t>
            </a:r>
            <a:r>
              <a:rPr lang="en-US" b="1" dirty="0"/>
              <a:t>Age</a:t>
            </a:r>
            <a:r>
              <a:rPr lang="en-US" dirty="0"/>
              <a:t>, </a:t>
            </a:r>
            <a:r>
              <a:rPr lang="en-US" b="1" dirty="0"/>
              <a:t>education, </a:t>
            </a:r>
            <a:r>
              <a:rPr lang="en-US" dirty="0"/>
              <a:t> </a:t>
            </a:r>
            <a:r>
              <a:rPr lang="en-US" b="1" dirty="0"/>
              <a:t>marital-status</a:t>
            </a:r>
            <a:r>
              <a:rPr lang="en-US" dirty="0"/>
              <a:t> and </a:t>
            </a:r>
            <a:r>
              <a:rPr lang="en-US" b="1" dirty="0"/>
              <a:t>work hours per week</a:t>
            </a:r>
          </a:p>
        </p:txBody>
      </p:sp>
    </p:spTree>
    <p:extLst>
      <p:ext uri="{BB962C8B-B14F-4D97-AF65-F5344CB8AC3E}">
        <p14:creationId xmlns:p14="http://schemas.microsoft.com/office/powerpoint/2010/main" val="3074614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D5039-4E9E-4D7F-8302-C61B84328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for </a:t>
            </a:r>
            <a:r>
              <a:rPr lang="en-US" dirty="0">
                <a:solidFill>
                  <a:srgbClr val="0070C0"/>
                </a:solidFill>
              </a:rPr>
              <a:t>low </a:t>
            </a:r>
            <a:r>
              <a:rPr lang="en-US" dirty="0"/>
              <a:t>/ </a:t>
            </a:r>
            <a:r>
              <a:rPr lang="en-US" dirty="0">
                <a:solidFill>
                  <a:schemeClr val="accent1"/>
                </a:solidFill>
              </a:rPr>
              <a:t>high</a:t>
            </a:r>
            <a:r>
              <a:rPr lang="en-US" dirty="0"/>
              <a:t> income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1BDD5-7AF5-4278-8529-E47CD57708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371600"/>
            <a:ext cx="10440140" cy="2286000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latin typeface="+mn-lt"/>
              </a:rPr>
              <a:t>Other important factors </a:t>
            </a:r>
            <a:endParaRPr lang="en-US" sz="1800" dirty="0">
              <a:latin typeface="+mn-lt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b="1" dirty="0">
                <a:latin typeface="+mn-lt"/>
              </a:rPr>
              <a:t>Sex</a:t>
            </a:r>
            <a:r>
              <a:rPr lang="en-US" sz="1400" dirty="0">
                <a:latin typeface="+mn-lt"/>
              </a:rPr>
              <a:t> –  </a:t>
            </a:r>
            <a:r>
              <a:rPr lang="en-US" sz="1400" b="1" dirty="0">
                <a:latin typeface="+mn-lt"/>
              </a:rPr>
              <a:t>Men</a:t>
            </a:r>
            <a:r>
              <a:rPr lang="en-US" sz="1400" dirty="0">
                <a:latin typeface="+mn-lt"/>
              </a:rPr>
              <a:t> have significantly higher proportion (31%) of people with </a:t>
            </a:r>
            <a:r>
              <a:rPr lang="en-US" sz="1400" dirty="0">
                <a:solidFill>
                  <a:srgbClr val="FF0000"/>
                </a:solidFill>
                <a:latin typeface="+mn-lt"/>
              </a:rPr>
              <a:t>high-income</a:t>
            </a:r>
            <a:r>
              <a:rPr lang="en-US" sz="1400" dirty="0">
                <a:latin typeface="+mn-lt"/>
              </a:rPr>
              <a:t> class compared to women (11%)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b="1" dirty="0">
                <a:latin typeface="+mn-lt"/>
              </a:rPr>
              <a:t>Net-capital gain </a:t>
            </a:r>
            <a:r>
              <a:rPr lang="en-US" sz="1400" dirty="0">
                <a:latin typeface="+mn-lt"/>
              </a:rPr>
              <a:t>– People with </a:t>
            </a:r>
            <a:r>
              <a:rPr lang="en-US" sz="1400" b="1" dirty="0">
                <a:latin typeface="+mn-lt"/>
              </a:rPr>
              <a:t>positive net-capital </a:t>
            </a:r>
            <a:r>
              <a:rPr lang="en-US" sz="1400" dirty="0">
                <a:latin typeface="+mn-lt"/>
              </a:rPr>
              <a:t>(capital-gain – capital-loss) have a significantly higher proportion of </a:t>
            </a:r>
            <a:r>
              <a:rPr lang="en-US" sz="1400" dirty="0">
                <a:solidFill>
                  <a:srgbClr val="FF0000"/>
                </a:solidFill>
                <a:latin typeface="+mn-lt"/>
              </a:rPr>
              <a:t>high-income</a:t>
            </a:r>
            <a:r>
              <a:rPr lang="en-US" sz="1400" dirty="0">
                <a:latin typeface="+mn-lt"/>
              </a:rPr>
              <a:t> (63%) as compared to net-capital zero or negative (21%)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b="1" dirty="0">
                <a:latin typeface="+mn-lt"/>
              </a:rPr>
              <a:t>Race </a:t>
            </a:r>
            <a:r>
              <a:rPr lang="en-US" sz="1400" dirty="0">
                <a:latin typeface="+mn-lt"/>
              </a:rPr>
              <a:t>– </a:t>
            </a:r>
            <a:r>
              <a:rPr lang="en-US" sz="1400" b="1" dirty="0">
                <a:latin typeface="+mn-lt"/>
              </a:rPr>
              <a:t>Whites</a:t>
            </a:r>
            <a:r>
              <a:rPr lang="en-US" sz="1400" dirty="0">
                <a:latin typeface="+mn-lt"/>
              </a:rPr>
              <a:t> have higher proportion of </a:t>
            </a:r>
            <a:r>
              <a:rPr lang="en-US" sz="1400" dirty="0">
                <a:solidFill>
                  <a:srgbClr val="FF0000"/>
                </a:solidFill>
                <a:latin typeface="+mn-lt"/>
              </a:rPr>
              <a:t>high-income class </a:t>
            </a:r>
            <a:r>
              <a:rPr lang="en-US" sz="1400" dirty="0">
                <a:latin typeface="+mn-lt"/>
              </a:rPr>
              <a:t>(26%)  as compared to other races (16%)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b="1" dirty="0">
                <a:latin typeface="+mn-lt"/>
              </a:rPr>
              <a:t>Occupation</a:t>
            </a:r>
            <a:r>
              <a:rPr lang="en-US" sz="1400" dirty="0">
                <a:latin typeface="+mn-lt"/>
              </a:rPr>
              <a:t>– </a:t>
            </a:r>
            <a:r>
              <a:rPr lang="en-US" sz="1400" b="1" dirty="0">
                <a:latin typeface="+mn-lt"/>
              </a:rPr>
              <a:t>Exec-managers</a:t>
            </a:r>
            <a:r>
              <a:rPr lang="en-US" sz="1400" dirty="0">
                <a:latin typeface="+mn-lt"/>
              </a:rPr>
              <a:t> and </a:t>
            </a:r>
            <a:r>
              <a:rPr lang="en-US" sz="1400" b="1" dirty="0">
                <a:latin typeface="+mn-lt"/>
              </a:rPr>
              <a:t>Specialty profession</a:t>
            </a:r>
            <a:r>
              <a:rPr lang="en-US" sz="1400" dirty="0">
                <a:latin typeface="+mn-lt"/>
              </a:rPr>
              <a:t> have significantly higher proportion of </a:t>
            </a:r>
            <a:r>
              <a:rPr lang="en-US" sz="1400" dirty="0">
                <a:solidFill>
                  <a:srgbClr val="FF0000"/>
                </a:solidFill>
                <a:latin typeface="+mn-lt"/>
              </a:rPr>
              <a:t>high-income</a:t>
            </a:r>
            <a:r>
              <a:rPr lang="en-US" sz="1400" dirty="0">
                <a:latin typeface="+mn-lt"/>
              </a:rPr>
              <a:t> class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b="1" dirty="0">
                <a:latin typeface="+mn-lt"/>
              </a:rPr>
              <a:t>Working-class</a:t>
            </a:r>
            <a:r>
              <a:rPr lang="en-US" sz="1400" dirty="0">
                <a:latin typeface="+mn-lt"/>
              </a:rPr>
              <a:t> –  </a:t>
            </a:r>
            <a:r>
              <a:rPr lang="en-US" sz="1400" b="1" dirty="0">
                <a:latin typeface="+mn-lt"/>
              </a:rPr>
              <a:t>Government</a:t>
            </a:r>
            <a:r>
              <a:rPr lang="en-US" sz="1400" dirty="0">
                <a:latin typeface="+mn-lt"/>
              </a:rPr>
              <a:t> and </a:t>
            </a:r>
            <a:r>
              <a:rPr lang="en-US" sz="1400" b="1" dirty="0">
                <a:latin typeface="+mn-lt"/>
              </a:rPr>
              <a:t>Self-employed</a:t>
            </a:r>
            <a:r>
              <a:rPr lang="en-US" sz="1400" dirty="0">
                <a:latin typeface="+mn-lt"/>
              </a:rPr>
              <a:t> people have higher proportion of </a:t>
            </a:r>
            <a:r>
              <a:rPr lang="en-US" sz="1400" dirty="0">
                <a:solidFill>
                  <a:srgbClr val="FF0000"/>
                </a:solidFill>
                <a:latin typeface="+mn-lt"/>
              </a:rPr>
              <a:t>high-income</a:t>
            </a:r>
            <a:r>
              <a:rPr lang="en-US" sz="1400" dirty="0">
                <a:latin typeface="+mn-lt"/>
              </a:rPr>
              <a:t> class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b="1" dirty="0">
                <a:latin typeface="+mn-lt"/>
              </a:rPr>
              <a:t>Native-country  </a:t>
            </a:r>
            <a:r>
              <a:rPr lang="en-US" sz="1400" dirty="0">
                <a:latin typeface="+mn-lt"/>
              </a:rPr>
              <a:t>– </a:t>
            </a:r>
            <a:r>
              <a:rPr lang="en-US" sz="1400" b="1" dirty="0">
                <a:latin typeface="+mn-lt"/>
              </a:rPr>
              <a:t>US born </a:t>
            </a:r>
            <a:r>
              <a:rPr lang="en-US" sz="1400" dirty="0">
                <a:latin typeface="+mn-lt"/>
              </a:rPr>
              <a:t>have higher proportion of </a:t>
            </a:r>
            <a:r>
              <a:rPr lang="en-US" sz="1400" dirty="0">
                <a:solidFill>
                  <a:schemeClr val="accent1"/>
                </a:solidFill>
                <a:latin typeface="+mn-lt"/>
              </a:rPr>
              <a:t>high-income</a:t>
            </a:r>
            <a:r>
              <a:rPr lang="en-US" sz="1400" dirty="0">
                <a:latin typeface="+mn-lt"/>
              </a:rPr>
              <a:t> class (26%) as compared to others (19%)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63CC77-D546-4E22-B03E-6274F88D40FA}"/>
              </a:ext>
            </a:extLst>
          </p:cNvPr>
          <p:cNvSpPr txBox="1"/>
          <p:nvPr/>
        </p:nvSpPr>
        <p:spPr>
          <a:xfrm>
            <a:off x="8486079" y="6304002"/>
            <a:ext cx="35282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Legend:</a:t>
            </a:r>
            <a:r>
              <a:rPr lang="en-US" sz="1200" dirty="0">
                <a:solidFill>
                  <a:schemeClr val="accent1"/>
                </a:solidFill>
              </a:rPr>
              <a:t> </a:t>
            </a:r>
            <a:r>
              <a:rPr lang="en-US" sz="1200" dirty="0">
                <a:solidFill>
                  <a:srgbClr val="0070C0"/>
                </a:solidFill>
              </a:rPr>
              <a:t>low income &lt;=50K </a:t>
            </a:r>
            <a:r>
              <a:rPr lang="en-US" sz="1200" dirty="0"/>
              <a:t>,</a:t>
            </a:r>
            <a:r>
              <a:rPr lang="en-US" sz="1200" dirty="0">
                <a:solidFill>
                  <a:srgbClr val="0070C0"/>
                </a:solidFill>
              </a:rPr>
              <a:t> </a:t>
            </a:r>
            <a:r>
              <a:rPr lang="en-US" sz="1200" dirty="0">
                <a:solidFill>
                  <a:schemeClr val="accent1"/>
                </a:solidFill>
              </a:rPr>
              <a:t>high income &gt; 50K, </a:t>
            </a:r>
            <a:endParaRPr lang="en-US" sz="1200" dirty="0">
              <a:solidFill>
                <a:srgbClr val="0070C0"/>
              </a:solidFill>
            </a:endParaRPr>
          </a:p>
          <a:p>
            <a:endParaRPr lang="en-US" dirty="0"/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425CAE1-D828-4C49-B94C-DAADBF24C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59" y="3837976"/>
            <a:ext cx="2377439" cy="1600498"/>
          </a:xfrm>
          <a:prstGeom prst="rect">
            <a:avLst/>
          </a:prstGeom>
          <a:ln>
            <a:noFill/>
          </a:ln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2B250B2-6898-452D-8CB4-4F19375019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350" y="3858297"/>
            <a:ext cx="2377440" cy="1610442"/>
          </a:xfrm>
          <a:prstGeom prst="rect">
            <a:avLst/>
          </a:prstGeom>
          <a:ln>
            <a:noFill/>
          </a:ln>
        </p:spPr>
      </p:pic>
      <p:pic>
        <p:nvPicPr>
          <p:cNvPr id="18" name="Picture 17" descr="A picture containing drawing&#10;&#10;Description automatically generated">
            <a:extLst>
              <a:ext uri="{FF2B5EF4-FFF2-40B4-BE49-F238E27FC236}">
                <a16:creationId xmlns:a16="http://schemas.microsoft.com/office/drawing/2014/main" id="{037282CF-6697-4D9C-9504-52E6DFCF44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296" y="3868539"/>
            <a:ext cx="2377441" cy="1600200"/>
          </a:xfrm>
          <a:prstGeom prst="rect">
            <a:avLst/>
          </a:prstGeom>
          <a:ln>
            <a:noFill/>
          </a:ln>
        </p:spPr>
      </p:pic>
      <p:pic>
        <p:nvPicPr>
          <p:cNvPr id="22" name="Picture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FF0123CC-F54C-4568-A237-3C1E5F7C02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404" y="3837976"/>
            <a:ext cx="2377440" cy="161044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2126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D5039-4E9E-4D7F-8302-C61B84328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would be the successful investors?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1BDD5-7AF5-4278-8529-E47CD57708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399" y="1371600"/>
            <a:ext cx="10272889" cy="4329289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latin typeface="+mn-lt"/>
              </a:rPr>
              <a:t>Assumption  – </a:t>
            </a:r>
            <a:r>
              <a:rPr lang="en-US" sz="1800" dirty="0">
                <a:latin typeface="+mn-lt"/>
              </a:rPr>
              <a:t>People who have positive net-capital (capital-gain – capital-loss) this year would be successful investors</a:t>
            </a:r>
          </a:p>
          <a:p>
            <a:pPr marL="0" indent="0">
              <a:buNone/>
            </a:pPr>
            <a:endParaRPr lang="en-US" sz="1800" dirty="0">
              <a:latin typeface="+mn-lt"/>
            </a:endParaRPr>
          </a:p>
          <a:p>
            <a:pPr marL="0" indent="0">
              <a:buNone/>
            </a:pPr>
            <a:r>
              <a:rPr lang="en-US" sz="1800" b="1" dirty="0">
                <a:latin typeface="+mn-lt"/>
              </a:rPr>
              <a:t>Technique - </a:t>
            </a:r>
            <a:r>
              <a:rPr lang="en-US" sz="1800" dirty="0">
                <a:latin typeface="+mn-lt"/>
              </a:rPr>
              <a:t> Compare different features of people with positive net-capital with the other population</a:t>
            </a:r>
          </a:p>
          <a:p>
            <a:pPr marL="0" indent="0">
              <a:buNone/>
            </a:pPr>
            <a:endParaRPr lang="en-US" sz="1800" dirty="0">
              <a:latin typeface="+mn-lt"/>
            </a:endParaRPr>
          </a:p>
          <a:p>
            <a:pPr marL="0" indent="0">
              <a:buNone/>
            </a:pPr>
            <a:r>
              <a:rPr lang="en-US" sz="1800" b="1" dirty="0">
                <a:latin typeface="+mn-lt"/>
              </a:rPr>
              <a:t>Few Key Distinctive features – </a:t>
            </a:r>
            <a:r>
              <a:rPr lang="en-US" sz="1800" dirty="0">
                <a:latin typeface="+mn-lt"/>
              </a:rPr>
              <a:t>positive net-capital group</a:t>
            </a:r>
            <a:r>
              <a:rPr lang="en-US" sz="1800" b="1" dirty="0">
                <a:latin typeface="+mn-lt"/>
              </a:rPr>
              <a:t>: 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latin typeface="+mn-lt"/>
              </a:rPr>
              <a:t>63% </a:t>
            </a:r>
            <a:r>
              <a:rPr lang="en-US" sz="1600" dirty="0">
                <a:latin typeface="+mn-lt"/>
              </a:rPr>
              <a:t>this group belongs to </a:t>
            </a:r>
            <a:r>
              <a:rPr lang="en-US" sz="1600" b="1" dirty="0">
                <a:latin typeface="+mn-lt"/>
              </a:rPr>
              <a:t>high income-class </a:t>
            </a:r>
            <a:r>
              <a:rPr lang="en-US" sz="1600" dirty="0">
                <a:latin typeface="+mn-lt"/>
              </a:rPr>
              <a:t>compared to only 21% of the other population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latin typeface="+mn-lt"/>
              </a:rPr>
              <a:t>68%</a:t>
            </a:r>
            <a:r>
              <a:rPr lang="en-US" sz="1600" dirty="0">
                <a:latin typeface="+mn-lt"/>
              </a:rPr>
              <a:t> of the group is </a:t>
            </a:r>
            <a:r>
              <a:rPr lang="en-US" sz="1600" b="1" dirty="0">
                <a:latin typeface="+mn-lt"/>
              </a:rPr>
              <a:t>married</a:t>
            </a:r>
            <a:r>
              <a:rPr lang="en-US" sz="1600" dirty="0">
                <a:latin typeface="+mn-lt"/>
              </a:rPr>
              <a:t>, compared to 45% of the other population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latin typeface="+mn-lt"/>
              </a:rPr>
              <a:t>43% </a:t>
            </a:r>
            <a:r>
              <a:rPr lang="en-US" sz="1600" dirty="0">
                <a:latin typeface="+mn-lt"/>
              </a:rPr>
              <a:t>of the group work as </a:t>
            </a:r>
            <a:r>
              <a:rPr lang="en-US" sz="1600" b="1" dirty="0">
                <a:latin typeface="+mn-lt"/>
              </a:rPr>
              <a:t>executive managers</a:t>
            </a:r>
            <a:r>
              <a:rPr lang="en-US" sz="1600" dirty="0">
                <a:latin typeface="+mn-lt"/>
              </a:rPr>
              <a:t> or in </a:t>
            </a:r>
            <a:r>
              <a:rPr lang="en-US" sz="1600" b="1" dirty="0">
                <a:latin typeface="+mn-lt"/>
              </a:rPr>
              <a:t>specialty professions</a:t>
            </a:r>
            <a:r>
              <a:rPr lang="en-US" sz="1600" dirty="0">
                <a:latin typeface="+mn-lt"/>
              </a:rPr>
              <a:t> compared to 25% of the other population</a:t>
            </a:r>
            <a:endParaRPr lang="en-US" sz="1600" b="1" dirty="0">
              <a:latin typeface="+mn-lt"/>
            </a:endParaRPr>
          </a:p>
          <a:p>
            <a:pPr marL="457200" lvl="1" indent="0">
              <a:buNone/>
            </a:pPr>
            <a:endParaRPr lang="en-US" sz="1800" b="1" dirty="0">
              <a:latin typeface="+mn-lt"/>
            </a:endParaRPr>
          </a:p>
          <a:p>
            <a:pPr marL="0" indent="0">
              <a:buNone/>
            </a:pPr>
            <a:r>
              <a:rPr lang="en-US" sz="1800" b="1" dirty="0">
                <a:latin typeface="+mn-lt"/>
              </a:rPr>
              <a:t>Conclusion: </a:t>
            </a:r>
            <a:r>
              <a:rPr lang="en-US" sz="1800" dirty="0">
                <a:latin typeface="+mn-lt"/>
              </a:rPr>
              <a:t>People belonging to high-income class, are married and are working as executive managers or in specialty profession are estimated to be the successful investors</a:t>
            </a:r>
            <a:endParaRPr lang="en-US" sz="1800" b="1" dirty="0">
              <a:latin typeface="+mn-lt"/>
            </a:endParaRPr>
          </a:p>
          <a:p>
            <a:pPr marL="457200" lvl="1" indent="0">
              <a:buNone/>
            </a:pPr>
            <a:br>
              <a:rPr lang="en-US" sz="1800" dirty="0">
                <a:latin typeface="+mn-lt"/>
              </a:rPr>
            </a:br>
            <a:endParaRPr lang="en-US" sz="1800" dirty="0">
              <a:latin typeface="+mn-lt"/>
            </a:endParaRPr>
          </a:p>
          <a:p>
            <a:pPr marL="457200" lvl="1" indent="0">
              <a:buNone/>
            </a:pPr>
            <a:endParaRPr lang="en-US" sz="1800" dirty="0">
              <a:latin typeface="+mn-lt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FE7528-8270-4985-B5A8-8B70251D899F}"/>
              </a:ext>
            </a:extLst>
          </p:cNvPr>
          <p:cNvSpPr/>
          <p:nvPr/>
        </p:nvSpPr>
        <p:spPr>
          <a:xfrm>
            <a:off x="8026384" y="6262300"/>
            <a:ext cx="35947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Note: No statistical tests have been used for simplicity </a:t>
            </a:r>
            <a:endParaRPr 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056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D5039-4E9E-4D7F-8302-C61B84328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factors on income-class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1BDD5-7AF5-4278-8529-E47CD57708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399" y="1371600"/>
            <a:ext cx="10619475" cy="4329289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latin typeface="+mn-lt"/>
              </a:rPr>
              <a:t>Motivation: </a:t>
            </a:r>
            <a:r>
              <a:rPr lang="en-US" sz="1800" dirty="0">
                <a:latin typeface="+mn-lt"/>
              </a:rPr>
              <a:t>Impact of stand-alone factors can be overestimated. Therefore, all important features are selected together, and each feature’s impact is quantified.</a:t>
            </a:r>
            <a:r>
              <a:rPr lang="en-US" sz="2000" dirty="0">
                <a:latin typeface="+mn-lt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+mn-lt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+mn-lt"/>
              </a:rPr>
              <a:t>Technique – </a:t>
            </a:r>
            <a:r>
              <a:rPr lang="en-US" sz="1800" dirty="0">
                <a:latin typeface="+mn-lt"/>
              </a:rPr>
              <a:t>Logistic Regression with important features and it’s interpretation in terms of odds ratio</a:t>
            </a:r>
          </a:p>
          <a:p>
            <a:pPr marL="0" indent="0">
              <a:buNone/>
            </a:pPr>
            <a:endParaRPr lang="en-US" sz="2000" dirty="0">
              <a:latin typeface="+mn-lt"/>
            </a:endParaRPr>
          </a:p>
          <a:p>
            <a:pPr marL="0" indent="0">
              <a:buNone/>
            </a:pPr>
            <a:r>
              <a:rPr lang="en-US" sz="1800" b="1" dirty="0">
                <a:latin typeface="+mn-lt"/>
              </a:rPr>
              <a:t>Few key interpretations: 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b="1" dirty="0">
                <a:latin typeface="+mn-lt"/>
              </a:rPr>
              <a:t>Marital status </a:t>
            </a:r>
            <a:r>
              <a:rPr lang="en-US" sz="1400" dirty="0">
                <a:latin typeface="+mn-lt"/>
              </a:rPr>
              <a:t>– Married people have </a:t>
            </a:r>
            <a:r>
              <a:rPr lang="en-US" sz="1400" b="1" dirty="0">
                <a:latin typeface="+mn-lt"/>
              </a:rPr>
              <a:t>7.5 times </a:t>
            </a:r>
            <a:r>
              <a:rPr lang="en-US" sz="1400" dirty="0">
                <a:latin typeface="+mn-lt"/>
              </a:rPr>
              <a:t>odds of high-income class 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b="1" dirty="0">
                <a:latin typeface="+mn-lt"/>
              </a:rPr>
              <a:t>Net capital </a:t>
            </a:r>
            <a:r>
              <a:rPr lang="en-US" sz="1400" dirty="0">
                <a:latin typeface="+mn-lt"/>
              </a:rPr>
              <a:t>– If net-capital is positive it increases odds of high-income class by </a:t>
            </a:r>
            <a:r>
              <a:rPr lang="en-US" sz="1400" b="1" dirty="0">
                <a:latin typeface="+mn-lt"/>
              </a:rPr>
              <a:t>4.9 times</a:t>
            </a:r>
          </a:p>
          <a:p>
            <a:pPr lvl="1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0000"/>
                </a:solidFill>
                <a:latin typeface="+mn-lt"/>
              </a:rPr>
              <a:t>Education</a:t>
            </a:r>
            <a:r>
              <a:rPr lang="en-US" sz="1400" dirty="0">
                <a:solidFill>
                  <a:srgbClr val="000000"/>
                </a:solidFill>
                <a:latin typeface="+mn-lt"/>
              </a:rPr>
              <a:t> – Unit increase in education years increases the odds of high-income class by </a:t>
            </a:r>
            <a:r>
              <a:rPr lang="en-US" sz="1400" b="1" dirty="0">
                <a:solidFill>
                  <a:srgbClr val="000000"/>
                </a:solidFill>
                <a:latin typeface="+mn-lt"/>
              </a:rPr>
              <a:t>1.36 times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b="1" dirty="0">
                <a:latin typeface="+mn-lt"/>
              </a:rPr>
              <a:t>Sex</a:t>
            </a:r>
            <a:r>
              <a:rPr lang="en-US" sz="1400" dirty="0">
                <a:latin typeface="+mn-lt"/>
              </a:rPr>
              <a:t> – Men make odds of high-income class increase by </a:t>
            </a:r>
            <a:r>
              <a:rPr lang="en-US" sz="1400" b="1" dirty="0">
                <a:latin typeface="+mn-lt"/>
              </a:rPr>
              <a:t>1.36 times </a:t>
            </a:r>
            <a:r>
              <a:rPr lang="en-US" sz="1400" dirty="0">
                <a:latin typeface="+mn-lt"/>
              </a:rPr>
              <a:t>as compared to women </a:t>
            </a:r>
            <a:endParaRPr lang="en-US" sz="1400" b="1" dirty="0">
              <a:latin typeface="+mn-lt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b="1" dirty="0">
                <a:latin typeface="+mn-lt"/>
              </a:rPr>
              <a:t>Age</a:t>
            </a:r>
            <a:r>
              <a:rPr lang="en-US" sz="1400" dirty="0">
                <a:latin typeface="+mn-lt"/>
              </a:rPr>
              <a:t> – Increase in age by 10 years increases the odds of high-income-class by </a:t>
            </a:r>
            <a:r>
              <a:rPr lang="en-US" sz="1400" b="1" dirty="0">
                <a:latin typeface="+mn-lt"/>
              </a:rPr>
              <a:t>1.3 times 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b="1" dirty="0">
                <a:latin typeface="+mn-lt"/>
              </a:rPr>
              <a:t>Race</a:t>
            </a:r>
            <a:r>
              <a:rPr lang="en-US" sz="1400" dirty="0">
                <a:latin typeface="+mn-lt"/>
              </a:rPr>
              <a:t> – Whites increase the odds of high-income class increase by </a:t>
            </a:r>
            <a:r>
              <a:rPr lang="en-US" sz="1400" b="1" dirty="0">
                <a:latin typeface="+mn-lt"/>
              </a:rPr>
              <a:t>1.18 times </a:t>
            </a:r>
            <a:r>
              <a:rPr lang="en-US" sz="1400" dirty="0">
                <a:latin typeface="+mn-lt"/>
              </a:rPr>
              <a:t>as compared to other races</a:t>
            </a:r>
            <a:endParaRPr lang="en-US" sz="1400" b="1" dirty="0">
              <a:latin typeface="+mn-lt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b="1" dirty="0">
                <a:latin typeface="+mn-lt"/>
              </a:rPr>
              <a:t>Hours per week </a:t>
            </a:r>
            <a:r>
              <a:rPr lang="en-US" sz="1400" dirty="0">
                <a:latin typeface="+mn-lt"/>
              </a:rPr>
              <a:t>–Increase in work hours per week by 5 years increases the odds of high income-class by </a:t>
            </a:r>
            <a:r>
              <a:rPr lang="en-US" sz="1400" b="1" dirty="0">
                <a:latin typeface="+mn-lt"/>
              </a:rPr>
              <a:t>1.15 times </a:t>
            </a:r>
          </a:p>
          <a:p>
            <a:pPr marL="457200" lvl="1" indent="0">
              <a:buClr>
                <a:schemeClr val="tx1"/>
              </a:buClr>
              <a:buNone/>
            </a:pPr>
            <a:br>
              <a:rPr lang="en-US" sz="1600" dirty="0">
                <a:latin typeface="+mn-lt"/>
              </a:rPr>
            </a:br>
            <a:r>
              <a:rPr lang="en-US" sz="1600" dirty="0">
                <a:latin typeface="+mn-lt"/>
              </a:rPr>
              <a:t> </a:t>
            </a:r>
          </a:p>
          <a:p>
            <a:pPr lvl="1"/>
            <a:endParaRPr lang="en-US" sz="1600" dirty="0">
              <a:latin typeface="+mn-lt"/>
            </a:endParaRPr>
          </a:p>
          <a:p>
            <a:pPr lvl="1"/>
            <a:endParaRPr lang="en-US" sz="1400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3B4694-2812-40D7-95EE-A7F4B1A2B566}"/>
              </a:ext>
            </a:extLst>
          </p:cNvPr>
          <p:cNvSpPr/>
          <p:nvPr/>
        </p:nvSpPr>
        <p:spPr>
          <a:xfrm>
            <a:off x="5503817" y="6262300"/>
            <a:ext cx="603005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Note: Odds ratio = Probability (high income class) / Probability (low-income class</a:t>
            </a:r>
            <a:endParaRPr 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267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D5039-4E9E-4D7F-8302-C61B84328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high-income class people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1BDD5-7AF5-4278-8529-E47CD57708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399" y="1371600"/>
            <a:ext cx="10272889" cy="2314707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latin typeface="+mn-lt"/>
              </a:rPr>
              <a:t>Motivation – </a:t>
            </a:r>
            <a:r>
              <a:rPr lang="en-US" sz="1800" dirty="0">
                <a:latin typeface="+mn-lt"/>
              </a:rPr>
              <a:t>Predicting high-income class people can be of interest for various promotional / advertising activities</a:t>
            </a:r>
          </a:p>
          <a:p>
            <a:pPr marL="0" indent="0">
              <a:buNone/>
            </a:pPr>
            <a:endParaRPr lang="en-US" sz="1800" dirty="0">
              <a:latin typeface="+mn-lt"/>
            </a:endParaRPr>
          </a:p>
          <a:p>
            <a:pPr marL="0" indent="0">
              <a:buNone/>
            </a:pPr>
            <a:r>
              <a:rPr lang="en-US" sz="1800" b="1" dirty="0">
                <a:latin typeface="+mn-lt"/>
              </a:rPr>
              <a:t>Technique – </a:t>
            </a:r>
          </a:p>
          <a:p>
            <a:pPr marL="285750" lvl="0" indent="-28575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Various classification algorithms are trained on the training data (32K records)</a:t>
            </a:r>
          </a:p>
          <a:p>
            <a:pPr marL="285750" lvl="0" indent="-28575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All the algorithms are fine tuned on their hyperparameters to give good cross-validation accuracy</a:t>
            </a:r>
          </a:p>
          <a:p>
            <a:pPr marL="285750" lvl="0" indent="-28575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Models are compared on accuracy and training-time and best models are selected</a:t>
            </a:r>
          </a:p>
          <a:p>
            <a:pPr marL="285750" lvl="0" indent="-28575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Best models are tested on the unseen data (16K records)</a:t>
            </a:r>
            <a:br>
              <a:rPr lang="en-US" sz="1800" dirty="0">
                <a:latin typeface="+mn-lt"/>
              </a:rPr>
            </a:br>
            <a:endParaRPr lang="en-US" sz="1800" dirty="0">
              <a:latin typeface="+mn-lt"/>
            </a:endParaRPr>
          </a:p>
          <a:p>
            <a:pPr marL="457200" lvl="1" indent="0">
              <a:buNone/>
            </a:pPr>
            <a:endParaRPr lang="en-US" sz="1800" dirty="0">
              <a:latin typeface="+mn-lt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FE7528-8270-4985-B5A8-8B70251D899F}"/>
              </a:ext>
            </a:extLst>
          </p:cNvPr>
          <p:cNvSpPr/>
          <p:nvPr/>
        </p:nvSpPr>
        <p:spPr>
          <a:xfrm>
            <a:off x="8106962" y="6262300"/>
            <a:ext cx="37753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Note: Models can be fine tuned more for better accuracy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3E4341-F613-4AD2-B9FD-E8269F81EAE6}"/>
              </a:ext>
            </a:extLst>
          </p:cNvPr>
          <p:cNvSpPr txBox="1"/>
          <p:nvPr/>
        </p:nvSpPr>
        <p:spPr>
          <a:xfrm>
            <a:off x="8295383" y="3686307"/>
            <a:ext cx="2311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Results on the test-set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C3CFA49-BE12-4831-8E9D-BC63B1E6C9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781858"/>
              </p:ext>
            </p:extLst>
          </p:nvPr>
        </p:nvGraphicFramePr>
        <p:xfrm>
          <a:off x="7395099" y="4101484"/>
          <a:ext cx="3951987" cy="1767059"/>
        </p:xfrm>
        <a:graphic>
          <a:graphicData uri="http://schemas.openxmlformats.org/drawingml/2006/table">
            <a:tbl>
              <a:tblPr/>
              <a:tblGrid>
                <a:gridCol w="1503107">
                  <a:extLst>
                    <a:ext uri="{9D8B030D-6E8A-4147-A177-3AD203B41FA5}">
                      <a16:colId xmlns:a16="http://schemas.microsoft.com/office/drawing/2014/main" val="577310305"/>
                    </a:ext>
                  </a:extLst>
                </a:gridCol>
                <a:gridCol w="1097774">
                  <a:extLst>
                    <a:ext uri="{9D8B030D-6E8A-4147-A177-3AD203B41FA5}">
                      <a16:colId xmlns:a16="http://schemas.microsoft.com/office/drawing/2014/main" val="1593509070"/>
                    </a:ext>
                  </a:extLst>
                </a:gridCol>
                <a:gridCol w="1351106">
                  <a:extLst>
                    <a:ext uri="{9D8B030D-6E8A-4147-A177-3AD203B41FA5}">
                      <a16:colId xmlns:a16="http://schemas.microsoft.com/office/drawing/2014/main" val="1398002411"/>
                    </a:ext>
                  </a:extLst>
                </a:gridCol>
              </a:tblGrid>
              <a:tr h="2524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training time(s)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975312"/>
                  </a:ext>
                </a:extLst>
              </a:tr>
              <a:tr h="2524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Decision Tree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833611"/>
                  </a:ext>
                </a:extLst>
              </a:tr>
              <a:tr h="2524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 Forest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879105"/>
                  </a:ext>
                </a:extLst>
              </a:tr>
              <a:tr h="2524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AdaBoost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3539977"/>
                  </a:ext>
                </a:extLst>
              </a:tr>
              <a:tr h="2524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XGBoost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9566602"/>
                  </a:ext>
                </a:extLst>
              </a:tr>
              <a:tr h="2524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Logistic Regression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373598"/>
                  </a:ext>
                </a:extLst>
              </a:tr>
              <a:tr h="2524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SVM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14.95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187337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98015AC-08A4-4BE1-A8F5-16E6142A160C}"/>
              </a:ext>
            </a:extLst>
          </p:cNvPr>
          <p:cNvSpPr txBox="1"/>
          <p:nvPr/>
        </p:nvSpPr>
        <p:spPr>
          <a:xfrm>
            <a:off x="914400" y="3991107"/>
            <a:ext cx="639192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Conclusion –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results obtained are excellent in terms of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XGBoost</a:t>
            </a:r>
            <a:r>
              <a:rPr lang="en-US" sz="1600" dirty="0"/>
              <a:t> and </a:t>
            </a:r>
            <a:r>
              <a:rPr lang="en-US" sz="1600" b="1" dirty="0"/>
              <a:t>Random Fores</a:t>
            </a:r>
            <a:r>
              <a:rPr lang="en-US" sz="1600" dirty="0"/>
              <a:t>t give the best results amongst all the classifiers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If interpretation is of importance </a:t>
            </a:r>
            <a:r>
              <a:rPr lang="en-US" sz="1600" b="1" dirty="0"/>
              <a:t>Logistic Regression</a:t>
            </a:r>
            <a:r>
              <a:rPr lang="en-US" sz="1600" dirty="0"/>
              <a:t> can</a:t>
            </a:r>
          </a:p>
          <a:p>
            <a:pPr>
              <a:buClr>
                <a:schemeClr val="tx1"/>
              </a:buClr>
            </a:pPr>
            <a:r>
              <a:rPr lang="en-US" sz="1600" dirty="0"/>
              <a:t>       be used as the accuracy is comparable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441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1EE45-C4AE-400F-913C-DF58082FA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  <a:cs typeface="Calibri" panose="020F0502020204030204" pitchFamily="34" charset="0"/>
              </a:rPr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BFB88-C7A0-4594-B032-E75A1BEAA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170878"/>
            <a:ext cx="10363199" cy="4614461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b="1" dirty="0">
                <a:latin typeface="+mn-lt"/>
              </a:rPr>
              <a:t>More Questions  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Census data has a lot of scope for deeper analysis to answer other questions</a:t>
            </a:r>
          </a:p>
          <a:p>
            <a:pPr lvl="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rgbClr val="000000"/>
                </a:solidFill>
                <a:latin typeface="+mn-lt"/>
              </a:rPr>
              <a:t>More Analysis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More analysis can be done by occupations, marital status or working-class to understand the data more and find other patterns</a:t>
            </a:r>
            <a:endParaRPr lang="en-US" sz="1800" dirty="0">
              <a:latin typeface="+mn-lt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b="1" dirty="0">
                <a:latin typeface="+mn-lt"/>
              </a:rPr>
              <a:t>Better Feature Engineering</a:t>
            </a:r>
            <a:r>
              <a:rPr lang="en-US" sz="1800" dirty="0">
                <a:latin typeface="+mn-lt"/>
              </a:rPr>
              <a:t> 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Though a lot of work was done to engineer features, there lies a scope for betterment 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b="1" dirty="0">
                <a:latin typeface="+mn-lt"/>
              </a:rPr>
              <a:t>Improvements in Predictive Models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cs typeface="Calibri" panose="020F0502020204030204" pitchFamily="34" charset="0"/>
              </a:rPr>
              <a:t>Algorithms tried are fine tuned using a combination of parameters </a:t>
            </a:r>
          </a:p>
          <a:p>
            <a:pPr lvl="1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cs typeface="Calibri" panose="020F0502020204030204" pitchFamily="34" charset="0"/>
              </a:rPr>
              <a:t>However, further improvement can be done using parameter selection algorithms like </a:t>
            </a:r>
            <a:r>
              <a:rPr lang="en-US" sz="1800" dirty="0" err="1">
                <a:latin typeface="+mn-lt"/>
                <a:cs typeface="Calibri" panose="020F0502020204030204" pitchFamily="34" charset="0"/>
              </a:rPr>
              <a:t>GridSearchCV</a:t>
            </a:r>
            <a:r>
              <a:rPr lang="en-US" sz="1800" dirty="0">
                <a:latin typeface="+mn-lt"/>
                <a:cs typeface="Calibri" panose="020F0502020204030204" pitchFamily="34" charset="0"/>
              </a:rPr>
              <a:t> which can give the best parameters from a wider range </a:t>
            </a:r>
            <a:endParaRPr lang="en-US" sz="1800" dirty="0">
              <a:latin typeface="+mn-lt"/>
            </a:endParaRP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latin typeface="+mn-lt"/>
              </a:rPr>
              <a:t>Statistical tests can be carried out for comparing factors affecting potential investors and other population 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latin typeface="+mn-lt"/>
              </a:rPr>
              <a:t>Tableau dashboards can be made for easier and better visualization</a:t>
            </a:r>
          </a:p>
          <a:p>
            <a:pPr marL="457200" lvl="1" indent="0"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363641"/>
      </p:ext>
    </p:extLst>
  </p:cSld>
  <p:clrMapOvr>
    <a:masterClrMapping/>
  </p:clrMapOvr>
</p:sld>
</file>

<file path=ppt/theme/theme1.xml><?xml version="1.0" encoding="utf-8"?>
<a:theme xmlns:a="http://schemas.openxmlformats.org/drawingml/2006/main" name="talkUA">
  <a:themeElements>
    <a:clrScheme name="">
      <a:dk1>
        <a:srgbClr val="000000"/>
      </a:dk1>
      <a:lt1>
        <a:srgbClr val="FFFFFF"/>
      </a:lt1>
      <a:dk2>
        <a:srgbClr val="063DE8"/>
      </a:dk2>
      <a:lt2>
        <a:srgbClr val="C0C0C0"/>
      </a:lt2>
      <a:accent1>
        <a:srgbClr val="FF5008"/>
      </a:accent1>
      <a:accent2>
        <a:srgbClr val="114FFB"/>
      </a:accent2>
      <a:accent3>
        <a:srgbClr val="FFFFFF"/>
      </a:accent3>
      <a:accent4>
        <a:srgbClr val="000000"/>
      </a:accent4>
      <a:accent5>
        <a:srgbClr val="FFB3AA"/>
      </a:accent5>
      <a:accent6>
        <a:srgbClr val="0E47E3"/>
      </a:accent6>
      <a:hlink>
        <a:srgbClr val="114FFB"/>
      </a:hlink>
      <a:folHlink>
        <a:srgbClr val="FF500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pattFill prst="ltUpDiag">
          <a:fgClr>
            <a:schemeClr val="accent1"/>
          </a:fgClr>
          <a:bgClr>
            <a:schemeClr val="bg1"/>
          </a:bgClr>
        </a:patt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pattFill prst="ltUpDiag">
          <a:fgClr>
            <a:schemeClr val="accent1"/>
          </a:fgClr>
          <a:bgClr>
            <a:schemeClr val="bg1"/>
          </a:bgClr>
        </a:patt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alkU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lkU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alkU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lkU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lkU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lkU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lkU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2538</TotalTime>
  <Words>1098</Words>
  <Application>Microsoft Office PowerPoint</Application>
  <PresentationFormat>Widescreen</PresentationFormat>
  <Paragraphs>132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Monotype Sorts</vt:lpstr>
      <vt:lpstr>Times New Roman</vt:lpstr>
      <vt:lpstr>Wingdings</vt:lpstr>
      <vt:lpstr>talkUA</vt:lpstr>
      <vt:lpstr>US Census Data – Case Study</vt:lpstr>
      <vt:lpstr>Brief Overview</vt:lpstr>
      <vt:lpstr>Dataset Information</vt:lpstr>
      <vt:lpstr>Factors for low / high income</vt:lpstr>
      <vt:lpstr>Factors for low / high income (continued)</vt:lpstr>
      <vt:lpstr>Who would be the successful investors?</vt:lpstr>
      <vt:lpstr>Impact of factors on income-class</vt:lpstr>
      <vt:lpstr>Predicting high-income class people</vt:lpstr>
      <vt:lpstr>Future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Population Analysis – Case Study</dc:title>
  <dc:creator>Samant, Onkar Suhas (samantos)</dc:creator>
  <cp:lastModifiedBy>Samant, Onkar Suhas (samantos)</cp:lastModifiedBy>
  <cp:revision>33</cp:revision>
  <dcterms:created xsi:type="dcterms:W3CDTF">2020-03-07T18:29:05Z</dcterms:created>
  <dcterms:modified xsi:type="dcterms:W3CDTF">2020-03-09T17:53:11Z</dcterms:modified>
</cp:coreProperties>
</file>