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3" r:id="rId2"/>
    <p:sldId id="274" r:id="rId3"/>
    <p:sldId id="258" r:id="rId4"/>
    <p:sldId id="257" r:id="rId5"/>
    <p:sldId id="277" r:id="rId6"/>
    <p:sldId id="278" r:id="rId7"/>
    <p:sldId id="259" r:id="rId8"/>
    <p:sldId id="268" r:id="rId9"/>
    <p:sldId id="275" r:id="rId10"/>
    <p:sldId id="276" r:id="rId11"/>
    <p:sldId id="262" r:id="rId12"/>
    <p:sldId id="271" r:id="rId13"/>
    <p:sldId id="260" r:id="rId14"/>
    <p:sldId id="272" r:id="rId15"/>
    <p:sldId id="279" r:id="rId16"/>
    <p:sldId id="266" r:id="rId17"/>
    <p:sldId id="281" r:id="rId18"/>
    <p:sldId id="263"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43"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BD7D3-2C5B-486C-AED0-4068082C0741}"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AF9E2-99C0-422C-A42F-6636ACD18EBD}" type="slidenum">
              <a:rPr lang="en-IN" smtClean="0"/>
              <a:t>‹#›</a:t>
            </a:fld>
            <a:endParaRPr lang="en-IN"/>
          </a:p>
        </p:txBody>
      </p:sp>
    </p:spTree>
    <p:extLst>
      <p:ext uri="{BB962C8B-B14F-4D97-AF65-F5344CB8AC3E}">
        <p14:creationId xmlns:p14="http://schemas.microsoft.com/office/powerpoint/2010/main" val="14026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1505033-4460-41EF-B08C-F24AAB43425A}"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120746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4179101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103468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05033-4460-41EF-B08C-F24AAB43425A}"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327276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05033-4460-41EF-B08C-F24AAB43425A}" type="datetimeFigureOut">
              <a:rPr lang="en-US" smtClean="0"/>
              <a:pPr/>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423913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505033-4460-41EF-B08C-F24AAB43425A}"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4192962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05033-4460-41EF-B08C-F24AAB43425A}" type="datetimeFigureOut">
              <a:rPr lang="en-US" smtClean="0"/>
              <a:pPr/>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186919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505033-4460-41EF-B08C-F24AAB43425A}" type="datetimeFigureOut">
              <a:rPr lang="en-US" smtClean="0"/>
              <a:pPr/>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53278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05033-4460-41EF-B08C-F24AAB43425A}" type="datetimeFigureOut">
              <a:rPr lang="en-US" smtClean="0"/>
              <a:pPr/>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370886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05033-4460-41EF-B08C-F24AAB43425A}"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217347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05033-4460-41EF-B08C-F24AAB43425A}" type="datetimeFigureOut">
              <a:rPr lang="en-US" smtClean="0"/>
              <a:pPr/>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2646A-9C6B-48A2-841D-CF0114097838}" type="slidenum">
              <a:rPr lang="en-US" smtClean="0"/>
              <a:pPr/>
              <a:t>‹#›</a:t>
            </a:fld>
            <a:endParaRPr lang="en-US"/>
          </a:p>
        </p:txBody>
      </p:sp>
    </p:spTree>
    <p:extLst>
      <p:ext uri="{BB962C8B-B14F-4D97-AF65-F5344CB8AC3E}">
        <p14:creationId xmlns:p14="http://schemas.microsoft.com/office/powerpoint/2010/main" val="1006691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05033-4460-41EF-B08C-F24AAB43425A}" type="datetimeFigureOut">
              <a:rPr lang="en-US" smtClean="0"/>
              <a:pPr/>
              <a:t>3/11/2025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2646A-9C6B-48A2-841D-CF0114097838}" type="slidenum">
              <a:rPr lang="en-US" smtClean="0"/>
              <a:pPr/>
              <a:t>‹#›</a:t>
            </a:fld>
            <a:endParaRPr lang="en-US"/>
          </a:p>
        </p:txBody>
      </p:sp>
    </p:spTree>
    <p:extLst>
      <p:ext uri="{BB962C8B-B14F-4D97-AF65-F5344CB8AC3E}">
        <p14:creationId xmlns:p14="http://schemas.microsoft.com/office/powerpoint/2010/main" val="2282594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ir.juit.ac.in:8080/jspui/browse?type=author&amp;value=Kapoor%2C+Karan" TargetMode="External"/><Relationship Id="rId2" Type="http://schemas.openxmlformats.org/officeDocument/2006/relationships/hyperlink" Target="https://www.researchgate.net/publication/371156283_Project_Report_of_Calendar_App_with_Task_Planner" TargetMode="External"/><Relationship Id="rId1" Type="http://schemas.openxmlformats.org/officeDocument/2006/relationships/slideLayout" Target="../slideLayouts/slideLayout2.xml"/><Relationship Id="rId4" Type="http://schemas.openxmlformats.org/officeDocument/2006/relationships/hyperlink" Target="http://www.ir.juit.ac.in:8080/jspui/browse?type=author&amp;value=Bhatt%2C+Ravindara+%5BGuided+by%5D"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16/j.jmsy.2021.01.001" TargetMode="External"/><Relationship Id="rId2" Type="http://schemas.openxmlformats.org/officeDocument/2006/relationships/hyperlink" Target="https://doi.org/10.1016/j.cie.2022.107373" TargetMode="External"/><Relationship Id="rId1" Type="http://schemas.openxmlformats.org/officeDocument/2006/relationships/slideLayout" Target="../slideLayouts/slideLayout2.xml"/><Relationship Id="rId5" Type="http://schemas.openxmlformats.org/officeDocument/2006/relationships/hyperlink" Target="https://www.academia.edu/31819971/LITERATURE_REVIEW_PROJECT_PLANNING_AND_COSTING_PROJECT_SCHEDULE_PLANNING_TOOLS_AND_TECHNIQUES" TargetMode="External"/><Relationship Id="rId4" Type="http://schemas.openxmlformats.org/officeDocument/2006/relationships/hyperlink" Target="https://www.linkedin.com/pulse/project-planning-scheduling-literature-review-dariusz-wolejsz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16/j.ejor.2019.01.063" TargetMode="External"/><Relationship Id="rId2" Type="http://schemas.openxmlformats.org/officeDocument/2006/relationships/hyperlink" Target="https://doi.org/10.1016/j.mfglet.2017.12.005" TargetMode="External"/><Relationship Id="rId1" Type="http://schemas.openxmlformats.org/officeDocument/2006/relationships/slideLayout" Target="../slideLayouts/slideLayout2.xml"/><Relationship Id="rId4" Type="http://schemas.openxmlformats.org/officeDocument/2006/relationships/hyperlink" Target="https://doi.org/10.1016/j.cie.2018.04.0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7977" y="1966960"/>
            <a:ext cx="10224655" cy="1191491"/>
          </a:xfrm>
        </p:spPr>
        <p:txBody>
          <a:bodyPr>
            <a:normAutofit fontScale="90000"/>
          </a:bodyPr>
          <a:lstStyle/>
          <a:p>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Review II Presentation 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srcRect r="4112"/>
          <a:stretch/>
        </p:blipFill>
        <p:spPr>
          <a:xfrm>
            <a:off x="4905530" y="1120468"/>
            <a:ext cx="1587353" cy="694212"/>
          </a:xfrm>
          <a:prstGeom prst="rect">
            <a:avLst/>
          </a:prstGeom>
        </p:spPr>
      </p:pic>
      <p:sp>
        <p:nvSpPr>
          <p:cNvPr id="5" name="Title 1"/>
          <p:cNvSpPr txBox="1">
            <a:spLocks/>
          </p:cNvSpPr>
          <p:nvPr/>
        </p:nvSpPr>
        <p:spPr>
          <a:xfrm>
            <a:off x="1524000" y="283633"/>
            <a:ext cx="8866094" cy="6845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1800" b="1" dirty="0">
                <a:latin typeface="Times New Roman" panose="02020603050405020304" pitchFamily="18" charset="0"/>
                <a:cs typeface="Times New Roman" panose="02020603050405020304" pitchFamily="18" charset="0"/>
              </a:rPr>
              <a:t>TERNA ENGINEERING COLLEGE, NAVI MUMBAI</a:t>
            </a:r>
          </a:p>
          <a:p>
            <a:pPr>
              <a:lnSpc>
                <a:spcPct val="150000"/>
              </a:lnSpc>
            </a:pPr>
            <a:r>
              <a:rPr lang="en-US" sz="1600" b="1" dirty="0">
                <a:latin typeface="Times New Roman" panose="02020603050405020304" pitchFamily="18" charset="0"/>
                <a:cs typeface="Times New Roman" panose="02020603050405020304" pitchFamily="18" charset="0"/>
              </a:rPr>
              <a:t>DEPARTMENT OF COMPUTER ENGINEERING</a:t>
            </a:r>
            <a:r>
              <a:rPr lang="en-US" sz="1800"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55637E08-D94A-CCD3-DD2E-EA302D56BFBF}"/>
              </a:ext>
            </a:extLst>
          </p:cNvPr>
          <p:cNvSpPr txBox="1"/>
          <p:nvPr/>
        </p:nvSpPr>
        <p:spPr>
          <a:xfrm>
            <a:off x="2730549" y="2684294"/>
            <a:ext cx="10769601" cy="584775"/>
          </a:xfrm>
          <a:prstGeom prst="rect">
            <a:avLst/>
          </a:prstGeom>
          <a:noFill/>
        </p:spPr>
        <p:txBody>
          <a:bodyPr wrap="square" rtlCol="0">
            <a:sp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PLANNER</a:t>
            </a:r>
            <a:r>
              <a:rPr lang="en-US" sz="3200" dirty="0">
                <a:latin typeface="Times New Roman" panose="02020603050405020304" pitchFamily="18" charset="0"/>
                <a:cs typeface="Times New Roman" panose="02020603050405020304" pitchFamily="18" charset="0"/>
              </a:rPr>
              <a:t> – “</a:t>
            </a:r>
            <a:r>
              <a:rPr lang="en-US" sz="3200" dirty="0">
                <a:latin typeface="Aptos Narrow" panose="020B0004020202020204" pitchFamily="34" charset="0"/>
                <a:cs typeface="Times New Roman" panose="02020603050405020304" pitchFamily="18" charset="0"/>
              </a:rPr>
              <a:t>Ensuring a better scheduling”</a:t>
            </a:r>
            <a:endParaRPr lang="en-IN" sz="3200" dirty="0">
              <a:latin typeface="Aptos Narrow" panose="020B00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0E41BCFC-DF86-1FA9-A091-697FB624FB12}"/>
              </a:ext>
            </a:extLst>
          </p:cNvPr>
          <p:cNvSpPr txBox="1"/>
          <p:nvPr/>
        </p:nvSpPr>
        <p:spPr>
          <a:xfrm>
            <a:off x="4547384" y="5078474"/>
            <a:ext cx="240584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Under the guidance of</a:t>
            </a:r>
          </a:p>
          <a:p>
            <a:r>
              <a:rPr lang="en-US" dirty="0">
                <a:latin typeface="Times New Roman" panose="02020603050405020304" pitchFamily="18" charset="0"/>
                <a:cs typeface="Times New Roman" panose="02020603050405020304" pitchFamily="18" charset="0"/>
              </a:rPr>
              <a:t>- Prof. D. K. </a:t>
            </a:r>
            <a:r>
              <a:rPr lang="en-US" dirty="0" err="1">
                <a:latin typeface="Times New Roman" panose="02020603050405020304" pitchFamily="18" charset="0"/>
                <a:cs typeface="Times New Roman" panose="02020603050405020304" pitchFamily="18" charset="0"/>
              </a:rPr>
              <a:t>Chitre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F3DE4A94-6CB3-4F4C-0FB1-89ED37E3F394}"/>
              </a:ext>
            </a:extLst>
          </p:cNvPr>
          <p:cNvSpPr txBox="1"/>
          <p:nvPr/>
        </p:nvSpPr>
        <p:spPr>
          <a:xfrm>
            <a:off x="4411909" y="5974202"/>
            <a:ext cx="2574596" cy="1200329"/>
          </a:xfrm>
          <a:prstGeom prst="rect">
            <a:avLst/>
          </a:prstGeom>
          <a:noFill/>
        </p:spPr>
        <p:txBody>
          <a:bodyPr wrap="square" rtlCol="0">
            <a:spAutoFit/>
          </a:bodyPr>
          <a:lstStyle/>
          <a:p>
            <a:r>
              <a:rPr lang="en-IN" spc="-10" dirty="0">
                <a:latin typeface="Times New Roman" panose="02020603050405020304" pitchFamily="18" charset="0"/>
                <a:cs typeface="Times New Roman" panose="02020603050405020304" pitchFamily="18" charset="0"/>
              </a:rPr>
              <a:t>       CS-B-SEM III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Academic Year 2023-24</a:t>
            </a:r>
          </a:p>
          <a:p>
            <a:endParaRPr lang="en-US" dirty="0">
              <a:latin typeface="Times New Roman" panose="02020603050405020304" pitchFamily="18" charset="0"/>
              <a:cs typeface="Times New Roman" panose="02020603050405020304" pitchFamily="18" charset="0"/>
            </a:endParaRPr>
          </a:p>
          <a:p>
            <a:endParaRPr lang="en-IN" dirty="0"/>
          </a:p>
        </p:txBody>
      </p:sp>
      <p:pic>
        <p:nvPicPr>
          <p:cNvPr id="13" name="Picture 12">
            <a:extLst>
              <a:ext uri="{FF2B5EF4-FFF2-40B4-BE49-F238E27FC236}">
                <a16:creationId xmlns:a16="http://schemas.microsoft.com/office/drawing/2014/main" id="{DCD9558E-526D-EB74-A167-564DA86DA4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5838" y="2284183"/>
            <a:ext cx="1384995" cy="1384995"/>
          </a:xfrm>
          <a:prstGeom prst="rect">
            <a:avLst/>
          </a:prstGeom>
        </p:spPr>
      </p:pic>
      <p:sp>
        <p:nvSpPr>
          <p:cNvPr id="3" name="TextBox 2">
            <a:extLst>
              <a:ext uri="{FF2B5EF4-FFF2-40B4-BE49-F238E27FC236}">
                <a16:creationId xmlns:a16="http://schemas.microsoft.com/office/drawing/2014/main" id="{39400B05-B5AC-6EFE-CBFF-0EAA4D9B4861}"/>
              </a:ext>
            </a:extLst>
          </p:cNvPr>
          <p:cNvSpPr txBox="1"/>
          <p:nvPr/>
        </p:nvSpPr>
        <p:spPr>
          <a:xfrm>
            <a:off x="3400659" y="3486492"/>
            <a:ext cx="5723013" cy="1754326"/>
          </a:xfrm>
          <a:prstGeom prst="rect">
            <a:avLst/>
          </a:prstGeom>
          <a:noFill/>
        </p:spPr>
        <p:txBody>
          <a:bodyPr wrap="square" rtlCol="0">
            <a:spAutoFit/>
          </a:bodyPr>
          <a:lstStyle/>
          <a:p>
            <a:r>
              <a:rPr lang="en-US" sz="1800" b="1" dirty="0"/>
              <a:t>   </a:t>
            </a:r>
            <a:endParaRPr lang="en-IN" sz="1800" b="1" dirty="0"/>
          </a:p>
          <a:p>
            <a:r>
              <a:rPr lang="en-IN" dirty="0"/>
              <a:t>1.</a:t>
            </a:r>
            <a:r>
              <a:rPr lang="en-US" sz="1800" b="1" dirty="0">
                <a:solidFill>
                  <a:schemeClr val="tx1"/>
                </a:solidFill>
                <a:effectLst/>
              </a:rPr>
              <a:t> ONKAR SHINDE               TU3F2324078   B20</a:t>
            </a:r>
            <a:endParaRPr lang="en-IN" sz="1800" b="1" dirty="0">
              <a:solidFill>
                <a:schemeClr val="tx1"/>
              </a:solidFill>
              <a:effectLst/>
            </a:endParaRPr>
          </a:p>
          <a:p>
            <a:r>
              <a:rPr lang="en-IN" dirty="0"/>
              <a:t>2.</a:t>
            </a:r>
            <a:r>
              <a:rPr lang="en-IN" sz="1800" b="1" dirty="0">
                <a:effectLst/>
              </a:rPr>
              <a:t> YUVANSH KOLI                </a:t>
            </a:r>
            <a:r>
              <a:rPr lang="en-US" sz="1800" b="1" dirty="0">
                <a:effectLst/>
              </a:rPr>
              <a:t>TU3F2324068   B11</a:t>
            </a:r>
            <a:endParaRPr lang="en-IN" sz="1800" b="1" dirty="0">
              <a:effectLst/>
            </a:endParaRPr>
          </a:p>
          <a:p>
            <a:r>
              <a:rPr lang="en-IN" dirty="0"/>
              <a:t>3.</a:t>
            </a:r>
            <a:r>
              <a:rPr lang="en-US" sz="1800" b="1" dirty="0">
                <a:solidFill>
                  <a:schemeClr val="tx1"/>
                </a:solidFill>
                <a:effectLst/>
              </a:rPr>
              <a:t> ARYA MAHNAGADE        </a:t>
            </a:r>
            <a:r>
              <a:rPr lang="en-US" sz="1800" b="1" dirty="0">
                <a:effectLst/>
              </a:rPr>
              <a:t>TU3F2324074   B17</a:t>
            </a:r>
            <a:endParaRPr lang="en-IN" sz="1800" b="1" dirty="0">
              <a:effectLst/>
            </a:endParaRPr>
          </a:p>
          <a:p>
            <a:endParaRPr lang="en-IN" sz="1800" b="1" dirty="0">
              <a:solidFill>
                <a:schemeClr val="tx1"/>
              </a:solidFill>
              <a:effectLst/>
            </a:endParaRPr>
          </a:p>
          <a:p>
            <a:endParaRPr lang="en-IN" dirty="0"/>
          </a:p>
        </p:txBody>
      </p:sp>
    </p:spTree>
    <p:extLst>
      <p:ext uri="{BB962C8B-B14F-4D97-AF65-F5344CB8AC3E}">
        <p14:creationId xmlns:p14="http://schemas.microsoft.com/office/powerpoint/2010/main" val="366142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FFE2-51D3-A84A-9937-BCD286B4FBB1}"/>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7B380C7F-9564-E364-EE67-5D876B810252}"/>
              </a:ext>
            </a:extLst>
          </p:cNvPr>
          <p:cNvSpPr>
            <a:spLocks noGrp="1"/>
          </p:cNvSpPr>
          <p:nvPr>
            <p:ph idx="1"/>
          </p:nvPr>
        </p:nvSpPr>
        <p:spPr>
          <a:xfrm>
            <a:off x="838200" y="1690688"/>
            <a:ext cx="10245436" cy="4351338"/>
          </a:xfrm>
        </p:spPr>
        <p:txBody>
          <a:bodyPr/>
          <a:lstStyle/>
          <a:p>
            <a:pPr marL="514350" indent="-514350" algn="just">
              <a:buFont typeface="+mj-lt"/>
              <a:buAutoNum type="arabicPeriod"/>
            </a:pPr>
            <a:r>
              <a:rPr lang="en-US" b="1" u="sng" dirty="0"/>
              <a:t>Progress Tracking with Statistics</a:t>
            </a:r>
            <a:r>
              <a:rPr lang="en-US" dirty="0"/>
              <a:t>: Provide users with the ability to track their progress through graphical summaries (e.g., charts and graphs).</a:t>
            </a:r>
          </a:p>
          <a:p>
            <a:pPr marL="514350" indent="-514350" algn="just">
              <a:buFont typeface="+mj-lt"/>
              <a:buAutoNum type="arabicPeriod"/>
            </a:pPr>
            <a:r>
              <a:rPr lang="en-US" b="1" u="sng" dirty="0"/>
              <a:t>Reward </a:t>
            </a:r>
            <a:r>
              <a:rPr lang="en-US" b="1" u="sng" dirty="0" err="1"/>
              <a:t>System</a:t>
            </a:r>
            <a:r>
              <a:rPr lang="en-US" b="1" dirty="0" err="1"/>
              <a:t>:</a:t>
            </a:r>
            <a:r>
              <a:rPr lang="en-US" dirty="0" err="1"/>
              <a:t>Introduce</a:t>
            </a:r>
            <a:r>
              <a:rPr lang="en-US" dirty="0"/>
              <a:t> a reward system where users earn rewards (such as Amazon gift vouchers) for completing tasks efficiently.</a:t>
            </a:r>
          </a:p>
          <a:p>
            <a:pPr marL="514350" indent="-514350" algn="just">
              <a:buFont typeface="+mj-lt"/>
              <a:buAutoNum type="arabicPeriod"/>
            </a:pPr>
            <a:r>
              <a:rPr lang="en-US" b="1" u="sng" dirty="0"/>
              <a:t>Platform </a:t>
            </a:r>
            <a:r>
              <a:rPr lang="en-US" b="1" u="sng" dirty="0" err="1"/>
              <a:t>Scalability:</a:t>
            </a:r>
            <a:r>
              <a:rPr lang="en-US" dirty="0" err="1"/>
              <a:t>Expand</a:t>
            </a:r>
            <a:r>
              <a:rPr lang="en-US" dirty="0"/>
              <a:t> the platform beyond individual users to support corporate networks, and enable functionalities for student-teacher interaction, such as notes sharing and assignment submissions.</a:t>
            </a:r>
            <a:endParaRPr lang="en-IN" dirty="0"/>
          </a:p>
        </p:txBody>
      </p:sp>
    </p:spTree>
    <p:extLst>
      <p:ext uri="{BB962C8B-B14F-4D97-AF65-F5344CB8AC3E}">
        <p14:creationId xmlns:p14="http://schemas.microsoft.com/office/powerpoint/2010/main" val="239567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923" y="113847"/>
            <a:ext cx="10515600" cy="1325563"/>
          </a:xfrm>
        </p:spPr>
        <p:txBody>
          <a:bodyPr/>
          <a:lstStyle/>
          <a:p>
            <a:r>
              <a:rPr lang="en-US" b="1" dirty="0"/>
              <a:t>Hardware And Software Used</a:t>
            </a:r>
          </a:p>
        </p:txBody>
      </p:sp>
      <p:sp>
        <p:nvSpPr>
          <p:cNvPr id="14" name="Rectangle 3">
            <a:extLst>
              <a:ext uri="{FF2B5EF4-FFF2-40B4-BE49-F238E27FC236}">
                <a16:creationId xmlns:a16="http://schemas.microsoft.com/office/drawing/2014/main" id="{1F02C4D5-E457-D647-D1C3-578BFE51FB9F}"/>
              </a:ext>
            </a:extLst>
          </p:cNvPr>
          <p:cNvSpPr>
            <a:spLocks noChangeArrowheads="1"/>
          </p:cNvSpPr>
          <p:nvPr/>
        </p:nvSpPr>
        <p:spPr bwMode="auto">
          <a:xfrm>
            <a:off x="557647" y="1336119"/>
            <a:ext cx="9642764"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rPr>
              <a:t>Frontend Development:</a:t>
            </a:r>
            <a:endParaRPr kumimoji="0" lang="en-US" altLang="en-US" sz="2800" b="0" i="0" u="none" strike="noStrike" cap="none" normalizeH="0" baseline="0" dirty="0">
              <a:ln>
                <a:noFill/>
              </a:ln>
              <a:solidFill>
                <a:schemeClr val="tx1"/>
              </a:solidFill>
              <a:effectLst/>
            </a:endParaRPr>
          </a:p>
          <a:p>
            <a:pPr marL="857250" lvl="1" indent="-4000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Languages:</a:t>
            </a:r>
            <a:r>
              <a:rPr kumimoji="0" lang="en-US" altLang="en-US" sz="2400" b="0" i="0" u="none" strike="noStrike" cap="none" normalizeH="0" baseline="0" dirty="0">
                <a:ln>
                  <a:noFill/>
                </a:ln>
                <a:solidFill>
                  <a:schemeClr val="tx1"/>
                </a:solidFill>
                <a:effectLst/>
              </a:rPr>
              <a:t> HTML, CSS, JavaScript.</a:t>
            </a:r>
          </a:p>
          <a:p>
            <a:pPr marL="857250" lvl="1" indent="-4000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Frameworks/Libraries:</a:t>
            </a:r>
            <a:r>
              <a:rPr kumimoji="0" lang="en-US" altLang="en-US" sz="2400" b="0" i="0" u="none" strike="noStrike" cap="none" normalizeH="0" baseline="0" dirty="0">
                <a:ln>
                  <a:noFill/>
                </a:ln>
                <a:solidFill>
                  <a:schemeClr val="tx1"/>
                </a:solidFill>
                <a:effectLst/>
              </a:rPr>
              <a:t> React JS.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p>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rPr>
              <a:t>2.  Backend Development:</a:t>
            </a:r>
            <a:endParaRPr kumimoji="0" lang="en-US" altLang="en-US" sz="2800" b="0" i="0" u="none" strike="noStrike" cap="none" normalizeH="0" baseline="0" dirty="0">
              <a:ln>
                <a:noFill/>
              </a:ln>
              <a:solidFill>
                <a:schemeClr val="tx1"/>
              </a:solidFill>
              <a:effectLst/>
            </a:endParaRPr>
          </a:p>
          <a:p>
            <a:pPr marL="971550" lvl="1" indent="-5143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Languages:</a:t>
            </a:r>
            <a:r>
              <a:rPr kumimoji="0" lang="en-US" altLang="en-US" sz="2400" b="0" i="0" u="none" strike="noStrike" cap="none" normalizeH="0" baseline="0" dirty="0">
                <a:ln>
                  <a:noFill/>
                </a:ln>
                <a:solidFill>
                  <a:schemeClr val="tx1"/>
                </a:solidFill>
                <a:effectLst/>
              </a:rPr>
              <a:t> JavaScript (Node.js), Java etc.</a:t>
            </a:r>
          </a:p>
          <a:p>
            <a:pPr marL="971550" lvl="1" indent="-5143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Frameworks:</a:t>
            </a:r>
            <a:r>
              <a:rPr kumimoji="0" lang="en-US" altLang="en-US" sz="2400" b="0" i="0" u="none" strike="noStrike" cap="none" normalizeH="0" baseline="0" dirty="0">
                <a:ln>
                  <a:noFill/>
                </a:ln>
                <a:solidFill>
                  <a:schemeClr val="tx1"/>
                </a:solidFill>
                <a:effectLst/>
              </a:rPr>
              <a:t> Express (Node.js).</a:t>
            </a:r>
          </a:p>
          <a:p>
            <a:pPr marL="971550" lvl="1" indent="-5143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Databases:</a:t>
            </a:r>
            <a:r>
              <a:rPr kumimoji="0" lang="en-US" altLang="en-US" sz="2400" b="0" i="0" u="none" strike="noStrike" cap="none" normalizeH="0" baseline="0" dirty="0">
                <a:ln>
                  <a:noFill/>
                </a:ln>
                <a:solidFill>
                  <a:schemeClr val="tx1"/>
                </a:solidFill>
                <a:effectLst/>
              </a:rPr>
              <a:t> MySQL.</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p>
        </p:txBody>
      </p:sp>
      <p:sp>
        <p:nvSpPr>
          <p:cNvPr id="15" name="Rectangle 4">
            <a:extLst>
              <a:ext uri="{FF2B5EF4-FFF2-40B4-BE49-F238E27FC236}">
                <a16:creationId xmlns:a16="http://schemas.microsoft.com/office/drawing/2014/main" id="{6EBC7257-ACB0-08E0-D8B0-BD2CE38E90C5}"/>
              </a:ext>
            </a:extLst>
          </p:cNvPr>
          <p:cNvSpPr>
            <a:spLocks noChangeArrowheads="1"/>
          </p:cNvSpPr>
          <p:nvPr/>
        </p:nvSpPr>
        <p:spPr bwMode="auto">
          <a:xfrm>
            <a:off x="557647" y="4567772"/>
            <a:ext cx="1079615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3</a:t>
            </a:r>
            <a:r>
              <a:rPr kumimoji="0" lang="en-US" altLang="en-US" sz="2800" b="1" i="0" u="none" strike="noStrike" cap="none" normalizeH="0" baseline="0" dirty="0">
                <a:ln>
                  <a:noFill/>
                </a:ln>
                <a:solidFill>
                  <a:schemeClr val="tx1"/>
                </a:solidFill>
                <a:effectLst/>
              </a:rPr>
              <a:t>.  Development Machines:</a:t>
            </a:r>
            <a:endParaRPr kumimoji="0" lang="en-US" altLang="en-US" sz="2800" b="0" i="0" u="none" strike="noStrike" cap="none" normalizeH="0" baseline="0" dirty="0">
              <a:ln>
                <a:noFill/>
              </a:ln>
              <a:solidFill>
                <a:schemeClr val="tx1"/>
              </a:solidFill>
              <a:effectLst/>
            </a:endParaRPr>
          </a:p>
          <a:p>
            <a:pPr marL="971550" lvl="1" indent="-5143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Desktops/Laptops:</a:t>
            </a:r>
            <a:r>
              <a:rPr kumimoji="0" lang="en-US" altLang="en-US" sz="2400" b="0" i="0" u="none" strike="noStrike" cap="none" normalizeH="0" baseline="0" dirty="0">
                <a:ln>
                  <a:noFill/>
                </a:ln>
                <a:solidFill>
                  <a:schemeClr val="tx1"/>
                </a:solidFill>
                <a:effectLst/>
              </a:rPr>
              <a:t> for coding, testing, and debugging.</a:t>
            </a:r>
          </a:p>
          <a:p>
            <a:pPr marL="971550" lvl="1" indent="-514350" algn="just" eaLnBrk="0" fontAlgn="base" hangingPunct="0">
              <a:spcBef>
                <a:spcPct val="0"/>
              </a:spcBef>
              <a:spcAft>
                <a:spcPct val="0"/>
              </a:spcAft>
              <a:buFont typeface="+mj-lt"/>
              <a:buAutoNum type="romanUcPeriod"/>
            </a:pPr>
            <a:r>
              <a:rPr kumimoji="0" lang="en-US" altLang="en-US" sz="2400" b="1" i="0" u="none" strike="noStrike" cap="none" normalizeH="0" baseline="0" dirty="0">
                <a:ln>
                  <a:noFill/>
                </a:ln>
                <a:solidFill>
                  <a:schemeClr val="tx1"/>
                </a:solidFill>
                <a:effectLst/>
              </a:rPr>
              <a:t>  Testing Devices:</a:t>
            </a:r>
            <a:r>
              <a:rPr kumimoji="0" lang="en-US" altLang="en-US" sz="2400" b="0" i="0" u="none" strike="noStrike" cap="none" normalizeH="0" baseline="0" dirty="0">
                <a:ln>
                  <a:noFill/>
                </a:ln>
                <a:solidFill>
                  <a:schemeClr val="tx1"/>
                </a:solidFill>
                <a:effectLst/>
              </a:rPr>
              <a:t> Multiple devices (smartphones, </a:t>
            </a:r>
            <a:r>
              <a:rPr kumimoji="0" lang="en-US" altLang="en-US" sz="2400" b="0" i="0" u="none" strike="noStrike" cap="none" normalizeH="0" baseline="0" dirty="0" err="1">
                <a:ln>
                  <a:noFill/>
                </a:ln>
                <a:solidFill>
                  <a:schemeClr val="tx1"/>
                </a:solidFill>
                <a:effectLst/>
              </a:rPr>
              <a:t>tablets,laptops</a:t>
            </a:r>
            <a:r>
              <a:rPr kumimoji="0" lang="en-US" altLang="en-US" sz="2400" b="0" i="0" u="none" strike="noStrike" cap="none" normalizeH="0" baseline="0" dirty="0">
                <a:ln>
                  <a:noFill/>
                </a:ln>
                <a:solidFill>
                  <a:schemeClr val="tx1"/>
                </a:solidFill>
                <a:effectLst/>
              </a:rPr>
              <a:t>) to test   responsiveness and functionality.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1746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75E1-8DB2-1BA2-FCC8-6B3FDD447FFF}"/>
              </a:ext>
            </a:extLst>
          </p:cNvPr>
          <p:cNvSpPr>
            <a:spLocks noGrp="1"/>
          </p:cNvSpPr>
          <p:nvPr>
            <p:ph type="title"/>
          </p:nvPr>
        </p:nvSpPr>
        <p:spPr>
          <a:xfrm>
            <a:off x="617681" y="-75623"/>
            <a:ext cx="10515600" cy="1325563"/>
          </a:xfrm>
        </p:spPr>
        <p:txBody>
          <a:bodyPr/>
          <a:lstStyle/>
          <a:p>
            <a:r>
              <a:rPr lang="en-US" b="1" dirty="0"/>
              <a:t>Proposed system</a:t>
            </a:r>
            <a:endParaRPr lang="en-IN" dirty="0"/>
          </a:p>
        </p:txBody>
      </p:sp>
      <p:sp>
        <p:nvSpPr>
          <p:cNvPr id="4" name="Text Placeholder 4">
            <a:extLst>
              <a:ext uri="{FF2B5EF4-FFF2-40B4-BE49-F238E27FC236}">
                <a16:creationId xmlns:a16="http://schemas.microsoft.com/office/drawing/2014/main" id="{AE20DF89-559C-C252-3A92-2E29C101522E}"/>
              </a:ext>
            </a:extLst>
          </p:cNvPr>
          <p:cNvSpPr txBox="1">
            <a:spLocks noGrp="1"/>
          </p:cNvSpPr>
          <p:nvPr>
            <p:ph idx="1"/>
          </p:nvPr>
        </p:nvSpPr>
        <p:spPr>
          <a:xfrm>
            <a:off x="723896" y="975880"/>
            <a:ext cx="10515601" cy="56004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1600" b="1" dirty="0"/>
              <a:t>Literature Review</a:t>
            </a:r>
            <a:endParaRPr lang="en-US" sz="1600" dirty="0"/>
          </a:p>
          <a:p>
            <a:pPr marL="742950" lvl="1" indent="-285750" algn="just">
              <a:buFont typeface="+mj-lt"/>
              <a:buAutoNum type="arabicPeriod"/>
            </a:pPr>
            <a:r>
              <a:rPr lang="en-US" sz="1600" dirty="0"/>
              <a:t>Analyze existing research on time management and scheduling practices.</a:t>
            </a:r>
          </a:p>
          <a:p>
            <a:pPr algn="just">
              <a:buFont typeface="+mj-lt"/>
              <a:buAutoNum type="arabicPeriod"/>
            </a:pPr>
            <a:r>
              <a:rPr lang="en-US" sz="1600" b="1" dirty="0"/>
              <a:t>Needs Assessment</a:t>
            </a:r>
            <a:endParaRPr lang="en-US" sz="1600" dirty="0"/>
          </a:p>
          <a:p>
            <a:pPr marL="742950" lvl="1" indent="-285750" algn="just">
              <a:buFont typeface="+mj-lt"/>
              <a:buAutoNum type="arabicPeriod"/>
            </a:pPr>
            <a:r>
              <a:rPr lang="en-US" sz="1600" dirty="0"/>
              <a:t>Collect data through surveys and interviews to identify user challenges.</a:t>
            </a:r>
          </a:p>
          <a:p>
            <a:pPr algn="just">
              <a:buFont typeface="+mj-lt"/>
              <a:buAutoNum type="arabicPeriod"/>
            </a:pPr>
            <a:r>
              <a:rPr lang="en-US" sz="1600" b="1" dirty="0"/>
              <a:t>Framework Development</a:t>
            </a:r>
            <a:endParaRPr lang="en-US" sz="1600" dirty="0"/>
          </a:p>
          <a:p>
            <a:pPr marL="742950" lvl="1" indent="-285750" algn="just">
              <a:buFont typeface="+mj-lt"/>
              <a:buAutoNum type="arabicPeriod"/>
            </a:pPr>
            <a:r>
              <a:rPr lang="en-US" sz="1600" dirty="0"/>
              <a:t>Create a structured scheduling framework based on insights from research and user needs.</a:t>
            </a:r>
          </a:p>
          <a:p>
            <a:pPr algn="just">
              <a:buFont typeface="+mj-lt"/>
              <a:buAutoNum type="arabicPeriod"/>
            </a:pPr>
            <a:r>
              <a:rPr lang="en-US" sz="1600" b="1" dirty="0"/>
              <a:t>Technology Integration</a:t>
            </a:r>
            <a:endParaRPr lang="en-US" sz="1600" dirty="0"/>
          </a:p>
          <a:p>
            <a:pPr marL="742950" lvl="1" indent="-285750" algn="just">
              <a:buFont typeface="+mj-lt"/>
              <a:buAutoNum type="arabicPeriod"/>
            </a:pPr>
            <a:r>
              <a:rPr lang="en-US" sz="1600" dirty="0"/>
              <a:t>Evaluate and recommend digital tools to enhance scheduling effectiveness.</a:t>
            </a:r>
          </a:p>
          <a:p>
            <a:pPr algn="just">
              <a:buFont typeface="+mj-lt"/>
              <a:buAutoNum type="arabicPeriod"/>
            </a:pPr>
            <a:r>
              <a:rPr lang="en-US" sz="1600" b="1" dirty="0"/>
              <a:t>Implementation Guidelines</a:t>
            </a:r>
            <a:endParaRPr lang="en-US" sz="1600" dirty="0"/>
          </a:p>
          <a:p>
            <a:pPr marL="742950" lvl="1" indent="-285750" algn="just">
              <a:buFont typeface="+mj-lt"/>
              <a:buAutoNum type="arabicPeriod"/>
            </a:pPr>
            <a:r>
              <a:rPr lang="en-US" sz="1600" dirty="0"/>
              <a:t>Provide practical steps, templates, and resources for users.</a:t>
            </a:r>
          </a:p>
          <a:p>
            <a:pPr algn="just">
              <a:buFont typeface="+mj-lt"/>
              <a:buAutoNum type="arabicPeriod"/>
            </a:pPr>
            <a:r>
              <a:rPr lang="en-US" sz="1600" b="1" dirty="0"/>
              <a:t>Pilot Testing</a:t>
            </a:r>
            <a:endParaRPr lang="en-US" sz="1600" dirty="0"/>
          </a:p>
          <a:p>
            <a:pPr marL="742950" lvl="1" indent="-285750" algn="just">
              <a:buFont typeface="+mj-lt"/>
              <a:buAutoNum type="arabicPeriod"/>
            </a:pPr>
            <a:r>
              <a:rPr lang="en-US" sz="1600" dirty="0"/>
              <a:t>Test the framework with a select group and gather feedback.</a:t>
            </a:r>
          </a:p>
          <a:p>
            <a:pPr algn="just">
              <a:buFont typeface="+mj-lt"/>
              <a:buAutoNum type="arabicPeriod"/>
            </a:pPr>
            <a:r>
              <a:rPr lang="en-US" sz="1600" b="1" dirty="0"/>
              <a:t>Feedback and Refinement</a:t>
            </a:r>
            <a:endParaRPr lang="en-US" sz="1600" dirty="0"/>
          </a:p>
          <a:p>
            <a:pPr marL="742950" lvl="1" indent="-285750" algn="just">
              <a:buFont typeface="+mj-lt"/>
              <a:buAutoNum type="arabicPeriod"/>
            </a:pPr>
            <a:r>
              <a:rPr lang="en-US" sz="1600" dirty="0"/>
              <a:t>Adjust the framework based on user input to improve usability.</a:t>
            </a:r>
          </a:p>
          <a:p>
            <a:pPr algn="just">
              <a:buFont typeface="+mj-lt"/>
              <a:buAutoNum type="arabicPeriod"/>
            </a:pPr>
            <a:r>
              <a:rPr lang="en-US" sz="1600" b="1" dirty="0"/>
              <a:t>Finalization and Dissemination</a:t>
            </a:r>
            <a:endParaRPr lang="en-US" sz="1600" dirty="0"/>
          </a:p>
          <a:p>
            <a:pPr marL="742950" lvl="1" indent="-285750" algn="just">
              <a:buFont typeface="+mj-lt"/>
              <a:buAutoNum type="arabicPeriod"/>
            </a:pPr>
            <a:r>
              <a:rPr lang="en-US" sz="1600" dirty="0"/>
              <a:t>Finalize the planner and develop a plan to share it with the target audience.</a:t>
            </a:r>
          </a:p>
          <a:p>
            <a:pPr algn="just"/>
            <a:r>
              <a:rPr lang="en-US" sz="1600" b="1" dirty="0"/>
              <a:t>Expected Impact</a:t>
            </a:r>
          </a:p>
          <a:p>
            <a:pPr algn="just"/>
            <a:r>
              <a:rPr lang="en-US" sz="1600" dirty="0"/>
              <a:t>Create a practical scheduling framework that enhances productivity and empowers users to manage their time effectively</a:t>
            </a:r>
          </a:p>
        </p:txBody>
      </p:sp>
    </p:spTree>
    <p:extLst>
      <p:ext uri="{BB962C8B-B14F-4D97-AF65-F5344CB8AC3E}">
        <p14:creationId xmlns:p14="http://schemas.microsoft.com/office/powerpoint/2010/main" val="351226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56"/>
            <a:ext cx="10515600" cy="1325563"/>
          </a:xfrm>
        </p:spPr>
        <p:txBody>
          <a:bodyPr/>
          <a:lstStyle/>
          <a:p>
            <a:r>
              <a:rPr lang="en-US" b="1" dirty="0"/>
              <a:t>Proposed system</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4" name="Picture 3">
            <a:extLst>
              <a:ext uri="{FF2B5EF4-FFF2-40B4-BE49-F238E27FC236}">
                <a16:creationId xmlns:a16="http://schemas.microsoft.com/office/drawing/2014/main" id="{5B153F86-868F-368B-4159-CD773F5D4C01}"/>
              </a:ext>
            </a:extLst>
          </p:cNvPr>
          <p:cNvPicPr>
            <a:picLocks noChangeAspect="1"/>
          </p:cNvPicPr>
          <p:nvPr/>
        </p:nvPicPr>
        <p:blipFill>
          <a:blip r:embed="rId2">
            <a:extLst>
              <a:ext uri="{28A0092B-C50C-407E-A947-70E740481C1C}">
                <a14:useLocalDpi xmlns:a14="http://schemas.microsoft.com/office/drawing/2010/main" val="0"/>
              </a:ext>
            </a:extLst>
          </a:blip>
          <a:srcRect r="15917"/>
          <a:stretch/>
        </p:blipFill>
        <p:spPr>
          <a:xfrm>
            <a:off x="6096000" y="956108"/>
            <a:ext cx="5753058" cy="5101826"/>
          </a:xfrm>
          <a:prstGeom prst="rect">
            <a:avLst/>
          </a:prstGeom>
        </p:spPr>
      </p:pic>
      <p:sp>
        <p:nvSpPr>
          <p:cNvPr id="6" name="Text Placeholder 4">
            <a:extLst>
              <a:ext uri="{FF2B5EF4-FFF2-40B4-BE49-F238E27FC236}">
                <a16:creationId xmlns:a16="http://schemas.microsoft.com/office/drawing/2014/main" id="{44206AEC-A024-4606-0E85-3A6F74BB04EE}"/>
              </a:ext>
            </a:extLst>
          </p:cNvPr>
          <p:cNvSpPr txBox="1">
            <a:spLocks/>
          </p:cNvSpPr>
          <p:nvPr/>
        </p:nvSpPr>
        <p:spPr>
          <a:xfrm>
            <a:off x="419928" y="969818"/>
            <a:ext cx="6645890" cy="588290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endParaRPr lang="en-US" sz="1600" dirty="0"/>
          </a:p>
        </p:txBody>
      </p:sp>
      <p:pic>
        <p:nvPicPr>
          <p:cNvPr id="5" name="Picture 4">
            <a:extLst>
              <a:ext uri="{FF2B5EF4-FFF2-40B4-BE49-F238E27FC236}">
                <a16:creationId xmlns:a16="http://schemas.microsoft.com/office/drawing/2014/main" id="{F09C860B-7EF4-AA1F-FEEC-AB216349C0A4}"/>
              </a:ext>
            </a:extLst>
          </p:cNvPr>
          <p:cNvPicPr>
            <a:picLocks noChangeAspect="1"/>
          </p:cNvPicPr>
          <p:nvPr/>
        </p:nvPicPr>
        <p:blipFill>
          <a:blip r:embed="rId3"/>
          <a:stretch>
            <a:fillRect/>
          </a:stretch>
        </p:blipFill>
        <p:spPr>
          <a:xfrm>
            <a:off x="884708" y="1176399"/>
            <a:ext cx="4902199" cy="4638675"/>
          </a:xfrm>
          <a:prstGeom prst="rect">
            <a:avLst/>
          </a:prstGeom>
        </p:spPr>
      </p:pic>
    </p:spTree>
    <p:extLst>
      <p:ext uri="{BB962C8B-B14F-4D97-AF65-F5344CB8AC3E}">
        <p14:creationId xmlns:p14="http://schemas.microsoft.com/office/powerpoint/2010/main" val="154582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63FB-5684-347F-7F8F-D8A6A85243AF}"/>
              </a:ext>
            </a:extLst>
          </p:cNvPr>
          <p:cNvSpPr>
            <a:spLocks noGrp="1"/>
          </p:cNvSpPr>
          <p:nvPr>
            <p:ph type="title"/>
          </p:nvPr>
        </p:nvSpPr>
        <p:spPr>
          <a:xfrm>
            <a:off x="838200" y="17693"/>
            <a:ext cx="10515600" cy="1325563"/>
          </a:xfrm>
        </p:spPr>
        <p:txBody>
          <a:bodyPr/>
          <a:lstStyle/>
          <a:p>
            <a:r>
              <a:rPr lang="en-US" b="1" dirty="0"/>
              <a:t>Implementation</a:t>
            </a:r>
            <a:endParaRPr lang="en-IN" dirty="0"/>
          </a:p>
        </p:txBody>
      </p:sp>
      <p:sp>
        <p:nvSpPr>
          <p:cNvPr id="3" name="Content Placeholder 2">
            <a:extLst>
              <a:ext uri="{FF2B5EF4-FFF2-40B4-BE49-F238E27FC236}">
                <a16:creationId xmlns:a16="http://schemas.microsoft.com/office/drawing/2014/main" id="{A46FFA70-B888-DF39-C9FB-52DC31553F4F}"/>
              </a:ext>
            </a:extLst>
          </p:cNvPr>
          <p:cNvSpPr>
            <a:spLocks noGrp="1"/>
          </p:cNvSpPr>
          <p:nvPr>
            <p:ph idx="1"/>
          </p:nvPr>
        </p:nvSpPr>
        <p:spPr>
          <a:xfrm>
            <a:off x="838200" y="1253331"/>
            <a:ext cx="10515600" cy="4351338"/>
          </a:xfrm>
        </p:spPr>
        <p:txBody>
          <a:bodyPr>
            <a:noAutofit/>
          </a:bodyPr>
          <a:lstStyle/>
          <a:p>
            <a:pPr marL="457200" indent="-457200" algn="just">
              <a:buFont typeface="+mj-lt"/>
              <a:buAutoNum type="arabicPeriod"/>
            </a:pPr>
            <a:r>
              <a:rPr lang="en-US" sz="2000" b="1" u="sng" dirty="0"/>
              <a:t>User Authentication:</a:t>
            </a:r>
          </a:p>
          <a:p>
            <a:pPr marL="914400" lvl="1" indent="-457200" algn="just">
              <a:buFont typeface="+mj-lt"/>
              <a:buAutoNum type="arabicPeriod"/>
            </a:pPr>
            <a:r>
              <a:rPr lang="en-US" sz="2000" dirty="0"/>
              <a:t>Display login/register page.</a:t>
            </a:r>
          </a:p>
          <a:p>
            <a:pPr marL="914400" lvl="1" indent="-457200" algn="just">
              <a:buFont typeface="+mj-lt"/>
              <a:buAutoNum type="arabicPeriod"/>
            </a:pPr>
            <a:r>
              <a:rPr lang="en-US" sz="2000" dirty="0"/>
              <a:t>Authenticate user credentials.</a:t>
            </a:r>
          </a:p>
          <a:p>
            <a:pPr marL="914400" lvl="1" indent="-457200" algn="just">
              <a:buFont typeface="+mj-lt"/>
              <a:buAutoNum type="arabicPeriod"/>
            </a:pPr>
            <a:r>
              <a:rPr lang="en-US" sz="2000" dirty="0"/>
              <a:t>Redirect to dashboard upon successful login.</a:t>
            </a:r>
          </a:p>
          <a:p>
            <a:pPr marL="457200" indent="-457200" algn="just">
              <a:buFont typeface="+mj-lt"/>
              <a:buAutoNum type="arabicPeriod"/>
            </a:pPr>
            <a:r>
              <a:rPr lang="en-IN" sz="2000" b="1" u="sng" dirty="0"/>
              <a:t>Dashboard Display:</a:t>
            </a:r>
          </a:p>
          <a:p>
            <a:pPr marL="914400" lvl="1" indent="-457200" algn="just">
              <a:buFont typeface="+mj-lt"/>
              <a:buAutoNum type="arabicPeriod"/>
            </a:pPr>
            <a:r>
              <a:rPr lang="en-IN" sz="2000" dirty="0"/>
              <a:t>Show tasks list (pending and completed).</a:t>
            </a:r>
          </a:p>
          <a:p>
            <a:pPr marL="914400" lvl="1" indent="-457200" algn="just">
              <a:buFont typeface="+mj-lt"/>
              <a:buAutoNum type="arabicPeriod"/>
            </a:pPr>
            <a:r>
              <a:rPr lang="en-IN" sz="2000" dirty="0"/>
              <a:t>Display options for adding, editing, or deleting tasks.</a:t>
            </a:r>
          </a:p>
          <a:p>
            <a:pPr marL="914400" lvl="1" indent="-457200" algn="just">
              <a:buFont typeface="+mj-lt"/>
              <a:buAutoNum type="arabicPeriod"/>
            </a:pPr>
            <a:r>
              <a:rPr lang="en-IN" sz="2000" dirty="0"/>
              <a:t>Fetch user tasks from the database. </a:t>
            </a:r>
            <a:r>
              <a:rPr lang="en-US" sz="2000" dirty="0"/>
              <a:t>Sidebar Navigation.</a:t>
            </a:r>
          </a:p>
          <a:p>
            <a:pPr marL="342900" indent="-342900" algn="just">
              <a:buFont typeface="+mj-lt"/>
              <a:buAutoNum type="arabicPeriod"/>
            </a:pPr>
            <a:r>
              <a:rPr lang="en-IN" sz="2000" dirty="0"/>
              <a:t>  </a:t>
            </a:r>
            <a:r>
              <a:rPr lang="en-IN" sz="2000" b="1" u="sng" dirty="0"/>
              <a:t>Add Task:</a:t>
            </a:r>
          </a:p>
          <a:p>
            <a:pPr marL="800100" lvl="1" indent="-342900" algn="just">
              <a:buFont typeface="+mj-lt"/>
              <a:buAutoNum type="arabicPeriod"/>
            </a:pPr>
            <a:r>
              <a:rPr lang="en-IN" sz="2000" dirty="0"/>
              <a:t>  Click "Add Task" </a:t>
            </a:r>
            <a:r>
              <a:rPr lang="en-IN" sz="2000" dirty="0" err="1"/>
              <a:t>button.Input</a:t>
            </a:r>
            <a:r>
              <a:rPr lang="en-IN" sz="2000" dirty="0"/>
              <a:t> task details (title, description, priority, deadline).</a:t>
            </a:r>
          </a:p>
          <a:p>
            <a:pPr marL="800100" lvl="1" indent="-342900" algn="just">
              <a:buFont typeface="+mj-lt"/>
              <a:buAutoNum type="arabicPeriod"/>
            </a:pPr>
            <a:r>
              <a:rPr lang="en-IN" sz="2000" dirty="0"/>
              <a:t>  Save task to the database.</a:t>
            </a:r>
          </a:p>
          <a:p>
            <a:pPr marL="342900" indent="-342900" algn="just">
              <a:buFont typeface="+mj-lt"/>
              <a:buAutoNum type="arabicPeriod"/>
            </a:pPr>
            <a:r>
              <a:rPr lang="en-IN" sz="2000" b="1" u="sng" dirty="0"/>
              <a:t>Edit Task:</a:t>
            </a:r>
          </a:p>
          <a:p>
            <a:pPr marL="800100" lvl="1" indent="-342900" algn="just">
              <a:buFont typeface="+mj-lt"/>
              <a:buAutoNum type="arabicPeriod"/>
            </a:pPr>
            <a:r>
              <a:rPr lang="en-IN" sz="2000" dirty="0"/>
              <a:t>  Select task from the list.</a:t>
            </a:r>
          </a:p>
          <a:p>
            <a:pPr marL="800100" lvl="1" indent="-342900" algn="just">
              <a:buFont typeface="+mj-lt"/>
              <a:buAutoNum type="arabicPeriod"/>
            </a:pPr>
            <a:r>
              <a:rPr lang="en-IN" sz="2000" dirty="0"/>
              <a:t>  Modify task details (title, description, etc.).</a:t>
            </a:r>
          </a:p>
          <a:p>
            <a:pPr marL="800100" lvl="1" indent="-342900" algn="just">
              <a:buFont typeface="+mj-lt"/>
              <a:buAutoNum type="arabicPeriod"/>
            </a:pPr>
            <a:r>
              <a:rPr lang="en-IN" sz="2000" dirty="0"/>
              <a:t>  Update task in the database.</a:t>
            </a:r>
          </a:p>
          <a:p>
            <a:pPr marL="457200" lvl="1" indent="0" algn="just">
              <a:buNone/>
            </a:pPr>
            <a:endParaRPr lang="en-US" sz="2000" dirty="0"/>
          </a:p>
        </p:txBody>
      </p:sp>
    </p:spTree>
    <p:extLst>
      <p:ext uri="{BB962C8B-B14F-4D97-AF65-F5344CB8AC3E}">
        <p14:creationId xmlns:p14="http://schemas.microsoft.com/office/powerpoint/2010/main" val="340552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A715E-2194-A759-4CE6-53A9CD2E2BFB}"/>
              </a:ext>
            </a:extLst>
          </p:cNvPr>
          <p:cNvSpPr>
            <a:spLocks noGrp="1"/>
          </p:cNvSpPr>
          <p:nvPr>
            <p:ph type="title"/>
          </p:nvPr>
        </p:nvSpPr>
        <p:spPr>
          <a:xfrm>
            <a:off x="838200" y="18255"/>
            <a:ext cx="10515600" cy="1325563"/>
          </a:xfrm>
        </p:spPr>
        <p:txBody>
          <a:bodyPr/>
          <a:lstStyle/>
          <a:p>
            <a:r>
              <a:rPr lang="en-US" b="1" dirty="0"/>
              <a:t>Implementation</a:t>
            </a:r>
            <a:endParaRPr lang="en-IN" dirty="0"/>
          </a:p>
        </p:txBody>
      </p:sp>
      <p:sp>
        <p:nvSpPr>
          <p:cNvPr id="3" name="Content Placeholder 2">
            <a:extLst>
              <a:ext uri="{FF2B5EF4-FFF2-40B4-BE49-F238E27FC236}">
                <a16:creationId xmlns:a16="http://schemas.microsoft.com/office/drawing/2014/main" id="{A70B189D-9399-036A-FB31-06AA2DB016B5}"/>
              </a:ext>
            </a:extLst>
          </p:cNvPr>
          <p:cNvSpPr>
            <a:spLocks noGrp="1"/>
          </p:cNvSpPr>
          <p:nvPr>
            <p:ph idx="1"/>
          </p:nvPr>
        </p:nvSpPr>
        <p:spPr>
          <a:xfrm>
            <a:off x="838200" y="1547018"/>
            <a:ext cx="10515600" cy="4351338"/>
          </a:xfrm>
        </p:spPr>
        <p:txBody>
          <a:bodyPr>
            <a:normAutofit/>
          </a:bodyPr>
          <a:lstStyle/>
          <a:p>
            <a:pPr marL="514350" indent="-514350">
              <a:buFont typeface="+mj-lt"/>
              <a:buAutoNum type="arabicPeriod" startAt="5"/>
            </a:pPr>
            <a:r>
              <a:rPr lang="en-IN" sz="2200" b="1" u="sng" dirty="0"/>
              <a:t>Delete Task:</a:t>
            </a:r>
          </a:p>
          <a:p>
            <a:pPr marL="971550" lvl="1" indent="-514350">
              <a:buFont typeface="+mj-lt"/>
              <a:buAutoNum type="arabicPeriod"/>
            </a:pPr>
            <a:r>
              <a:rPr lang="en-IN" sz="2200" dirty="0"/>
              <a:t>Select task to delete.</a:t>
            </a:r>
          </a:p>
          <a:p>
            <a:pPr marL="971550" lvl="1" indent="-514350">
              <a:buFont typeface="+mj-lt"/>
              <a:buAutoNum type="arabicPeriod"/>
            </a:pPr>
            <a:r>
              <a:rPr lang="en-IN" sz="2200" dirty="0"/>
              <a:t>Remove the task from the database.</a:t>
            </a:r>
          </a:p>
          <a:p>
            <a:pPr marL="514350" indent="-514350">
              <a:buFont typeface="+mj-lt"/>
              <a:buAutoNum type="arabicPeriod" startAt="5"/>
            </a:pPr>
            <a:r>
              <a:rPr lang="en-IN" sz="2200" b="1" u="sng" dirty="0"/>
              <a:t>Task Completion:</a:t>
            </a:r>
          </a:p>
          <a:p>
            <a:pPr marL="971550" lvl="1" indent="-514350">
              <a:buFont typeface="+mj-lt"/>
              <a:buAutoNum type="arabicPeriod"/>
            </a:pPr>
            <a:r>
              <a:rPr lang="en-IN" sz="2200" dirty="0"/>
              <a:t>Mark task as completed.</a:t>
            </a:r>
          </a:p>
          <a:p>
            <a:pPr marL="971550" lvl="1" indent="-514350">
              <a:buFont typeface="+mj-lt"/>
              <a:buAutoNum type="arabicPeriod"/>
            </a:pPr>
            <a:r>
              <a:rPr lang="en-IN" sz="2200" dirty="0"/>
              <a:t>Update task status in the database.</a:t>
            </a:r>
          </a:p>
          <a:p>
            <a:pPr marL="514350" indent="-514350">
              <a:buFont typeface="+mj-lt"/>
              <a:buAutoNum type="arabicPeriod" startAt="5"/>
            </a:pPr>
            <a:r>
              <a:rPr lang="en-IN" sz="2200" b="1" u="sng" dirty="0"/>
              <a:t>View Completed Tasks:</a:t>
            </a:r>
          </a:p>
          <a:p>
            <a:pPr marL="971550" lvl="1" indent="-514350">
              <a:buFont typeface="+mj-lt"/>
              <a:buAutoNum type="arabicPeriod"/>
            </a:pPr>
            <a:r>
              <a:rPr lang="en-IN" sz="2200" dirty="0"/>
              <a:t>Option to view all completed tasks.</a:t>
            </a:r>
          </a:p>
          <a:p>
            <a:pPr marL="971550" lvl="1" indent="-514350">
              <a:buFont typeface="+mj-lt"/>
              <a:buAutoNum type="arabicPeriod"/>
            </a:pPr>
            <a:r>
              <a:rPr lang="en-IN" sz="2200" dirty="0"/>
              <a:t>Fetch and display from the database.</a:t>
            </a:r>
          </a:p>
          <a:p>
            <a:pPr marL="514350" indent="-514350">
              <a:buFont typeface="+mj-lt"/>
              <a:buAutoNum type="arabicPeriod" startAt="5"/>
            </a:pPr>
            <a:r>
              <a:rPr lang="en-IN" sz="2200" b="1" u="sng" dirty="0"/>
              <a:t>Logout:</a:t>
            </a:r>
          </a:p>
          <a:p>
            <a:pPr marL="971550" lvl="1" indent="-514350">
              <a:buFont typeface="+mj-lt"/>
              <a:buAutoNum type="arabicPeriod"/>
            </a:pPr>
            <a:r>
              <a:rPr lang="en-IN" sz="2200" dirty="0"/>
              <a:t>End user session and redirect to the login page.</a:t>
            </a:r>
          </a:p>
        </p:txBody>
      </p:sp>
    </p:spTree>
    <p:extLst>
      <p:ext uri="{BB962C8B-B14F-4D97-AF65-F5344CB8AC3E}">
        <p14:creationId xmlns:p14="http://schemas.microsoft.com/office/powerpoint/2010/main" val="93000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18255"/>
            <a:ext cx="10515600" cy="1325563"/>
          </a:xfrm>
        </p:spPr>
        <p:txBody>
          <a:bodyPr/>
          <a:lstStyle/>
          <a:p>
            <a:r>
              <a:rPr lang="en-US" b="1" dirty="0"/>
              <a:t>Results</a:t>
            </a:r>
          </a:p>
        </p:txBody>
      </p:sp>
      <p:pic>
        <p:nvPicPr>
          <p:cNvPr id="5" name="Content Placeholder 4">
            <a:extLst>
              <a:ext uri="{FF2B5EF4-FFF2-40B4-BE49-F238E27FC236}">
                <a16:creationId xmlns:a16="http://schemas.microsoft.com/office/drawing/2014/main" id="{D4631ED2-86A0-07B9-3EBB-3A88171D792D}"/>
              </a:ext>
            </a:extLst>
          </p:cNvPr>
          <p:cNvPicPr>
            <a:picLocks noGrp="1" noChangeAspect="1"/>
          </p:cNvPicPr>
          <p:nvPr>
            <p:ph idx="1"/>
          </p:nvPr>
        </p:nvPicPr>
        <p:blipFill>
          <a:blip r:embed="rId2"/>
          <a:stretch>
            <a:fillRect/>
          </a:stretch>
        </p:blipFill>
        <p:spPr>
          <a:xfrm>
            <a:off x="594360" y="1343818"/>
            <a:ext cx="4526280" cy="2252822"/>
          </a:xfrm>
        </p:spPr>
      </p:pic>
      <p:pic>
        <p:nvPicPr>
          <p:cNvPr id="7" name="Picture 6">
            <a:extLst>
              <a:ext uri="{FF2B5EF4-FFF2-40B4-BE49-F238E27FC236}">
                <a16:creationId xmlns:a16="http://schemas.microsoft.com/office/drawing/2014/main" id="{3B652A63-9DD4-3CD8-3EA6-6D073E790A5C}"/>
              </a:ext>
            </a:extLst>
          </p:cNvPr>
          <p:cNvPicPr>
            <a:picLocks noChangeAspect="1"/>
          </p:cNvPicPr>
          <p:nvPr/>
        </p:nvPicPr>
        <p:blipFill>
          <a:blip r:embed="rId3"/>
          <a:stretch>
            <a:fillRect/>
          </a:stretch>
        </p:blipFill>
        <p:spPr>
          <a:xfrm>
            <a:off x="6819900" y="1343818"/>
            <a:ext cx="4541871" cy="2252822"/>
          </a:xfrm>
          <a:prstGeom prst="rect">
            <a:avLst/>
          </a:prstGeom>
        </p:spPr>
      </p:pic>
      <p:pic>
        <p:nvPicPr>
          <p:cNvPr id="9" name="Picture 8">
            <a:extLst>
              <a:ext uri="{FF2B5EF4-FFF2-40B4-BE49-F238E27FC236}">
                <a16:creationId xmlns:a16="http://schemas.microsoft.com/office/drawing/2014/main" id="{65566435-5D82-2E5D-8772-AA92B11EB719}"/>
              </a:ext>
            </a:extLst>
          </p:cNvPr>
          <p:cNvPicPr>
            <a:picLocks noChangeAspect="1"/>
          </p:cNvPicPr>
          <p:nvPr/>
        </p:nvPicPr>
        <p:blipFill>
          <a:blip r:embed="rId4"/>
          <a:stretch>
            <a:fillRect/>
          </a:stretch>
        </p:blipFill>
        <p:spPr>
          <a:xfrm>
            <a:off x="594360" y="3858418"/>
            <a:ext cx="4541872" cy="2252822"/>
          </a:xfrm>
          <a:prstGeom prst="rect">
            <a:avLst/>
          </a:prstGeom>
        </p:spPr>
      </p:pic>
      <p:pic>
        <p:nvPicPr>
          <p:cNvPr id="11" name="Picture 10">
            <a:extLst>
              <a:ext uri="{FF2B5EF4-FFF2-40B4-BE49-F238E27FC236}">
                <a16:creationId xmlns:a16="http://schemas.microsoft.com/office/drawing/2014/main" id="{D89E1830-8847-9B31-D9A8-3AF786FC56C8}"/>
              </a:ext>
            </a:extLst>
          </p:cNvPr>
          <p:cNvPicPr>
            <a:picLocks noChangeAspect="1"/>
          </p:cNvPicPr>
          <p:nvPr/>
        </p:nvPicPr>
        <p:blipFill>
          <a:blip r:embed="rId5"/>
          <a:stretch>
            <a:fillRect/>
          </a:stretch>
        </p:blipFill>
        <p:spPr>
          <a:xfrm>
            <a:off x="6720841" y="3858418"/>
            <a:ext cx="4526280" cy="2252822"/>
          </a:xfrm>
          <a:prstGeom prst="rect">
            <a:avLst/>
          </a:prstGeom>
        </p:spPr>
      </p:pic>
    </p:spTree>
    <p:extLst>
      <p:ext uri="{BB962C8B-B14F-4D97-AF65-F5344CB8AC3E}">
        <p14:creationId xmlns:p14="http://schemas.microsoft.com/office/powerpoint/2010/main" val="3635933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0AFD-16C8-C260-0090-73DDA0C68713}"/>
              </a:ext>
            </a:extLst>
          </p:cNvPr>
          <p:cNvSpPr>
            <a:spLocks noGrp="1"/>
          </p:cNvSpPr>
          <p:nvPr>
            <p:ph type="title"/>
          </p:nvPr>
        </p:nvSpPr>
        <p:spPr>
          <a:xfrm>
            <a:off x="745837" y="448474"/>
            <a:ext cx="10515600" cy="1325563"/>
          </a:xfrm>
        </p:spPr>
        <p:txBody>
          <a:bodyPr/>
          <a:lstStyle/>
          <a:p>
            <a:r>
              <a:rPr lang="en-US" sz="4400" b="1" dirty="0"/>
              <a:t>Conclusion</a:t>
            </a:r>
            <a:br>
              <a:rPr lang="en-US" sz="4400" dirty="0"/>
            </a:br>
            <a:endParaRPr lang="en-IN" dirty="0"/>
          </a:p>
        </p:txBody>
      </p:sp>
      <p:sp>
        <p:nvSpPr>
          <p:cNvPr id="4" name="Rectangle 1">
            <a:extLst>
              <a:ext uri="{FF2B5EF4-FFF2-40B4-BE49-F238E27FC236}">
                <a16:creationId xmlns:a16="http://schemas.microsoft.com/office/drawing/2014/main" id="{3B9B0403-94DB-169E-CAFB-09B45D766251}"/>
              </a:ext>
            </a:extLst>
          </p:cNvPr>
          <p:cNvSpPr>
            <a:spLocks noGrp="1" noChangeArrowheads="1"/>
          </p:cNvSpPr>
          <p:nvPr>
            <p:ph idx="1"/>
          </p:nvPr>
        </p:nvSpPr>
        <p:spPr bwMode="auto">
          <a:xfrm>
            <a:off x="745837" y="1345539"/>
            <a:ext cx="999605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In conclusion, the Planner website offers an efficient and user-friendly platform for managing daily tasks, organizing schedules, and tracking progress. By providing features such as task creation, editing, deletion, and completion tracking, it simplifies the user's workflow and helps improve productivity. The integration of a clean dashboard, along with a functional sidebar containing options like calendar, notes, and meeting schedules, makes it a comprehensive tool for both personal and professional use. The website's intuitive design ensures ease of use, making task management a seamless process for users.</a:t>
            </a:r>
          </a:p>
        </p:txBody>
      </p:sp>
    </p:spTree>
    <p:extLst>
      <p:ext uri="{BB962C8B-B14F-4D97-AF65-F5344CB8AC3E}">
        <p14:creationId xmlns:p14="http://schemas.microsoft.com/office/powerpoint/2010/main" val="180413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991" y="-134145"/>
            <a:ext cx="10515600" cy="1325563"/>
          </a:xfrm>
        </p:spPr>
        <p:txBody>
          <a:bodyPr/>
          <a:lstStyle/>
          <a:p>
            <a:r>
              <a:rPr lang="en-US" b="1" dirty="0"/>
              <a:t>References</a:t>
            </a:r>
          </a:p>
        </p:txBody>
      </p:sp>
      <p:sp>
        <p:nvSpPr>
          <p:cNvPr id="4" name="Content Placeholder 2">
            <a:extLst>
              <a:ext uri="{FF2B5EF4-FFF2-40B4-BE49-F238E27FC236}">
                <a16:creationId xmlns:a16="http://schemas.microsoft.com/office/drawing/2014/main" id="{B32353BC-C404-4CF7-8229-80928A3AE082}"/>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extBox 2">
            <a:extLst>
              <a:ext uri="{FF2B5EF4-FFF2-40B4-BE49-F238E27FC236}">
                <a16:creationId xmlns:a16="http://schemas.microsoft.com/office/drawing/2014/main" id="{F603FF79-76C7-5397-50A9-2B904A3CC479}"/>
              </a:ext>
            </a:extLst>
          </p:cNvPr>
          <p:cNvSpPr txBox="1"/>
          <p:nvPr/>
        </p:nvSpPr>
        <p:spPr>
          <a:xfrm>
            <a:off x="563418" y="838866"/>
            <a:ext cx="11212946" cy="6463308"/>
          </a:xfrm>
          <a:prstGeom prst="rect">
            <a:avLst/>
          </a:prstGeom>
          <a:noFill/>
        </p:spPr>
        <p:txBody>
          <a:bodyPr wrap="square" rtlCol="0">
            <a:spAutoFit/>
          </a:bodyPr>
          <a:lstStyle/>
          <a:p>
            <a:pPr algn="l"/>
            <a:r>
              <a:rPr lang="en-US" b="0" i="0" dirty="0">
                <a:effectLst/>
                <a:latin typeface="Century Gothic" panose="020B0502020202020204" pitchFamily="34" charset="0"/>
              </a:rPr>
              <a:t>1.Implementing an Academic Task Manager: </a:t>
            </a:r>
            <a:r>
              <a:rPr lang="en-US" dirty="0"/>
              <a:t>Findings from a </a:t>
            </a:r>
            <a:r>
              <a:rPr lang="en-IN" b="0" i="0" dirty="0">
                <a:effectLst/>
                <a:latin typeface="ff1"/>
              </a:rPr>
              <a:t>Pilot </a:t>
            </a:r>
            <a:r>
              <a:rPr lang="en-IN" b="0" i="0" dirty="0">
                <a:effectLst/>
                <a:latin typeface="Century Gothic" panose="020B0502020202020204" pitchFamily="34" charset="0"/>
              </a:rPr>
              <a:t>Study,</a:t>
            </a:r>
            <a:r>
              <a:rPr lang="en-US" b="0" i="0" dirty="0">
                <a:solidFill>
                  <a:srgbClr val="231F20"/>
                </a:solidFill>
                <a:effectLst/>
                <a:latin typeface="ffa"/>
              </a:rPr>
              <a:t> Indian Journal of Science and Technology, </a:t>
            </a:r>
            <a:r>
              <a:rPr lang="en-US" b="0" i="0" dirty="0">
                <a:solidFill>
                  <a:srgbClr val="231F20"/>
                </a:solidFill>
                <a:effectLst/>
                <a:latin typeface="ffb"/>
              </a:rPr>
              <a:t>Vol 12(4), DOI: 10.17485/</a:t>
            </a:r>
            <a:r>
              <a:rPr lang="en-US" b="0" i="0" dirty="0" err="1">
                <a:solidFill>
                  <a:srgbClr val="231F20"/>
                </a:solidFill>
                <a:effectLst/>
                <a:latin typeface="ffb"/>
              </a:rPr>
              <a:t>ijst</a:t>
            </a:r>
            <a:r>
              <a:rPr lang="en-US" b="0" i="0" dirty="0">
                <a:solidFill>
                  <a:srgbClr val="231F20"/>
                </a:solidFill>
                <a:effectLst/>
                <a:latin typeface="ffb"/>
              </a:rPr>
              <a:t>/2019/v12i4/141142, January 2019,Author </a:t>
            </a:r>
            <a:r>
              <a:rPr lang="en-US" b="0" i="0" dirty="0" err="1">
                <a:solidFill>
                  <a:srgbClr val="231F20"/>
                </a:solidFill>
                <a:effectLst/>
                <a:latin typeface="ffb"/>
              </a:rPr>
              <a:t>senanu</a:t>
            </a:r>
            <a:r>
              <a:rPr lang="en-US" b="0" i="0" dirty="0">
                <a:solidFill>
                  <a:srgbClr val="231F20"/>
                </a:solidFill>
                <a:effectLst/>
                <a:latin typeface="ffb"/>
              </a:rPr>
              <a:t>.</a:t>
            </a:r>
            <a:endParaRPr lang="en-US" dirty="0">
              <a:latin typeface="Century Gothic" panose="020B0502020202020204" pitchFamily="34" charset="0"/>
            </a:endParaRPr>
          </a:p>
          <a:p>
            <a:r>
              <a:rPr lang="en-US" dirty="0">
                <a:hlinkClick r:id="rId2"/>
              </a:rPr>
              <a:t>https://www.researchgate.net/publication/331204656_Implementing_an_Academic_Task_Manager_Findings_from_a_Pilot_Study</a:t>
            </a:r>
          </a:p>
          <a:p>
            <a:endParaRPr lang="en-US" dirty="0">
              <a:hlinkClick r:id="rId2"/>
            </a:endParaRPr>
          </a:p>
          <a:p>
            <a:r>
              <a:rPr lang="en-US" b="0" i="0" dirty="0">
                <a:effectLst/>
                <a:latin typeface="Century Gothic" panose="020B0502020202020204" pitchFamily="34" charset="0"/>
              </a:rPr>
              <a:t>2.Akmal Rosli, M. D. ., &amp; Saad, S. Z. . (2023). E-Planner Scheduling System (EPSS): Jotting Down and Managing Schedule Online. </a:t>
            </a:r>
            <a:r>
              <a:rPr lang="en-US" b="0" i="1" dirty="0">
                <a:effectLst/>
                <a:latin typeface="Century Gothic" panose="020B0502020202020204" pitchFamily="34" charset="0"/>
              </a:rPr>
              <a:t>Multidisciplinary Applied Research and Innovation</a:t>
            </a:r>
            <a:r>
              <a:rPr lang="en-US" b="0" i="0" dirty="0">
                <a:effectLst/>
                <a:latin typeface="Century Gothic" panose="020B0502020202020204" pitchFamily="34" charset="0"/>
              </a:rPr>
              <a:t>, </a:t>
            </a:r>
            <a:r>
              <a:rPr lang="en-US" b="0" i="1" dirty="0">
                <a:effectLst/>
                <a:latin typeface="Century Gothic" panose="020B0502020202020204" pitchFamily="34" charset="0"/>
              </a:rPr>
              <a:t>4</a:t>
            </a:r>
            <a:r>
              <a:rPr lang="en-US" b="0" i="0" dirty="0">
                <a:effectLst/>
                <a:latin typeface="Century Gothic" panose="020B0502020202020204" pitchFamily="34" charset="0"/>
              </a:rPr>
              <a:t>(1), 179-183.</a:t>
            </a:r>
            <a:endParaRPr lang="en-US" dirty="0">
              <a:latin typeface="Century Gothic" panose="020B0502020202020204" pitchFamily="34" charset="0"/>
            </a:endParaRPr>
          </a:p>
          <a:p>
            <a:r>
              <a:rPr lang="en-US" u="sng" dirty="0">
                <a:solidFill>
                  <a:srgbClr val="0070C0"/>
                </a:solidFill>
              </a:rPr>
              <a:t>https://publisher.uthm.edu.my/periodicals/index.php/mari/article/view/9889</a:t>
            </a:r>
          </a:p>
          <a:p>
            <a:endParaRPr lang="en-US" dirty="0"/>
          </a:p>
          <a:p>
            <a:r>
              <a:rPr lang="en-US" dirty="0">
                <a:solidFill>
                  <a:srgbClr val="000000"/>
                </a:solidFill>
                <a:latin typeface="Century Gothic" panose="020B0502020202020204" pitchFamily="34" charset="0"/>
              </a:rPr>
              <a:t>3.</a:t>
            </a:r>
            <a:r>
              <a:rPr lang="en-US" b="0" i="0" dirty="0">
                <a:solidFill>
                  <a:srgbClr val="000000"/>
                </a:solidFill>
                <a:effectLst/>
                <a:latin typeface="Century Gothic" panose="020B0502020202020204" pitchFamily="34" charset="0"/>
              </a:rPr>
              <a:t>Lawrence Livermore National Lab. (LLNL), Livermore, CA (United States),</a:t>
            </a:r>
            <a:r>
              <a:rPr lang="en-IN" b="0" i="0" dirty="0">
                <a:solidFill>
                  <a:srgbClr val="000000"/>
                </a:solidFill>
                <a:effectLst/>
                <a:latin typeface="Century Gothic" panose="020B0502020202020204" pitchFamily="34" charset="0"/>
              </a:rPr>
              <a:t> AC52-07NA27344, LLNL-TR-830439; 1046694.</a:t>
            </a:r>
            <a:endParaRPr lang="en-US" dirty="0">
              <a:latin typeface="Century Gothic" panose="020B0502020202020204" pitchFamily="34" charset="0"/>
              <a:hlinkClick r:id="rId2"/>
            </a:endParaRPr>
          </a:p>
          <a:p>
            <a:r>
              <a:rPr lang="en-US" dirty="0">
                <a:hlinkClick r:id="rId2"/>
              </a:rPr>
              <a:t>https://www.osti.gov/servlets/purl/1837813</a:t>
            </a:r>
          </a:p>
          <a:p>
            <a:endParaRPr lang="en-US" dirty="0">
              <a:latin typeface="Century Gothic" panose="020B0502020202020204" pitchFamily="34" charset="0"/>
              <a:hlinkClick r:id="rId2"/>
            </a:endParaRPr>
          </a:p>
          <a:p>
            <a:r>
              <a:rPr lang="en-IN" dirty="0">
                <a:effectLst/>
                <a:latin typeface="Century Gothic" panose="020B0502020202020204" pitchFamily="34" charset="0"/>
              </a:rPr>
              <a:t>4.Title: </a:t>
            </a:r>
            <a:r>
              <a:rPr lang="en-US" dirty="0">
                <a:effectLst/>
                <a:latin typeface="Century Gothic" panose="020B0502020202020204" pitchFamily="34" charset="0"/>
              </a:rPr>
              <a:t>All in One Manager Application for Android Operating System,</a:t>
            </a:r>
            <a:r>
              <a:rPr lang="en-IN" dirty="0">
                <a:effectLst/>
                <a:latin typeface="Century Gothic" panose="020B0502020202020204" pitchFamily="34" charset="0"/>
              </a:rPr>
              <a:t> Authors: </a:t>
            </a:r>
            <a:r>
              <a:rPr lang="sv-SE" u="none" strike="noStrike" dirty="0">
                <a:effectLst/>
                <a:latin typeface="Century Gothic" panose="020B0502020202020204" pitchFamily="34" charset="0"/>
                <a:hlinkClick r:id="rId3">
                  <a:extLst>
                    <a:ext uri="{A12FA001-AC4F-418D-AE19-62706E023703}">
                      <ahyp:hlinkClr xmlns:ahyp="http://schemas.microsoft.com/office/drawing/2018/hyperlinkcolor" val="tx"/>
                    </a:ext>
                  </a:extLst>
                </a:hlinkClick>
              </a:rPr>
              <a:t>Kapoor, Karan</a:t>
            </a:r>
            <a:r>
              <a:rPr lang="sv-SE" u="none" strike="noStrike" dirty="0">
                <a:latin typeface="Century Gothic" panose="020B0502020202020204" pitchFamily="34" charset="0"/>
              </a:rPr>
              <a:t> </a:t>
            </a:r>
            <a:r>
              <a:rPr lang="sv-SE" u="none" strike="noStrike" dirty="0">
                <a:effectLst/>
                <a:latin typeface="Century Gothic" panose="020B0502020202020204" pitchFamily="34" charset="0"/>
                <a:hlinkClick r:id="rId4">
                  <a:extLst>
                    <a:ext uri="{A12FA001-AC4F-418D-AE19-62706E023703}">
                      <ahyp:hlinkClr xmlns:ahyp="http://schemas.microsoft.com/office/drawing/2018/hyperlinkcolor" val="tx"/>
                    </a:ext>
                  </a:extLst>
                </a:hlinkClick>
              </a:rPr>
              <a:t>Bhatt, Ravindara [Guided by]</a:t>
            </a:r>
            <a:r>
              <a:rPr lang="sv-SE" u="none" strike="noStrike" dirty="0">
                <a:effectLst/>
                <a:latin typeface="Century Gothic" panose="020B0502020202020204" pitchFamily="34" charset="0"/>
              </a:rPr>
              <a:t>,</a:t>
            </a:r>
            <a:r>
              <a:rPr lang="en-IN" dirty="0">
                <a:effectLst/>
                <a:latin typeface="Century Gothic" panose="020B0502020202020204" pitchFamily="34" charset="0"/>
              </a:rPr>
              <a:t> Keywords: Android operating system Android </a:t>
            </a:r>
            <a:r>
              <a:rPr lang="en-IN" dirty="0" err="1">
                <a:effectLst/>
                <a:latin typeface="Century Gothic" panose="020B0502020202020204" pitchFamily="34" charset="0"/>
              </a:rPr>
              <a:t>architecture,Issue</a:t>
            </a:r>
            <a:r>
              <a:rPr lang="en-IN" dirty="0">
                <a:effectLst/>
                <a:latin typeface="Century Gothic" panose="020B0502020202020204" pitchFamily="34" charset="0"/>
              </a:rPr>
              <a:t> Date: 2015, Publisher: </a:t>
            </a:r>
            <a:r>
              <a:rPr lang="en-US" dirty="0">
                <a:effectLst/>
                <a:latin typeface="Century Gothic" panose="020B0502020202020204" pitchFamily="34" charset="0"/>
              </a:rPr>
              <a:t>Jaypee University of Information Technology, Solan, H.P.</a:t>
            </a:r>
          </a:p>
          <a:p>
            <a:r>
              <a:rPr lang="en-US" dirty="0">
                <a:hlinkClick r:id="rId2"/>
              </a:rPr>
              <a:t>http://www.ir.juit.ac.in:8080/jspui/handle/123456789/5823</a:t>
            </a:r>
          </a:p>
          <a:p>
            <a:pPr algn="l"/>
            <a:endParaRPr lang="en-US" dirty="0"/>
          </a:p>
          <a:p>
            <a:pPr algn="l"/>
            <a:r>
              <a:rPr lang="en-US" dirty="0"/>
              <a:t>5.</a:t>
            </a:r>
            <a:r>
              <a:rPr lang="en-US" b="0" i="0" dirty="0">
                <a:solidFill>
                  <a:srgbClr val="111111"/>
                </a:solidFill>
                <a:effectLst/>
                <a:latin typeface="Century Gothic" panose="020B0502020202020204" pitchFamily="34" charset="0"/>
              </a:rPr>
              <a:t>Project Report of Calendar App with Task </a:t>
            </a:r>
            <a:r>
              <a:rPr lang="en-US" b="0" i="0" dirty="0" err="1">
                <a:solidFill>
                  <a:srgbClr val="111111"/>
                </a:solidFill>
                <a:effectLst/>
                <a:latin typeface="Century Gothic" panose="020B0502020202020204" pitchFamily="34" charset="0"/>
              </a:rPr>
              <a:t>Planner,May</a:t>
            </a:r>
            <a:r>
              <a:rPr lang="en-US" b="0" i="0" dirty="0">
                <a:solidFill>
                  <a:srgbClr val="111111"/>
                </a:solidFill>
                <a:effectLst/>
                <a:latin typeface="Century Gothic" panose="020B0502020202020204" pitchFamily="34" charset="0"/>
              </a:rPr>
              <a:t> 2023,Conference: CSE 100 - Software Development 1 Course </a:t>
            </a:r>
            <a:r>
              <a:rPr lang="en-US" b="0" i="0" dirty="0" err="1">
                <a:solidFill>
                  <a:srgbClr val="111111"/>
                </a:solidFill>
                <a:effectLst/>
                <a:latin typeface="Century Gothic" panose="020B0502020202020204" pitchFamily="34" charset="0"/>
              </a:rPr>
              <a:t>Project,At</a:t>
            </a:r>
            <a:r>
              <a:rPr lang="en-US" b="0" i="0" dirty="0">
                <a:solidFill>
                  <a:srgbClr val="111111"/>
                </a:solidFill>
                <a:effectLst/>
                <a:latin typeface="Century Gothic" panose="020B0502020202020204" pitchFamily="34" charset="0"/>
              </a:rPr>
              <a:t>: Dhaka, Bangladesh, </a:t>
            </a:r>
            <a:r>
              <a:rPr lang="en-US" i="0" dirty="0" err="1">
                <a:effectLst/>
                <a:latin typeface="Century Gothic" panose="020B0502020202020204" pitchFamily="34" charset="0"/>
              </a:rPr>
              <a:t>Authors:Asifur</a:t>
            </a:r>
            <a:r>
              <a:rPr lang="en-US" i="0" dirty="0">
                <a:effectLst/>
                <a:latin typeface="Century Gothic" panose="020B0502020202020204" pitchFamily="34" charset="0"/>
              </a:rPr>
              <a:t> </a:t>
            </a:r>
            <a:r>
              <a:rPr lang="en-US" i="0" dirty="0" err="1">
                <a:effectLst/>
                <a:latin typeface="Century Gothic" panose="020B0502020202020204" pitchFamily="34" charset="0"/>
              </a:rPr>
              <a:t>Rhaman</a:t>
            </a:r>
            <a:r>
              <a:rPr lang="en-US" i="0" dirty="0">
                <a:effectLst/>
                <a:latin typeface="Century Gothic" panose="020B0502020202020204" pitchFamily="34" charset="0"/>
              </a:rPr>
              <a:t>.</a:t>
            </a:r>
          </a:p>
          <a:p>
            <a:r>
              <a:rPr lang="en-US" dirty="0">
                <a:hlinkClick r:id="rId2"/>
              </a:rPr>
              <a:t>(PDF) Project Report of Calendar App with Task Planner (researchgate.net)</a:t>
            </a:r>
            <a:endParaRPr lang="en-US" dirty="0"/>
          </a:p>
          <a:p>
            <a:endParaRPr lang="en-US" dirty="0"/>
          </a:p>
          <a:p>
            <a:endParaRPr lang="en-IN" dirty="0"/>
          </a:p>
        </p:txBody>
      </p:sp>
    </p:spTree>
    <p:extLst>
      <p:ext uri="{BB962C8B-B14F-4D97-AF65-F5344CB8AC3E}">
        <p14:creationId xmlns:p14="http://schemas.microsoft.com/office/powerpoint/2010/main" val="859844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EDA4-C5D3-6DFC-A669-E5674CB58CF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2278CD33-0939-C6FB-0966-2F557DB4FF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Tree>
    <p:extLst>
      <p:ext uri="{BB962C8B-B14F-4D97-AF65-F5344CB8AC3E}">
        <p14:creationId xmlns:p14="http://schemas.microsoft.com/office/powerpoint/2010/main" val="3867834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397"/>
            <a:ext cx="10515600" cy="1325563"/>
          </a:xfrm>
        </p:spPr>
        <p:txBody>
          <a:bodyPr/>
          <a:lstStyle/>
          <a:p>
            <a:r>
              <a:rPr lang="en-US" b="1" dirty="0"/>
              <a:t>Index</a:t>
            </a:r>
          </a:p>
        </p:txBody>
      </p:sp>
      <p:sp>
        <p:nvSpPr>
          <p:cNvPr id="3" name="Content Placeholder 2"/>
          <p:cNvSpPr>
            <a:spLocks noGrp="1"/>
          </p:cNvSpPr>
          <p:nvPr>
            <p:ph idx="1"/>
          </p:nvPr>
        </p:nvSpPr>
        <p:spPr>
          <a:xfrm>
            <a:off x="838200" y="1253331"/>
            <a:ext cx="10515600" cy="4768778"/>
          </a:xfrm>
        </p:spPr>
        <p:txBody>
          <a:bodyPr>
            <a:noAutofit/>
          </a:bodyPr>
          <a:lstStyle/>
          <a:p>
            <a:pPr marL="0" indent="0">
              <a:buNone/>
            </a:pPr>
            <a:r>
              <a:rPr lang="en-US" sz="2400" dirty="0"/>
              <a:t>1.Abstract</a:t>
            </a:r>
          </a:p>
          <a:p>
            <a:pPr marL="0" indent="0">
              <a:buNone/>
            </a:pPr>
            <a:r>
              <a:rPr lang="en-US" sz="2400" dirty="0"/>
              <a:t>2. Introduction </a:t>
            </a:r>
          </a:p>
          <a:p>
            <a:pPr marL="0" indent="0">
              <a:buNone/>
            </a:pPr>
            <a:r>
              <a:rPr lang="en-US" sz="2400" dirty="0"/>
              <a:t>3. Literature Survey</a:t>
            </a:r>
          </a:p>
          <a:p>
            <a:pPr marL="0" indent="0">
              <a:buNone/>
            </a:pPr>
            <a:r>
              <a:rPr lang="en-US" sz="2400" dirty="0"/>
              <a:t>4. Problem Statement</a:t>
            </a:r>
          </a:p>
          <a:p>
            <a:pPr marL="0" indent="0">
              <a:buNone/>
            </a:pPr>
            <a:r>
              <a:rPr lang="en-US" sz="2400" dirty="0"/>
              <a:t>5. Objectives</a:t>
            </a:r>
          </a:p>
          <a:p>
            <a:pPr marL="0" indent="0">
              <a:buNone/>
            </a:pPr>
            <a:r>
              <a:rPr lang="en-US" sz="2400" dirty="0"/>
              <a:t>6. Scope</a:t>
            </a:r>
          </a:p>
          <a:p>
            <a:pPr marL="0" indent="0">
              <a:buNone/>
            </a:pPr>
            <a:r>
              <a:rPr lang="en-US" sz="2400" dirty="0"/>
              <a:t>7. Proposed Methodology  </a:t>
            </a:r>
          </a:p>
          <a:p>
            <a:pPr marL="0" indent="0">
              <a:buNone/>
            </a:pPr>
            <a:r>
              <a:rPr lang="en-US" sz="2400" dirty="0"/>
              <a:t>8.System Architecture</a:t>
            </a:r>
          </a:p>
          <a:p>
            <a:pPr marL="0" indent="0">
              <a:buNone/>
            </a:pPr>
            <a:r>
              <a:rPr lang="en-US" sz="2400" dirty="0"/>
              <a:t>9.Tools And Database Required</a:t>
            </a:r>
          </a:p>
          <a:p>
            <a:pPr marL="0" indent="0">
              <a:buNone/>
            </a:pPr>
            <a:r>
              <a:rPr lang="en-US" sz="2400" dirty="0"/>
              <a:t>10.Implementation Snapshots</a:t>
            </a:r>
          </a:p>
          <a:p>
            <a:pPr marL="0" indent="0">
              <a:buNone/>
            </a:pPr>
            <a:r>
              <a:rPr lang="en-US" sz="2400" dirty="0"/>
              <a:t>11.Conclusion</a:t>
            </a:r>
          </a:p>
          <a:p>
            <a:pPr marL="0" indent="0">
              <a:buNone/>
            </a:pPr>
            <a:r>
              <a:rPr lang="en-US" sz="2400" dirty="0"/>
              <a:t>12.References</a:t>
            </a:r>
          </a:p>
        </p:txBody>
      </p:sp>
    </p:spTree>
    <p:extLst>
      <p:ext uri="{BB962C8B-B14F-4D97-AF65-F5344CB8AC3E}">
        <p14:creationId xmlns:p14="http://schemas.microsoft.com/office/powerpoint/2010/main" val="900051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 y="323273"/>
            <a:ext cx="12192000" cy="1126836"/>
          </a:xfrm>
        </p:spPr>
        <p:txBody>
          <a:bodyPr/>
          <a:lstStyle/>
          <a:p>
            <a:pPr algn="just"/>
            <a:r>
              <a:rPr lang="en-US" b="1" dirty="0"/>
              <a:t>       Abstract</a:t>
            </a:r>
          </a:p>
        </p:txBody>
      </p:sp>
      <p:sp>
        <p:nvSpPr>
          <p:cNvPr id="4" name="Content Placeholder 3">
            <a:extLst>
              <a:ext uri="{FF2B5EF4-FFF2-40B4-BE49-F238E27FC236}">
                <a16:creationId xmlns:a16="http://schemas.microsoft.com/office/drawing/2014/main" id="{9F86D438-91FD-D99F-C8FF-41C05034B3DC}"/>
              </a:ext>
            </a:extLst>
          </p:cNvPr>
          <p:cNvSpPr txBox="1">
            <a:spLocks noGrp="1"/>
          </p:cNvSpPr>
          <p:nvPr>
            <p:ph idx="1"/>
          </p:nvPr>
        </p:nvSpPr>
        <p:spPr>
          <a:xfrm>
            <a:off x="794327" y="1308388"/>
            <a:ext cx="10298546" cy="5858014"/>
          </a:xfrm>
          <a:prstGeom prst="rect">
            <a:avLst/>
          </a:prstGeom>
          <a:noFill/>
        </p:spPr>
        <p:txBody>
          <a:bodyPr wrap="square">
            <a:spAutoFit/>
          </a:bodyPr>
          <a:lstStyle/>
          <a:p>
            <a:pPr marL="0" indent="0" algn="just">
              <a:buNone/>
            </a:pPr>
            <a:r>
              <a:rPr lang="en-US" sz="2500" dirty="0"/>
              <a:t>This project develops a Time Management and Task Allotment app     designed to enhance productivity and streamline personal and professional </a:t>
            </a:r>
            <a:r>
              <a:rPr lang="en-US" sz="2500" dirty="0" err="1"/>
              <a:t>scheduling.The</a:t>
            </a:r>
            <a:r>
              <a:rPr lang="en-US" sz="2500" dirty="0"/>
              <a:t> app provides a comprehensive platform for users to organize their tasks, set priorities, and manage their time </a:t>
            </a:r>
            <a:r>
              <a:rPr lang="en-US" sz="2500" dirty="0" err="1"/>
              <a:t>effectively.Key</a:t>
            </a:r>
            <a:r>
              <a:rPr lang="en-US" sz="2500" dirty="0"/>
              <a:t> features include customizable task lists, automated reminders, and integration with calendar systems to synchronize deadlines and appointments. By leveraging advanced algorithms for task prioritization and time allocation, the app aims to optimize daily routines and improve overall </a:t>
            </a:r>
            <a:r>
              <a:rPr lang="en-US" sz="2500" dirty="0" err="1"/>
              <a:t>efficiency.The</a:t>
            </a:r>
            <a:r>
              <a:rPr lang="en-US" sz="2500" dirty="0"/>
              <a:t> project addresses common time management challenges, offering intuitive tools for users to balance workloads and achieve their goals with greater ease.</a:t>
            </a:r>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IN" sz="2400" dirty="0"/>
          </a:p>
        </p:txBody>
      </p:sp>
    </p:spTree>
    <p:extLst>
      <p:ext uri="{BB962C8B-B14F-4D97-AF65-F5344CB8AC3E}">
        <p14:creationId xmlns:p14="http://schemas.microsoft.com/office/powerpoint/2010/main" val="176385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789296" y="1690688"/>
            <a:ext cx="10208491" cy="4560599"/>
          </a:xfrm>
        </p:spPr>
        <p:txBody>
          <a:bodyPr/>
          <a:lstStyle/>
          <a:p>
            <a:pPr marL="0" indent="0" algn="just">
              <a:buNone/>
            </a:pPr>
            <a:r>
              <a:rPr lang="en-US" dirty="0">
                <a:solidFill>
                  <a:schemeClr val="tx1"/>
                </a:solidFill>
                <a:ea typeface="Arial" panose="020B0604020202020204" pitchFamily="34" charset="0"/>
              </a:rPr>
              <a:t>In an era of constant demands and distractions, effective time management and task allocation are essential for productivity. Our project addresses this need by developing a Time Management and Task Allotment app designed to streamline daily scheduling and enhance efficiency. The app features customizable task lists, automatic reminders, and calendar integration to help users organize their activities and prioritize effectively. By leveraging advanced algorithms, it aims to simplify task management and improve overall productivity, empowering users to achieve their goals with ease.</a:t>
            </a:r>
            <a:endParaRPr lang="en-IN" dirty="0">
              <a:solidFill>
                <a:schemeClr val="tx1"/>
              </a:solidFill>
              <a:ea typeface="Calibri" panose="020F0502020204030204" pitchFamily="34" charset="0"/>
            </a:endParaRPr>
          </a:p>
          <a:p>
            <a:pPr algn="just"/>
            <a:endParaRPr lang="en-US" dirty="0"/>
          </a:p>
        </p:txBody>
      </p:sp>
    </p:spTree>
    <p:extLst>
      <p:ext uri="{BB962C8B-B14F-4D97-AF65-F5344CB8AC3E}">
        <p14:creationId xmlns:p14="http://schemas.microsoft.com/office/powerpoint/2010/main" val="20760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A80B-9561-D3B2-7BC4-9F34831AFD99}"/>
              </a:ext>
            </a:extLst>
          </p:cNvPr>
          <p:cNvSpPr>
            <a:spLocks noGrp="1"/>
          </p:cNvSpPr>
          <p:nvPr>
            <p:ph type="title"/>
          </p:nvPr>
        </p:nvSpPr>
        <p:spPr>
          <a:xfrm>
            <a:off x="838200" y="136525"/>
            <a:ext cx="10515600" cy="1325563"/>
          </a:xfrm>
        </p:spPr>
        <p:txBody>
          <a:bodyPr/>
          <a:lstStyle/>
          <a:p>
            <a:r>
              <a:rPr lang="en" b="1" dirty="0">
                <a:solidFill>
                  <a:srgbClr val="08170F"/>
                </a:solidFill>
                <a:ea typeface="Krona One"/>
                <a:cs typeface="Krona One"/>
                <a:sym typeface="Krona One"/>
              </a:rPr>
              <a:t>Literature</a:t>
            </a:r>
            <a:r>
              <a:rPr lang="en" dirty="0">
                <a:solidFill>
                  <a:srgbClr val="08170F"/>
                </a:solidFill>
                <a:latin typeface="Krona One"/>
                <a:ea typeface="Krona One"/>
                <a:cs typeface="Krona One"/>
                <a:sym typeface="Krona One"/>
              </a:rPr>
              <a:t> </a:t>
            </a:r>
            <a:r>
              <a:rPr lang="en" b="1" dirty="0">
                <a:solidFill>
                  <a:srgbClr val="08170F"/>
                </a:solidFill>
                <a:ea typeface="Krona One"/>
                <a:cs typeface="Krona One"/>
                <a:sym typeface="Krona One"/>
              </a:rPr>
              <a:t>Survey</a:t>
            </a:r>
            <a:endParaRPr lang="en-IN" dirty="0"/>
          </a:p>
        </p:txBody>
      </p:sp>
      <p:graphicFrame>
        <p:nvGraphicFramePr>
          <p:cNvPr id="5" name="Table 4">
            <a:extLst>
              <a:ext uri="{FF2B5EF4-FFF2-40B4-BE49-F238E27FC236}">
                <a16:creationId xmlns:a16="http://schemas.microsoft.com/office/drawing/2014/main" id="{463B728E-A0CC-5A33-F4DA-4C77076BE482}"/>
              </a:ext>
            </a:extLst>
          </p:cNvPr>
          <p:cNvGraphicFramePr>
            <a:graphicFrameLocks noGrp="1"/>
          </p:cNvGraphicFramePr>
          <p:nvPr>
            <p:extLst>
              <p:ext uri="{D42A27DB-BD31-4B8C-83A1-F6EECF244321}">
                <p14:modId xmlns:p14="http://schemas.microsoft.com/office/powerpoint/2010/main" val="2777486278"/>
              </p:ext>
            </p:extLst>
          </p:nvPr>
        </p:nvGraphicFramePr>
        <p:xfrm>
          <a:off x="838198" y="1098630"/>
          <a:ext cx="10161897" cy="5617558"/>
        </p:xfrm>
        <a:graphic>
          <a:graphicData uri="http://schemas.openxmlformats.org/drawingml/2006/table">
            <a:tbl>
              <a:tblPr firstRow="1" firstCol="1" bandRow="1">
                <a:tableStyleId>{5C22544A-7EE6-4342-B048-85BDC9FD1C3A}</a:tableStyleId>
              </a:tblPr>
              <a:tblGrid>
                <a:gridCol w="482939">
                  <a:extLst>
                    <a:ext uri="{9D8B030D-6E8A-4147-A177-3AD203B41FA5}">
                      <a16:colId xmlns:a16="http://schemas.microsoft.com/office/drawing/2014/main" val="3277227921"/>
                    </a:ext>
                  </a:extLst>
                </a:gridCol>
                <a:gridCol w="1951901">
                  <a:extLst>
                    <a:ext uri="{9D8B030D-6E8A-4147-A177-3AD203B41FA5}">
                      <a16:colId xmlns:a16="http://schemas.microsoft.com/office/drawing/2014/main" val="3195558168"/>
                    </a:ext>
                  </a:extLst>
                </a:gridCol>
                <a:gridCol w="1453066">
                  <a:extLst>
                    <a:ext uri="{9D8B030D-6E8A-4147-A177-3AD203B41FA5}">
                      <a16:colId xmlns:a16="http://schemas.microsoft.com/office/drawing/2014/main" val="3306940778"/>
                    </a:ext>
                  </a:extLst>
                </a:gridCol>
                <a:gridCol w="1392840">
                  <a:extLst>
                    <a:ext uri="{9D8B030D-6E8A-4147-A177-3AD203B41FA5}">
                      <a16:colId xmlns:a16="http://schemas.microsoft.com/office/drawing/2014/main" val="1583389514"/>
                    </a:ext>
                  </a:extLst>
                </a:gridCol>
                <a:gridCol w="748818">
                  <a:extLst>
                    <a:ext uri="{9D8B030D-6E8A-4147-A177-3AD203B41FA5}">
                      <a16:colId xmlns:a16="http://schemas.microsoft.com/office/drawing/2014/main" val="2686106635"/>
                    </a:ext>
                  </a:extLst>
                </a:gridCol>
                <a:gridCol w="3183714">
                  <a:extLst>
                    <a:ext uri="{9D8B030D-6E8A-4147-A177-3AD203B41FA5}">
                      <a16:colId xmlns:a16="http://schemas.microsoft.com/office/drawing/2014/main" val="623098280"/>
                    </a:ext>
                  </a:extLst>
                </a:gridCol>
                <a:gridCol w="948619">
                  <a:extLst>
                    <a:ext uri="{9D8B030D-6E8A-4147-A177-3AD203B41FA5}">
                      <a16:colId xmlns:a16="http://schemas.microsoft.com/office/drawing/2014/main" val="2103764875"/>
                    </a:ext>
                  </a:extLst>
                </a:gridCol>
              </a:tblGrid>
              <a:tr h="348033">
                <a:tc>
                  <a:txBody>
                    <a:bodyPr/>
                    <a:lstStyle/>
                    <a:p>
                      <a:pPr algn="ctr">
                        <a:lnSpc>
                          <a:spcPct val="107000"/>
                        </a:lnSpc>
                        <a:spcBef>
                          <a:spcPts val="1200"/>
                        </a:spcBef>
                        <a:spcAft>
                          <a:spcPts val="1200"/>
                        </a:spcAft>
                      </a:pPr>
                      <a:r>
                        <a:rPr lang="en-IN" sz="1350" dirty="0" err="1">
                          <a:effectLst/>
                        </a:rPr>
                        <a:t>Sr.No</a:t>
                      </a:r>
                      <a:endParaRPr lang="en-IN" sz="1350" dirty="0">
                        <a:effectLst/>
                        <a:latin typeface="Calibri" panose="020F0502020204030204" pitchFamily="34" charset="0"/>
                        <a:ea typeface="Calibri" panose="020F0502020204030204" pitchFamily="34" charset="0"/>
                      </a:endParaRPr>
                    </a:p>
                  </a:txBody>
                  <a:tcPr marL="4897" marR="4897" marT="4897" marB="4897"/>
                </a:tc>
                <a:tc>
                  <a:txBody>
                    <a:bodyPr/>
                    <a:lstStyle/>
                    <a:p>
                      <a:pPr algn="ctr">
                        <a:lnSpc>
                          <a:spcPct val="107000"/>
                        </a:lnSpc>
                        <a:spcBef>
                          <a:spcPts val="1200"/>
                        </a:spcBef>
                        <a:spcAft>
                          <a:spcPts val="1200"/>
                        </a:spcAft>
                      </a:pPr>
                      <a:r>
                        <a:rPr lang="en-IN" sz="1350" dirty="0">
                          <a:effectLst/>
                        </a:rPr>
                        <a:t>Title</a:t>
                      </a:r>
                      <a:endParaRPr lang="en-IN" sz="1350" dirty="0">
                        <a:effectLst/>
                        <a:latin typeface="Calibri" panose="020F0502020204030204" pitchFamily="34" charset="0"/>
                        <a:ea typeface="Calibri" panose="020F0502020204030204" pitchFamily="34" charset="0"/>
                      </a:endParaRPr>
                    </a:p>
                  </a:txBody>
                  <a:tcPr marL="4897" marR="4897" marT="4897" marB="4897" anchor="b"/>
                </a:tc>
                <a:tc>
                  <a:txBody>
                    <a:bodyPr/>
                    <a:lstStyle/>
                    <a:p>
                      <a:pPr algn="ctr">
                        <a:lnSpc>
                          <a:spcPct val="107000"/>
                        </a:lnSpc>
                        <a:spcBef>
                          <a:spcPts val="1200"/>
                        </a:spcBef>
                        <a:spcAft>
                          <a:spcPts val="1200"/>
                        </a:spcAft>
                      </a:pPr>
                      <a:r>
                        <a:rPr lang="en-IN" sz="1350">
                          <a:effectLst/>
                        </a:rPr>
                        <a:t>Authors</a:t>
                      </a:r>
                      <a:endParaRPr lang="en-IN" sz="1350">
                        <a:effectLst/>
                        <a:latin typeface="Calibri" panose="020F0502020204030204" pitchFamily="34" charset="0"/>
                        <a:ea typeface="Calibri" panose="020F0502020204030204" pitchFamily="34" charset="0"/>
                      </a:endParaRPr>
                    </a:p>
                  </a:txBody>
                  <a:tcPr marL="4897" marR="4897" marT="4897" marB="4897" anchor="b"/>
                </a:tc>
                <a:tc>
                  <a:txBody>
                    <a:bodyPr/>
                    <a:lstStyle/>
                    <a:p>
                      <a:pPr algn="ctr">
                        <a:lnSpc>
                          <a:spcPct val="107000"/>
                        </a:lnSpc>
                        <a:spcBef>
                          <a:spcPts val="1200"/>
                        </a:spcBef>
                        <a:spcAft>
                          <a:spcPts val="1200"/>
                        </a:spcAft>
                      </a:pPr>
                      <a:r>
                        <a:rPr lang="en-IN" sz="1350">
                          <a:effectLst/>
                        </a:rPr>
                        <a:t>Journal</a:t>
                      </a:r>
                      <a:endParaRPr lang="en-IN" sz="1350">
                        <a:effectLst/>
                        <a:latin typeface="Calibri" panose="020F0502020204030204" pitchFamily="34" charset="0"/>
                        <a:ea typeface="Calibri" panose="020F0502020204030204" pitchFamily="34" charset="0"/>
                      </a:endParaRPr>
                    </a:p>
                  </a:txBody>
                  <a:tcPr marL="4897" marR="4897" marT="4897" marB="4897" anchor="b"/>
                </a:tc>
                <a:tc>
                  <a:txBody>
                    <a:bodyPr/>
                    <a:lstStyle/>
                    <a:p>
                      <a:pPr algn="ctr">
                        <a:lnSpc>
                          <a:spcPct val="107000"/>
                        </a:lnSpc>
                        <a:spcBef>
                          <a:spcPts val="1200"/>
                        </a:spcBef>
                        <a:spcAft>
                          <a:spcPts val="1200"/>
                        </a:spcAft>
                      </a:pPr>
                      <a:r>
                        <a:rPr lang="en-IN" sz="1350">
                          <a:effectLst/>
                        </a:rPr>
                        <a:t>Year</a:t>
                      </a:r>
                      <a:endParaRPr lang="en-IN" sz="1350">
                        <a:effectLst/>
                        <a:latin typeface="Calibri" panose="020F0502020204030204" pitchFamily="34" charset="0"/>
                        <a:ea typeface="Calibri" panose="020F0502020204030204" pitchFamily="34" charset="0"/>
                      </a:endParaRPr>
                    </a:p>
                  </a:txBody>
                  <a:tcPr marL="4897" marR="4897" marT="4897" marB="4897" anchor="b"/>
                </a:tc>
                <a:tc>
                  <a:txBody>
                    <a:bodyPr/>
                    <a:lstStyle/>
                    <a:p>
                      <a:pPr algn="ctr">
                        <a:lnSpc>
                          <a:spcPct val="107000"/>
                        </a:lnSpc>
                        <a:spcBef>
                          <a:spcPts val="1200"/>
                        </a:spcBef>
                        <a:spcAft>
                          <a:spcPts val="1200"/>
                        </a:spcAft>
                      </a:pPr>
                      <a:r>
                        <a:rPr lang="en-IN" sz="1350">
                          <a:effectLst/>
                        </a:rPr>
                        <a:t>Summary</a:t>
                      </a:r>
                      <a:endParaRPr lang="en-IN" sz="1350">
                        <a:effectLst/>
                        <a:latin typeface="Calibri" panose="020F0502020204030204" pitchFamily="34" charset="0"/>
                        <a:ea typeface="Calibri" panose="020F0502020204030204" pitchFamily="34" charset="0"/>
                      </a:endParaRPr>
                    </a:p>
                  </a:txBody>
                  <a:tcPr marL="4897" marR="4897" marT="4897" marB="4897" anchor="b"/>
                </a:tc>
                <a:tc>
                  <a:txBody>
                    <a:bodyPr/>
                    <a:lstStyle/>
                    <a:p>
                      <a:pPr algn="ctr">
                        <a:lnSpc>
                          <a:spcPct val="107000"/>
                        </a:lnSpc>
                        <a:spcBef>
                          <a:spcPts val="1200"/>
                        </a:spcBef>
                        <a:spcAft>
                          <a:spcPts val="1200"/>
                        </a:spcAft>
                      </a:pPr>
                      <a:r>
                        <a:rPr lang="en-IN" sz="1350">
                          <a:effectLst/>
                        </a:rPr>
                        <a:t>Link</a:t>
                      </a:r>
                      <a:endParaRPr lang="en-IN" sz="1350">
                        <a:effectLst/>
                        <a:latin typeface="Calibri" panose="020F0502020204030204" pitchFamily="34" charset="0"/>
                        <a:ea typeface="Calibri" panose="020F0502020204030204" pitchFamily="34" charset="0"/>
                      </a:endParaRPr>
                    </a:p>
                  </a:txBody>
                  <a:tcPr marL="4897" marR="4897" marT="4897" marB="4897" anchor="b"/>
                </a:tc>
                <a:extLst>
                  <a:ext uri="{0D108BD9-81ED-4DB2-BD59-A6C34878D82A}">
                    <a16:rowId xmlns:a16="http://schemas.microsoft.com/office/drawing/2014/main" val="123337292"/>
                  </a:ext>
                </a:extLst>
              </a:tr>
              <a:tr h="1287700">
                <a:tc>
                  <a:txBody>
                    <a:bodyPr/>
                    <a:lstStyle/>
                    <a:p>
                      <a:pPr algn="ctr">
                        <a:lnSpc>
                          <a:spcPct val="107000"/>
                        </a:lnSpc>
                        <a:spcBef>
                          <a:spcPts val="1200"/>
                        </a:spcBef>
                        <a:spcAft>
                          <a:spcPts val="1200"/>
                        </a:spcAft>
                      </a:pPr>
                      <a:r>
                        <a:rPr lang="en-IN" sz="1350" dirty="0">
                          <a:effectLst/>
                        </a:rPr>
                        <a:t>01</a:t>
                      </a:r>
                      <a:endParaRPr lang="en-IN" sz="1350" dirty="0">
                        <a:effectLst/>
                        <a:latin typeface="Calibri" panose="020F0502020204030204" pitchFamily="34" charset="0"/>
                        <a:ea typeface="Calibri" panose="020F0502020204030204" pitchFamily="34" charset="0"/>
                      </a:endParaRPr>
                    </a:p>
                  </a:txBody>
                  <a:tcPr marL="4897" marR="4897" marT="4897" marB="4897"/>
                </a:tc>
                <a:tc>
                  <a:txBody>
                    <a:bodyPr/>
                    <a:lstStyle/>
                    <a:p>
                      <a:pPr algn="ctr">
                        <a:lnSpc>
                          <a:spcPct val="107000"/>
                        </a:lnSpc>
                        <a:spcBef>
                          <a:spcPts val="1200"/>
                        </a:spcBef>
                        <a:spcAft>
                          <a:spcPts val="1200"/>
                        </a:spcAft>
                      </a:pPr>
                      <a:r>
                        <a:rPr lang="en-IN" sz="1350" dirty="0">
                          <a:effectLst/>
                        </a:rPr>
                        <a:t>Systematic literature review of integrated project scheduling and material ordering problem</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Parchami Afra Ali, Kheirkhah Amirsaman, Ahadi Hamidreza</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Computers &amp; Industrial Engineering</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2022</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This paper reviews integrated project scheduling and material ordering problems, discussing formulations and solution methods. It highlights the importance of considering both scheduling and procurement in project management.</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u="sng" dirty="0">
                          <a:effectLst/>
                          <a:hlinkClick r:id="rId2"/>
                        </a:rPr>
                        <a:t>Link</a:t>
                      </a:r>
                      <a:endParaRPr lang="en-IN" sz="1350" dirty="0">
                        <a:effectLst/>
                        <a:latin typeface="Calibri" panose="020F0502020204030204" pitchFamily="34" charset="0"/>
                        <a:ea typeface="Calibri" panose="020F0502020204030204" pitchFamily="34" charset="0"/>
                      </a:endParaRPr>
                    </a:p>
                  </a:txBody>
                  <a:tcPr marL="4897" marR="4897" marT="44724" marB="44724" anchor="b"/>
                </a:tc>
                <a:extLst>
                  <a:ext uri="{0D108BD9-81ED-4DB2-BD59-A6C34878D82A}">
                    <a16:rowId xmlns:a16="http://schemas.microsoft.com/office/drawing/2014/main" val="1027620424"/>
                  </a:ext>
                </a:extLst>
              </a:tr>
              <a:tr h="1287700">
                <a:tc>
                  <a:txBody>
                    <a:bodyPr/>
                    <a:lstStyle/>
                    <a:p>
                      <a:pPr algn="ctr">
                        <a:lnSpc>
                          <a:spcPct val="107000"/>
                        </a:lnSpc>
                        <a:spcBef>
                          <a:spcPts val="1200"/>
                        </a:spcBef>
                        <a:spcAft>
                          <a:spcPts val="1200"/>
                        </a:spcAft>
                      </a:pPr>
                      <a:r>
                        <a:rPr lang="en-IN" sz="1350" dirty="0">
                          <a:effectLst/>
                        </a:rPr>
                        <a:t>02</a:t>
                      </a:r>
                      <a:endParaRPr lang="en-IN" sz="1350" dirty="0">
                        <a:effectLst/>
                        <a:latin typeface="Calibri" panose="020F0502020204030204" pitchFamily="34" charset="0"/>
                        <a:ea typeface="Calibri" panose="020F0502020204030204" pitchFamily="34" charset="0"/>
                      </a:endParaRPr>
                    </a:p>
                  </a:txBody>
                  <a:tcPr marL="4897" marR="4897" marT="4897" marB="4897"/>
                </a:tc>
                <a:tc>
                  <a:txBody>
                    <a:bodyPr/>
                    <a:lstStyle/>
                    <a:p>
                      <a:pPr algn="ctr">
                        <a:lnSpc>
                          <a:spcPct val="107000"/>
                        </a:lnSpc>
                        <a:spcBef>
                          <a:spcPts val="1200"/>
                        </a:spcBef>
                        <a:spcAft>
                          <a:spcPts val="1200"/>
                        </a:spcAft>
                      </a:pPr>
                      <a:r>
                        <a:rPr lang="en-IN" sz="1350" dirty="0">
                          <a:effectLst/>
                        </a:rPr>
                        <a:t>Smart manufacturing scheduling: A literature review</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Serrano-Ruiz Julio C., Mula Josefa, Poler Raúl</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Journal of Manufacturing Systems</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2021</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The paper reviews existing literature on smart manufacturing scheduling, focusing on digital twin technology and zero-defect manufacturing models. It identifies trends and gaps in current research related to scheduling in smart factories.</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u="sng" dirty="0">
                          <a:effectLst/>
                          <a:hlinkClick r:id="rId3"/>
                        </a:rPr>
                        <a:t>Link</a:t>
                      </a:r>
                      <a:endParaRPr lang="en-IN" sz="1350" dirty="0">
                        <a:effectLst/>
                        <a:latin typeface="Calibri" panose="020F0502020204030204" pitchFamily="34" charset="0"/>
                        <a:ea typeface="Calibri" panose="020F0502020204030204" pitchFamily="34" charset="0"/>
                      </a:endParaRPr>
                    </a:p>
                  </a:txBody>
                  <a:tcPr marL="4897" marR="4897" marT="44724" marB="44724" anchor="b"/>
                </a:tc>
                <a:extLst>
                  <a:ext uri="{0D108BD9-81ED-4DB2-BD59-A6C34878D82A}">
                    <a16:rowId xmlns:a16="http://schemas.microsoft.com/office/drawing/2014/main" val="595422967"/>
                  </a:ext>
                </a:extLst>
              </a:tr>
              <a:tr h="1049806">
                <a:tc>
                  <a:txBody>
                    <a:bodyPr/>
                    <a:lstStyle/>
                    <a:p>
                      <a:pPr algn="ctr">
                        <a:lnSpc>
                          <a:spcPct val="107000"/>
                        </a:lnSpc>
                        <a:spcBef>
                          <a:spcPts val="1200"/>
                        </a:spcBef>
                        <a:spcAft>
                          <a:spcPts val="1200"/>
                        </a:spcAft>
                      </a:pPr>
                      <a:r>
                        <a:rPr lang="en-IN" sz="1350">
                          <a:effectLst/>
                        </a:rPr>
                        <a:t>03</a:t>
                      </a:r>
                      <a:endParaRPr lang="en-IN" sz="1350">
                        <a:effectLst/>
                        <a:latin typeface="Calibri" panose="020F0502020204030204" pitchFamily="34" charset="0"/>
                        <a:ea typeface="Calibri" panose="020F0502020204030204" pitchFamily="34" charset="0"/>
                      </a:endParaRPr>
                    </a:p>
                  </a:txBody>
                  <a:tcPr marL="4897" marR="4897" marT="4897" marB="4897"/>
                </a:tc>
                <a:tc>
                  <a:txBody>
                    <a:bodyPr/>
                    <a:lstStyle/>
                    <a:p>
                      <a:pPr algn="ctr">
                        <a:lnSpc>
                          <a:spcPct val="107000"/>
                        </a:lnSpc>
                        <a:spcBef>
                          <a:spcPts val="1200"/>
                        </a:spcBef>
                        <a:spcAft>
                          <a:spcPts val="1200"/>
                        </a:spcAft>
                      </a:pPr>
                      <a:r>
                        <a:rPr lang="en-IN" sz="1350" dirty="0">
                          <a:effectLst/>
                        </a:rPr>
                        <a:t>Project planning and scheduling: A literature review</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Dariusz Wolejszo</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LinkedIn</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a:effectLst/>
                        </a:rPr>
                        <a:t>2021</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This review discusses various methods and tools for project planning and scheduling, emphasizing the distinction between planning and scheduling as separate tasks crucial for project success.</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u="sng" dirty="0">
                          <a:effectLst/>
                          <a:hlinkClick r:id="rId4"/>
                        </a:rPr>
                        <a:t>Link</a:t>
                      </a:r>
                      <a:endParaRPr lang="en-IN" sz="1350" dirty="0">
                        <a:effectLst/>
                        <a:latin typeface="Calibri" panose="020F0502020204030204" pitchFamily="34" charset="0"/>
                        <a:ea typeface="Calibri" panose="020F0502020204030204" pitchFamily="34" charset="0"/>
                      </a:endParaRPr>
                    </a:p>
                  </a:txBody>
                  <a:tcPr marL="4897" marR="4897" marT="44724" marB="44724" anchor="b"/>
                </a:tc>
                <a:extLst>
                  <a:ext uri="{0D108BD9-81ED-4DB2-BD59-A6C34878D82A}">
                    <a16:rowId xmlns:a16="http://schemas.microsoft.com/office/drawing/2014/main" val="1245683883"/>
                  </a:ext>
                </a:extLst>
              </a:tr>
              <a:tr h="1287700">
                <a:tc>
                  <a:txBody>
                    <a:bodyPr/>
                    <a:lstStyle/>
                    <a:p>
                      <a:pPr algn="ctr">
                        <a:lnSpc>
                          <a:spcPct val="107000"/>
                        </a:lnSpc>
                        <a:spcBef>
                          <a:spcPts val="1200"/>
                        </a:spcBef>
                        <a:spcAft>
                          <a:spcPts val="1200"/>
                        </a:spcAft>
                      </a:pPr>
                      <a:r>
                        <a:rPr lang="en-IN" sz="1350">
                          <a:effectLst/>
                        </a:rPr>
                        <a:t>04</a:t>
                      </a:r>
                      <a:endParaRPr lang="en-IN" sz="1350">
                        <a:effectLst/>
                        <a:latin typeface="Calibri" panose="020F0502020204030204" pitchFamily="34" charset="0"/>
                        <a:ea typeface="Calibri" panose="020F0502020204030204" pitchFamily="34" charset="0"/>
                      </a:endParaRPr>
                    </a:p>
                  </a:txBody>
                  <a:tcPr marL="4897" marR="4897" marT="4897" marB="4897"/>
                </a:tc>
                <a:tc>
                  <a:txBody>
                    <a:bodyPr/>
                    <a:lstStyle/>
                    <a:p>
                      <a:pPr algn="ctr">
                        <a:lnSpc>
                          <a:spcPct val="107000"/>
                        </a:lnSpc>
                        <a:spcBef>
                          <a:spcPts val="1200"/>
                        </a:spcBef>
                        <a:spcAft>
                          <a:spcPts val="1200"/>
                        </a:spcAft>
                      </a:pPr>
                      <a:r>
                        <a:rPr lang="en-IN" sz="1350">
                          <a:effectLst/>
                        </a:rPr>
                        <a:t>Literature review: Project schedule planning tools and techniques</a:t>
                      </a:r>
                      <a:endParaRPr lang="en-IN" sz="135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Liberatore et al.</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err="1">
                          <a:effectLst/>
                        </a:rPr>
                        <a:t>Jurnal</a:t>
                      </a:r>
                      <a:r>
                        <a:rPr lang="en-IN" sz="1350" dirty="0">
                          <a:effectLst/>
                        </a:rPr>
                        <a:t> </a:t>
                      </a:r>
                      <a:r>
                        <a:rPr lang="en-IN" sz="1350" dirty="0" err="1">
                          <a:effectLst/>
                        </a:rPr>
                        <a:t>Teknologi</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1989</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dirty="0">
                          <a:effectLst/>
                        </a:rPr>
                        <a:t>This paper presents various project schedule planning tools, including Gantt charts and critical path methods, while addressing the gap between theory and practical application in project management software.</a:t>
                      </a:r>
                      <a:endParaRPr lang="en-IN" sz="1350" dirty="0">
                        <a:effectLst/>
                        <a:latin typeface="Calibri" panose="020F0502020204030204" pitchFamily="34" charset="0"/>
                        <a:ea typeface="Calibri" panose="020F0502020204030204" pitchFamily="34" charset="0"/>
                      </a:endParaRPr>
                    </a:p>
                  </a:txBody>
                  <a:tcPr marL="4897" marR="4897" marT="44724" marB="44724" anchor="b"/>
                </a:tc>
                <a:tc>
                  <a:txBody>
                    <a:bodyPr/>
                    <a:lstStyle/>
                    <a:p>
                      <a:pPr algn="ctr">
                        <a:lnSpc>
                          <a:spcPct val="107000"/>
                        </a:lnSpc>
                        <a:spcBef>
                          <a:spcPts val="1200"/>
                        </a:spcBef>
                        <a:spcAft>
                          <a:spcPts val="1200"/>
                        </a:spcAft>
                      </a:pPr>
                      <a:r>
                        <a:rPr lang="en-IN" sz="1350" u="sng" dirty="0">
                          <a:effectLst/>
                          <a:hlinkClick r:id="rId5"/>
                        </a:rPr>
                        <a:t>Link</a:t>
                      </a:r>
                      <a:endParaRPr lang="en-IN" sz="1350" dirty="0">
                        <a:effectLst/>
                        <a:latin typeface="Calibri" panose="020F0502020204030204" pitchFamily="34" charset="0"/>
                        <a:ea typeface="Calibri" panose="020F0502020204030204" pitchFamily="34" charset="0"/>
                      </a:endParaRPr>
                    </a:p>
                  </a:txBody>
                  <a:tcPr marL="4897" marR="4897" marT="44724" marB="44724" anchor="b"/>
                </a:tc>
                <a:extLst>
                  <a:ext uri="{0D108BD9-81ED-4DB2-BD59-A6C34878D82A}">
                    <a16:rowId xmlns:a16="http://schemas.microsoft.com/office/drawing/2014/main" val="2210774375"/>
                  </a:ext>
                </a:extLst>
              </a:tr>
            </a:tbl>
          </a:graphicData>
        </a:graphic>
      </p:graphicFrame>
    </p:spTree>
    <p:extLst>
      <p:ext uri="{BB962C8B-B14F-4D97-AF65-F5344CB8AC3E}">
        <p14:creationId xmlns:p14="http://schemas.microsoft.com/office/powerpoint/2010/main" val="208206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5511-0CB0-C645-4801-143D717D3A4C}"/>
              </a:ext>
            </a:extLst>
          </p:cNvPr>
          <p:cNvSpPr>
            <a:spLocks noGrp="1"/>
          </p:cNvSpPr>
          <p:nvPr>
            <p:ph type="title"/>
          </p:nvPr>
        </p:nvSpPr>
        <p:spPr>
          <a:xfrm>
            <a:off x="838200" y="178492"/>
            <a:ext cx="10515600" cy="890469"/>
          </a:xfrm>
        </p:spPr>
        <p:txBody>
          <a:bodyPr>
            <a:normAutofit/>
          </a:bodyPr>
          <a:lstStyle/>
          <a:p>
            <a:r>
              <a:rPr lang="en-US" b="1" kern="1200" dirty="0">
                <a:solidFill>
                  <a:srgbClr val="08170F"/>
                </a:solidFill>
                <a:effectLst/>
                <a:ea typeface="Krona One"/>
                <a:cs typeface="Krona One"/>
              </a:rPr>
              <a:t>Literature</a:t>
            </a:r>
            <a:r>
              <a:rPr lang="en-US" kern="1200" dirty="0">
                <a:solidFill>
                  <a:srgbClr val="08170F"/>
                </a:solidFill>
                <a:effectLst/>
                <a:ea typeface="Krona One"/>
                <a:cs typeface="Krona One"/>
              </a:rPr>
              <a:t> </a:t>
            </a:r>
            <a:r>
              <a:rPr lang="en-US" b="1" kern="1200" dirty="0">
                <a:solidFill>
                  <a:srgbClr val="08170F"/>
                </a:solidFill>
                <a:effectLst/>
                <a:ea typeface="Krona One"/>
                <a:cs typeface="Krona One"/>
              </a:rPr>
              <a:t>Survey</a:t>
            </a:r>
            <a:endParaRPr lang="en-IN" dirty="0"/>
          </a:p>
        </p:txBody>
      </p:sp>
      <p:graphicFrame>
        <p:nvGraphicFramePr>
          <p:cNvPr id="7" name="Table 6">
            <a:extLst>
              <a:ext uri="{FF2B5EF4-FFF2-40B4-BE49-F238E27FC236}">
                <a16:creationId xmlns:a16="http://schemas.microsoft.com/office/drawing/2014/main" id="{66FE88CD-00E1-D132-C6D5-F9CC46CFA966}"/>
              </a:ext>
            </a:extLst>
          </p:cNvPr>
          <p:cNvGraphicFramePr>
            <a:graphicFrameLocks noGrp="1"/>
          </p:cNvGraphicFramePr>
          <p:nvPr>
            <p:extLst>
              <p:ext uri="{D42A27DB-BD31-4B8C-83A1-F6EECF244321}">
                <p14:modId xmlns:p14="http://schemas.microsoft.com/office/powerpoint/2010/main" val="3750503623"/>
              </p:ext>
            </p:extLst>
          </p:nvPr>
        </p:nvGraphicFramePr>
        <p:xfrm>
          <a:off x="838200" y="1068961"/>
          <a:ext cx="10120951" cy="5610547"/>
        </p:xfrm>
        <a:graphic>
          <a:graphicData uri="http://schemas.openxmlformats.org/drawingml/2006/table">
            <a:tbl>
              <a:tblPr firstRow="1" firstCol="1" bandRow="1">
                <a:tableStyleId>{5C22544A-7EE6-4342-B048-85BDC9FD1C3A}</a:tableStyleId>
              </a:tblPr>
              <a:tblGrid>
                <a:gridCol w="711224">
                  <a:extLst>
                    <a:ext uri="{9D8B030D-6E8A-4147-A177-3AD203B41FA5}">
                      <a16:colId xmlns:a16="http://schemas.microsoft.com/office/drawing/2014/main" val="410732401"/>
                    </a:ext>
                  </a:extLst>
                </a:gridCol>
                <a:gridCol w="1713805">
                  <a:extLst>
                    <a:ext uri="{9D8B030D-6E8A-4147-A177-3AD203B41FA5}">
                      <a16:colId xmlns:a16="http://schemas.microsoft.com/office/drawing/2014/main" val="1711277317"/>
                    </a:ext>
                  </a:extLst>
                </a:gridCol>
                <a:gridCol w="1447211">
                  <a:extLst>
                    <a:ext uri="{9D8B030D-6E8A-4147-A177-3AD203B41FA5}">
                      <a16:colId xmlns:a16="http://schemas.microsoft.com/office/drawing/2014/main" val="2711110056"/>
                    </a:ext>
                  </a:extLst>
                </a:gridCol>
                <a:gridCol w="1387227">
                  <a:extLst>
                    <a:ext uri="{9D8B030D-6E8A-4147-A177-3AD203B41FA5}">
                      <a16:colId xmlns:a16="http://schemas.microsoft.com/office/drawing/2014/main" val="879136151"/>
                    </a:ext>
                  </a:extLst>
                </a:gridCol>
                <a:gridCol w="944496">
                  <a:extLst>
                    <a:ext uri="{9D8B030D-6E8A-4147-A177-3AD203B41FA5}">
                      <a16:colId xmlns:a16="http://schemas.microsoft.com/office/drawing/2014/main" val="3748453224"/>
                    </a:ext>
                  </a:extLst>
                </a:gridCol>
                <a:gridCol w="3241941">
                  <a:extLst>
                    <a:ext uri="{9D8B030D-6E8A-4147-A177-3AD203B41FA5}">
                      <a16:colId xmlns:a16="http://schemas.microsoft.com/office/drawing/2014/main" val="3580045860"/>
                    </a:ext>
                  </a:extLst>
                </a:gridCol>
                <a:gridCol w="675047">
                  <a:extLst>
                    <a:ext uri="{9D8B030D-6E8A-4147-A177-3AD203B41FA5}">
                      <a16:colId xmlns:a16="http://schemas.microsoft.com/office/drawing/2014/main" val="1444835623"/>
                    </a:ext>
                  </a:extLst>
                </a:gridCol>
              </a:tblGrid>
              <a:tr h="326376">
                <a:tc>
                  <a:txBody>
                    <a:bodyPr/>
                    <a:lstStyle/>
                    <a:p>
                      <a:pPr algn="ctr">
                        <a:lnSpc>
                          <a:spcPct val="107000"/>
                        </a:lnSpc>
                        <a:spcBef>
                          <a:spcPts val="1200"/>
                        </a:spcBef>
                        <a:spcAft>
                          <a:spcPts val="1200"/>
                        </a:spcAft>
                      </a:pPr>
                      <a:r>
                        <a:rPr lang="en-IN" sz="1600" dirty="0" err="1">
                          <a:effectLst/>
                        </a:rPr>
                        <a:t>Sr.No</a:t>
                      </a:r>
                      <a:endParaRPr lang="en-IN" sz="1400" dirty="0">
                        <a:effectLst/>
                        <a:latin typeface="Calibri" panose="020F0502020204030204" pitchFamily="34" charset="0"/>
                        <a:ea typeface="Calibri" panose="020F0502020204030204" pitchFamily="34" charset="0"/>
                      </a:endParaRPr>
                    </a:p>
                  </a:txBody>
                  <a:tcPr marL="9525" marR="9525" marT="9525" marB="9525"/>
                </a:tc>
                <a:tc>
                  <a:txBody>
                    <a:bodyPr/>
                    <a:lstStyle/>
                    <a:p>
                      <a:pPr algn="ctr">
                        <a:lnSpc>
                          <a:spcPct val="107000"/>
                        </a:lnSpc>
                        <a:spcBef>
                          <a:spcPts val="1200"/>
                        </a:spcBef>
                        <a:spcAft>
                          <a:spcPts val="1200"/>
                        </a:spcAft>
                      </a:pPr>
                      <a:r>
                        <a:rPr lang="en-IN" sz="1600">
                          <a:effectLst/>
                        </a:rPr>
                        <a:t>Title</a:t>
                      </a:r>
                      <a:endParaRPr lang="en-IN" sz="1400">
                        <a:effectLst/>
                        <a:latin typeface="Calibri" panose="020F0502020204030204" pitchFamily="34" charset="0"/>
                        <a:ea typeface="Calibri" panose="020F0502020204030204" pitchFamily="34" charset="0"/>
                      </a:endParaRPr>
                    </a:p>
                  </a:txBody>
                  <a:tcPr marL="9525" marR="9525" marT="9525" marB="9525" anchor="b"/>
                </a:tc>
                <a:tc>
                  <a:txBody>
                    <a:bodyPr/>
                    <a:lstStyle/>
                    <a:p>
                      <a:pPr algn="ctr">
                        <a:lnSpc>
                          <a:spcPct val="107000"/>
                        </a:lnSpc>
                        <a:spcBef>
                          <a:spcPts val="1200"/>
                        </a:spcBef>
                        <a:spcAft>
                          <a:spcPts val="1200"/>
                        </a:spcAft>
                      </a:pPr>
                      <a:r>
                        <a:rPr lang="en-IN" sz="1600">
                          <a:effectLst/>
                        </a:rPr>
                        <a:t>Authors</a:t>
                      </a:r>
                      <a:endParaRPr lang="en-IN" sz="1400">
                        <a:effectLst/>
                        <a:latin typeface="Calibri" panose="020F0502020204030204" pitchFamily="34" charset="0"/>
                        <a:ea typeface="Calibri" panose="020F0502020204030204" pitchFamily="34" charset="0"/>
                      </a:endParaRPr>
                    </a:p>
                  </a:txBody>
                  <a:tcPr marL="9525" marR="9525" marT="9525" marB="9525" anchor="b"/>
                </a:tc>
                <a:tc>
                  <a:txBody>
                    <a:bodyPr/>
                    <a:lstStyle/>
                    <a:p>
                      <a:pPr algn="ctr">
                        <a:lnSpc>
                          <a:spcPct val="107000"/>
                        </a:lnSpc>
                        <a:spcBef>
                          <a:spcPts val="1200"/>
                        </a:spcBef>
                        <a:spcAft>
                          <a:spcPts val="1200"/>
                        </a:spcAft>
                      </a:pPr>
                      <a:r>
                        <a:rPr lang="en-IN" sz="1600" dirty="0">
                          <a:effectLst/>
                        </a:rPr>
                        <a:t>Journal</a:t>
                      </a:r>
                      <a:endParaRPr lang="en-IN" sz="1400" dirty="0">
                        <a:effectLst/>
                        <a:latin typeface="Calibri" panose="020F0502020204030204" pitchFamily="34" charset="0"/>
                        <a:ea typeface="Calibri" panose="020F0502020204030204" pitchFamily="34" charset="0"/>
                      </a:endParaRPr>
                    </a:p>
                  </a:txBody>
                  <a:tcPr marL="9525" marR="9525" marT="9525" marB="9525" anchor="b"/>
                </a:tc>
                <a:tc>
                  <a:txBody>
                    <a:bodyPr/>
                    <a:lstStyle/>
                    <a:p>
                      <a:pPr algn="ctr">
                        <a:lnSpc>
                          <a:spcPct val="107000"/>
                        </a:lnSpc>
                        <a:spcBef>
                          <a:spcPts val="1200"/>
                        </a:spcBef>
                        <a:spcAft>
                          <a:spcPts val="1200"/>
                        </a:spcAft>
                      </a:pPr>
                      <a:r>
                        <a:rPr lang="en-IN" sz="1600" dirty="0">
                          <a:effectLst/>
                        </a:rPr>
                        <a:t>Year</a:t>
                      </a:r>
                      <a:endParaRPr lang="en-IN" sz="1400" dirty="0">
                        <a:effectLst/>
                        <a:latin typeface="Calibri" panose="020F0502020204030204" pitchFamily="34" charset="0"/>
                        <a:ea typeface="Calibri" panose="020F0502020204030204" pitchFamily="34" charset="0"/>
                      </a:endParaRPr>
                    </a:p>
                  </a:txBody>
                  <a:tcPr marL="9525" marR="9525" marT="9525" marB="9525" anchor="b"/>
                </a:tc>
                <a:tc>
                  <a:txBody>
                    <a:bodyPr/>
                    <a:lstStyle/>
                    <a:p>
                      <a:pPr algn="ctr">
                        <a:lnSpc>
                          <a:spcPct val="107000"/>
                        </a:lnSpc>
                        <a:spcBef>
                          <a:spcPts val="1200"/>
                        </a:spcBef>
                        <a:spcAft>
                          <a:spcPts val="1200"/>
                        </a:spcAft>
                      </a:pPr>
                      <a:r>
                        <a:rPr lang="en-IN" sz="1600" dirty="0">
                          <a:effectLst/>
                        </a:rPr>
                        <a:t>Summary</a:t>
                      </a:r>
                      <a:endParaRPr lang="en-IN" sz="1400" dirty="0">
                        <a:effectLst/>
                        <a:latin typeface="Calibri" panose="020F0502020204030204" pitchFamily="34" charset="0"/>
                        <a:ea typeface="Calibri" panose="020F0502020204030204" pitchFamily="34" charset="0"/>
                      </a:endParaRPr>
                    </a:p>
                  </a:txBody>
                  <a:tcPr marL="9525" marR="9525" marT="9525" marB="9525" anchor="b"/>
                </a:tc>
                <a:tc>
                  <a:txBody>
                    <a:bodyPr/>
                    <a:lstStyle/>
                    <a:p>
                      <a:pPr algn="ctr">
                        <a:lnSpc>
                          <a:spcPct val="107000"/>
                        </a:lnSpc>
                        <a:spcBef>
                          <a:spcPts val="1200"/>
                        </a:spcBef>
                        <a:spcAft>
                          <a:spcPts val="1200"/>
                        </a:spcAft>
                      </a:pPr>
                      <a:r>
                        <a:rPr lang="en-IN" sz="1600" dirty="0">
                          <a:effectLst/>
                        </a:rPr>
                        <a:t>Link</a:t>
                      </a:r>
                      <a:endParaRPr lang="en-IN" sz="1400" dirty="0">
                        <a:effectLst/>
                        <a:latin typeface="Calibri" panose="020F0502020204030204" pitchFamily="34" charset="0"/>
                        <a:ea typeface="Calibri" panose="020F0502020204030204" pitchFamily="34" charset="0"/>
                      </a:endParaRPr>
                    </a:p>
                  </a:txBody>
                  <a:tcPr marL="9525" marR="9525" marT="9525" marB="9525" anchor="b"/>
                </a:tc>
                <a:extLst>
                  <a:ext uri="{0D108BD9-81ED-4DB2-BD59-A6C34878D82A}">
                    <a16:rowId xmlns:a16="http://schemas.microsoft.com/office/drawing/2014/main" val="2463033762"/>
                  </a:ext>
                </a:extLst>
              </a:tr>
              <a:tr h="1639740">
                <a:tc>
                  <a:txBody>
                    <a:bodyPr/>
                    <a:lstStyle/>
                    <a:p>
                      <a:pPr algn="ctr">
                        <a:lnSpc>
                          <a:spcPct val="107000"/>
                        </a:lnSpc>
                        <a:spcBef>
                          <a:spcPts val="1200"/>
                        </a:spcBef>
                        <a:spcAft>
                          <a:spcPts val="1200"/>
                        </a:spcAft>
                      </a:pPr>
                      <a:r>
                        <a:rPr lang="en-IN" sz="1100" dirty="0">
                          <a:solidFill>
                            <a:schemeClr val="bg1"/>
                          </a:solidFill>
                          <a:effectLst/>
                          <a:latin typeface="+mj-lt"/>
                          <a:ea typeface="Times New Roman" panose="02020603050405020304" pitchFamily="18" charset="0"/>
                        </a:rPr>
                        <a:t>05</a:t>
                      </a:r>
                      <a:endParaRPr lang="en-IN" sz="1050" dirty="0">
                        <a:solidFill>
                          <a:schemeClr val="bg1"/>
                        </a:solidFill>
                        <a:effectLst/>
                        <a:latin typeface="+mj-lt"/>
                        <a:ea typeface="Calibri" panose="020F0502020204030204" pitchFamily="34" charset="0"/>
                      </a:endParaRPr>
                    </a:p>
                  </a:txBody>
                  <a:tcPr marL="9525" marR="9525" marT="9525" marB="9525"/>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Scheduling research contributions to Smart manufacturing</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Various Authors</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Journal of Manufacturing Processes</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2017</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The paper reviews contributions to scheduling research within smart manufacturing contexts, focusing on challenges posed by Industry 4.0 technologies and proposing future research directions in this area.</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a:solidFill>
                            <a:srgbClr val="0000FF"/>
                          </a:solidFill>
                          <a:effectLst/>
                          <a:latin typeface="+mj-lt"/>
                          <a:ea typeface="Times New Roman" panose="02020603050405020304" pitchFamily="18" charset="0"/>
                          <a:hlinkClick r:id="rId2"/>
                        </a:rPr>
                        <a:t>Link</a:t>
                      </a:r>
                      <a:endParaRPr lang="en-IN" sz="1200">
                        <a:effectLst/>
                        <a:latin typeface="+mj-lt"/>
                        <a:ea typeface="Calibri" panose="020F0502020204030204" pitchFamily="34" charset="0"/>
                      </a:endParaRPr>
                    </a:p>
                  </a:txBody>
                  <a:tcPr marL="9525" marR="9525" marT="86995" marB="86995" anchor="b"/>
                </a:tc>
                <a:extLst>
                  <a:ext uri="{0D108BD9-81ED-4DB2-BD59-A6C34878D82A}">
                    <a16:rowId xmlns:a16="http://schemas.microsoft.com/office/drawing/2014/main" val="1018274201"/>
                  </a:ext>
                </a:extLst>
              </a:tr>
              <a:tr h="1789567">
                <a:tc>
                  <a:txBody>
                    <a:bodyPr/>
                    <a:lstStyle/>
                    <a:p>
                      <a:pPr algn="ctr">
                        <a:lnSpc>
                          <a:spcPct val="107000"/>
                        </a:lnSpc>
                        <a:spcBef>
                          <a:spcPts val="1200"/>
                        </a:spcBef>
                        <a:spcAft>
                          <a:spcPts val="1200"/>
                        </a:spcAft>
                      </a:pPr>
                      <a:r>
                        <a:rPr lang="en-IN" sz="1100" dirty="0">
                          <a:solidFill>
                            <a:schemeClr val="bg1"/>
                          </a:solidFill>
                          <a:effectLst/>
                          <a:latin typeface="+mj-lt"/>
                          <a:ea typeface="Times New Roman" panose="02020603050405020304" pitchFamily="18" charset="0"/>
                        </a:rPr>
                        <a:t>06</a:t>
                      </a:r>
                      <a:endParaRPr lang="en-IN" sz="1050" dirty="0">
                        <a:solidFill>
                          <a:schemeClr val="bg1"/>
                        </a:solidFill>
                        <a:effectLst/>
                        <a:latin typeface="+mj-lt"/>
                        <a:ea typeface="Calibri" panose="020F0502020204030204" pitchFamily="34" charset="0"/>
                      </a:endParaRPr>
                    </a:p>
                  </a:txBody>
                  <a:tcPr marL="9525" marR="9525" marT="9525" marB="9525"/>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A survey of hybrid metaheuristics for the resource-constrained project scheduling problem</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Various Authors</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European Journal of Operational Research</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2019</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This survey discusses hybrid metaheuristic approaches for solving resource-constrained project scheduling problems, providing insights into algorithm performance and applicability in real-world scenarios.</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FF"/>
                          </a:solidFill>
                          <a:effectLst/>
                          <a:latin typeface="+mj-lt"/>
                          <a:ea typeface="Times New Roman" panose="02020603050405020304" pitchFamily="18" charset="0"/>
                          <a:hlinkClick r:id="rId3"/>
                        </a:rPr>
                        <a:t>Link</a:t>
                      </a:r>
                      <a:endParaRPr lang="en-IN" sz="1200" dirty="0">
                        <a:effectLst/>
                        <a:latin typeface="+mj-lt"/>
                        <a:ea typeface="Calibri" panose="020F0502020204030204" pitchFamily="34" charset="0"/>
                      </a:endParaRPr>
                    </a:p>
                  </a:txBody>
                  <a:tcPr marL="9525" marR="9525" marT="86995" marB="86995" anchor="b"/>
                </a:tc>
                <a:extLst>
                  <a:ext uri="{0D108BD9-81ED-4DB2-BD59-A6C34878D82A}">
                    <a16:rowId xmlns:a16="http://schemas.microsoft.com/office/drawing/2014/main" val="2815663482"/>
                  </a:ext>
                </a:extLst>
              </a:tr>
              <a:tr h="1854864">
                <a:tc>
                  <a:txBody>
                    <a:bodyPr/>
                    <a:lstStyle/>
                    <a:p>
                      <a:pPr algn="ctr">
                        <a:lnSpc>
                          <a:spcPct val="107000"/>
                        </a:lnSpc>
                        <a:spcBef>
                          <a:spcPts val="1200"/>
                        </a:spcBef>
                        <a:spcAft>
                          <a:spcPts val="1200"/>
                        </a:spcAft>
                      </a:pPr>
                      <a:r>
                        <a:rPr lang="en-IN" sz="1100" dirty="0">
                          <a:solidFill>
                            <a:schemeClr val="bg1"/>
                          </a:solidFill>
                          <a:effectLst/>
                          <a:latin typeface="+mj-lt"/>
                          <a:ea typeface="Times New Roman" panose="02020603050405020304" pitchFamily="18" charset="0"/>
                        </a:rPr>
                        <a:t>07</a:t>
                      </a:r>
                      <a:endParaRPr lang="en-IN" sz="1050" dirty="0">
                        <a:solidFill>
                          <a:schemeClr val="bg1"/>
                        </a:solidFill>
                        <a:effectLst/>
                        <a:latin typeface="+mj-lt"/>
                        <a:ea typeface="Calibri" panose="020F0502020204030204" pitchFamily="34" charset="0"/>
                      </a:endParaRPr>
                    </a:p>
                  </a:txBody>
                  <a:tcPr marL="9525" marR="9525" marT="9525" marB="9525"/>
                </a:tc>
                <a:tc>
                  <a:txBody>
                    <a:bodyPr/>
                    <a:lstStyle/>
                    <a:p>
                      <a:pPr algn="ctr">
                        <a:lnSpc>
                          <a:spcPct val="107000"/>
                        </a:lnSpc>
                        <a:spcBef>
                          <a:spcPts val="1200"/>
                        </a:spcBef>
                        <a:spcAft>
                          <a:spcPts val="1200"/>
                        </a:spcAft>
                      </a:pPr>
                      <a:r>
                        <a:rPr lang="en-IN" sz="1400">
                          <a:solidFill>
                            <a:srgbClr val="000000"/>
                          </a:solidFill>
                          <a:effectLst/>
                          <a:latin typeface="+mj-lt"/>
                          <a:ea typeface="Times New Roman" panose="02020603050405020304" pitchFamily="18" charset="0"/>
                        </a:rPr>
                        <a:t>Integrated planning of project scheduling and material procurement</a:t>
                      </a:r>
                      <a:endParaRPr lang="en-IN" sz="120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Various Authors</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Computers &amp; Industrial Engineering</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2018</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00"/>
                          </a:solidFill>
                          <a:effectLst/>
                          <a:latin typeface="+mj-lt"/>
                          <a:ea typeface="Times New Roman" panose="02020603050405020304" pitchFamily="18" charset="0"/>
                        </a:rPr>
                        <a:t>This study integrates project scheduling with material procurement processes, emphasizing the need for coordinated planning to enhance efficiency and reduce costs in construction projects under uncertainty conditions.</a:t>
                      </a:r>
                      <a:endParaRPr lang="en-IN" sz="1200" dirty="0">
                        <a:effectLst/>
                        <a:latin typeface="+mj-lt"/>
                        <a:ea typeface="Calibri" panose="020F0502020204030204" pitchFamily="34" charset="0"/>
                      </a:endParaRPr>
                    </a:p>
                  </a:txBody>
                  <a:tcPr marL="9525" marR="9525" marT="86995" marB="86995" anchor="b"/>
                </a:tc>
                <a:tc>
                  <a:txBody>
                    <a:bodyPr/>
                    <a:lstStyle/>
                    <a:p>
                      <a:pPr algn="ctr">
                        <a:lnSpc>
                          <a:spcPct val="107000"/>
                        </a:lnSpc>
                        <a:spcBef>
                          <a:spcPts val="1200"/>
                        </a:spcBef>
                        <a:spcAft>
                          <a:spcPts val="1200"/>
                        </a:spcAft>
                      </a:pPr>
                      <a:r>
                        <a:rPr lang="en-IN" sz="1400" dirty="0">
                          <a:solidFill>
                            <a:srgbClr val="0000FF"/>
                          </a:solidFill>
                          <a:effectLst/>
                          <a:latin typeface="+mj-lt"/>
                          <a:ea typeface="Times New Roman" panose="02020603050405020304" pitchFamily="18" charset="0"/>
                          <a:hlinkClick r:id="rId4"/>
                        </a:rPr>
                        <a:t>Link</a:t>
                      </a:r>
                      <a:endParaRPr lang="en-IN" sz="1200" dirty="0">
                        <a:effectLst/>
                        <a:latin typeface="+mj-lt"/>
                        <a:ea typeface="Calibri" panose="020F0502020204030204" pitchFamily="34" charset="0"/>
                      </a:endParaRPr>
                    </a:p>
                  </a:txBody>
                  <a:tcPr marL="9525" marR="9525" marT="86995" marB="86995" anchor="b"/>
                </a:tc>
                <a:extLst>
                  <a:ext uri="{0D108BD9-81ED-4DB2-BD59-A6C34878D82A}">
                    <a16:rowId xmlns:a16="http://schemas.microsoft.com/office/drawing/2014/main" val="894680679"/>
                  </a:ext>
                </a:extLst>
              </a:tr>
            </a:tbl>
          </a:graphicData>
        </a:graphic>
      </p:graphicFrame>
    </p:spTree>
    <p:extLst>
      <p:ext uri="{BB962C8B-B14F-4D97-AF65-F5344CB8AC3E}">
        <p14:creationId xmlns:p14="http://schemas.microsoft.com/office/powerpoint/2010/main" val="2972923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3" name="Content Placeholder 2"/>
          <p:cNvSpPr>
            <a:spLocks noGrp="1"/>
          </p:cNvSpPr>
          <p:nvPr>
            <p:ph idx="1"/>
          </p:nvPr>
        </p:nvSpPr>
        <p:spPr>
          <a:xfrm>
            <a:off x="905164" y="1690688"/>
            <a:ext cx="10233891" cy="4351338"/>
          </a:xfrm>
        </p:spPr>
        <p:txBody>
          <a:bodyPr>
            <a:normAutofit/>
          </a:bodyPr>
          <a:lstStyle/>
          <a:p>
            <a:pPr marL="0" indent="0" algn="just">
              <a:buNone/>
            </a:pPr>
            <a:r>
              <a:rPr lang="en-US" dirty="0"/>
              <a:t>Many individuals and teams struggle to manage time and tasks effectively due to the lack of a centralized, user-friendly platform that integrates scheduling, task prioritization, and real-time collaboration, leading to missed deadlines and reduced productivity.</a:t>
            </a:r>
          </a:p>
        </p:txBody>
      </p:sp>
    </p:spTree>
    <p:extLst>
      <p:ext uri="{BB962C8B-B14F-4D97-AF65-F5344CB8AC3E}">
        <p14:creationId xmlns:p14="http://schemas.microsoft.com/office/powerpoint/2010/main" val="164638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5F14B-0F80-80A3-34A3-C7DCA03D78D5}"/>
              </a:ext>
            </a:extLst>
          </p:cNvPr>
          <p:cNvSpPr>
            <a:spLocks noGrp="1"/>
          </p:cNvSpPr>
          <p:nvPr>
            <p:ph idx="1"/>
          </p:nvPr>
        </p:nvSpPr>
        <p:spPr>
          <a:xfrm>
            <a:off x="905163" y="1705552"/>
            <a:ext cx="10076873" cy="4351338"/>
          </a:xfrm>
        </p:spPr>
        <p:txBody>
          <a:bodyPr>
            <a:normAutofit/>
          </a:bodyPr>
          <a:lstStyle/>
          <a:p>
            <a:pPr marL="514350" indent="-514350" algn="just">
              <a:buFont typeface="+mj-lt"/>
              <a:buAutoNum type="arabicPeriod"/>
            </a:pPr>
            <a:r>
              <a:rPr lang="en-US" b="1" dirty="0"/>
              <a:t>Productivity Enhancement</a:t>
            </a:r>
            <a:r>
              <a:rPr lang="en-US" dirty="0"/>
              <a:t>: Improve productivity by minimizing missed deadlines and reducing task-related stress.</a:t>
            </a:r>
          </a:p>
          <a:p>
            <a:pPr marL="514350" indent="-514350" algn="just">
              <a:buFont typeface="+mj-lt"/>
              <a:buAutoNum type="arabicPeriod"/>
            </a:pPr>
            <a:r>
              <a:rPr lang="en-US" b="1" dirty="0"/>
              <a:t>Integration with Existing Tools</a:t>
            </a:r>
            <a:r>
              <a:rPr lang="en-US" dirty="0"/>
              <a:t>: Allow integration with popular tools (e.g., Google Calendar, Slack, Microsoft Teams) for a seamless workflow.</a:t>
            </a:r>
            <a:endParaRPr lang="en-IN" dirty="0"/>
          </a:p>
        </p:txBody>
      </p:sp>
      <p:sp>
        <p:nvSpPr>
          <p:cNvPr id="2" name="TextBox 1">
            <a:extLst>
              <a:ext uri="{FF2B5EF4-FFF2-40B4-BE49-F238E27FC236}">
                <a16:creationId xmlns:a16="http://schemas.microsoft.com/office/drawing/2014/main" id="{E36B4322-2C67-EFC1-E581-442E27CB70D4}"/>
              </a:ext>
            </a:extLst>
          </p:cNvPr>
          <p:cNvSpPr txBox="1"/>
          <p:nvPr/>
        </p:nvSpPr>
        <p:spPr>
          <a:xfrm>
            <a:off x="822037" y="665019"/>
            <a:ext cx="5043054" cy="769441"/>
          </a:xfrm>
          <a:prstGeom prst="rect">
            <a:avLst/>
          </a:prstGeom>
          <a:noFill/>
        </p:spPr>
        <p:txBody>
          <a:bodyPr wrap="square" rtlCol="0">
            <a:spAutoFit/>
          </a:bodyPr>
          <a:lstStyle/>
          <a:p>
            <a:r>
              <a:rPr lang="en-US" sz="4400" b="1" dirty="0">
                <a:latin typeface="+mj-lt"/>
              </a:rPr>
              <a:t>Objectives</a:t>
            </a:r>
            <a:endParaRPr lang="en-IN" sz="4400" dirty="0">
              <a:latin typeface="+mj-lt"/>
            </a:endParaRPr>
          </a:p>
        </p:txBody>
      </p:sp>
    </p:spTree>
    <p:extLst>
      <p:ext uri="{BB962C8B-B14F-4D97-AF65-F5344CB8AC3E}">
        <p14:creationId xmlns:p14="http://schemas.microsoft.com/office/powerpoint/2010/main" val="1396487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2ABC-0F76-3351-E9CB-4CC3AC76E2BD}"/>
              </a:ext>
            </a:extLst>
          </p:cNvPr>
          <p:cNvSpPr>
            <a:spLocks noGrp="1"/>
          </p:cNvSpPr>
          <p:nvPr>
            <p:ph type="title"/>
          </p:nvPr>
        </p:nvSpPr>
        <p:spPr/>
        <p:txBody>
          <a:bodyPr/>
          <a:lstStyle/>
          <a:p>
            <a:r>
              <a:rPr lang="en-IN" b="1" dirty="0"/>
              <a:t>Scope</a:t>
            </a:r>
          </a:p>
        </p:txBody>
      </p:sp>
      <p:sp>
        <p:nvSpPr>
          <p:cNvPr id="3" name="Content Placeholder 2">
            <a:extLst>
              <a:ext uri="{FF2B5EF4-FFF2-40B4-BE49-F238E27FC236}">
                <a16:creationId xmlns:a16="http://schemas.microsoft.com/office/drawing/2014/main" id="{50DA6586-E784-9BF9-0E65-3EDD59C477B8}"/>
              </a:ext>
            </a:extLst>
          </p:cNvPr>
          <p:cNvSpPr>
            <a:spLocks noGrp="1"/>
          </p:cNvSpPr>
          <p:nvPr>
            <p:ph idx="1"/>
          </p:nvPr>
        </p:nvSpPr>
        <p:spPr>
          <a:xfrm>
            <a:off x="838200" y="1622425"/>
            <a:ext cx="10300855" cy="4351338"/>
          </a:xfrm>
        </p:spPr>
        <p:txBody>
          <a:bodyPr/>
          <a:lstStyle/>
          <a:p>
            <a:pPr marL="514350" indent="-514350" algn="just">
              <a:buFont typeface="+mj-lt"/>
              <a:buAutoNum type="arabicPeriod"/>
            </a:pPr>
            <a:r>
              <a:rPr lang="en-US" b="1" u="sng" dirty="0"/>
              <a:t>Task List </a:t>
            </a:r>
            <a:r>
              <a:rPr lang="en-US" dirty="0"/>
              <a:t>– Users can create a customizable task list based on priority.</a:t>
            </a:r>
          </a:p>
          <a:p>
            <a:pPr marL="514350" indent="-514350" algn="just">
              <a:buFont typeface="+mj-lt"/>
              <a:buAutoNum type="arabicPeriod"/>
            </a:pPr>
            <a:r>
              <a:rPr lang="en-US" b="1" u="sng" dirty="0"/>
              <a:t>Schedule Meeting </a:t>
            </a:r>
            <a:r>
              <a:rPr lang="en-US" dirty="0"/>
              <a:t>– Includes a meeting planner feature.</a:t>
            </a:r>
          </a:p>
          <a:p>
            <a:pPr marL="514350" indent="-514350" algn="just">
              <a:buFont typeface="+mj-lt"/>
              <a:buAutoNum type="arabicPeriod"/>
            </a:pPr>
            <a:r>
              <a:rPr lang="en-US" b="1" u="sng" dirty="0"/>
              <a:t>Notes </a:t>
            </a:r>
            <a:r>
              <a:rPr lang="en-US" dirty="0"/>
              <a:t>– Allows users to make daily notes.</a:t>
            </a:r>
          </a:p>
          <a:p>
            <a:pPr marL="514350" indent="-514350" algn="just">
              <a:buFont typeface="+mj-lt"/>
              <a:buAutoNum type="arabicPeriod"/>
            </a:pPr>
            <a:r>
              <a:rPr lang="en-US" b="1" u="sng" dirty="0"/>
              <a:t>Plan My Day </a:t>
            </a:r>
            <a:r>
              <a:rPr lang="en-US" dirty="0"/>
              <a:t>– A day planner for organizing daily activities.</a:t>
            </a:r>
          </a:p>
          <a:p>
            <a:pPr marL="514350" indent="-514350" algn="just">
              <a:buFont typeface="+mj-lt"/>
              <a:buAutoNum type="arabicPeriod"/>
            </a:pPr>
            <a:r>
              <a:rPr lang="en-US" b="1" u="sng" dirty="0"/>
              <a:t>Calendar Integration </a:t>
            </a:r>
            <a:r>
              <a:rPr lang="en-US" dirty="0"/>
              <a:t>– For yearly planning and scheduling.</a:t>
            </a:r>
          </a:p>
          <a:p>
            <a:pPr marL="514350" indent="-514350" algn="just">
              <a:buFont typeface="+mj-lt"/>
              <a:buAutoNum type="arabicPeriod"/>
            </a:pPr>
            <a:r>
              <a:rPr lang="en-US" b="1" u="sng" dirty="0"/>
              <a:t>Notifications </a:t>
            </a:r>
            <a:r>
              <a:rPr lang="en-US" dirty="0"/>
              <a:t>– Provides task reminders.</a:t>
            </a:r>
          </a:p>
          <a:p>
            <a:pPr marL="514350" indent="-514350" algn="just">
              <a:buFont typeface="+mj-lt"/>
              <a:buAutoNum type="arabicPeriod"/>
            </a:pPr>
            <a:r>
              <a:rPr lang="en-US" b="1" u="sng" dirty="0"/>
              <a:t>Profile </a:t>
            </a:r>
            <a:r>
              <a:rPr lang="en-US" dirty="0"/>
              <a:t>– Account and profile management section.</a:t>
            </a:r>
            <a:endParaRPr lang="en-IN" dirty="0"/>
          </a:p>
        </p:txBody>
      </p:sp>
    </p:spTree>
    <p:extLst>
      <p:ext uri="{BB962C8B-B14F-4D97-AF65-F5344CB8AC3E}">
        <p14:creationId xmlns:p14="http://schemas.microsoft.com/office/powerpoint/2010/main" val="3772920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TotalTime>
  <Words>1714</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Aptos Narrow</vt:lpstr>
      <vt:lpstr>Arial</vt:lpstr>
      <vt:lpstr>Calibri</vt:lpstr>
      <vt:lpstr>Calibri Light</vt:lpstr>
      <vt:lpstr>Century Gothic</vt:lpstr>
      <vt:lpstr>ff1</vt:lpstr>
      <vt:lpstr>ffa</vt:lpstr>
      <vt:lpstr>ffb</vt:lpstr>
      <vt:lpstr>Krona One</vt:lpstr>
      <vt:lpstr>Times New Roman</vt:lpstr>
      <vt:lpstr>Office Theme</vt:lpstr>
      <vt:lpstr>   Review II Presentation on </vt:lpstr>
      <vt:lpstr>Index</vt:lpstr>
      <vt:lpstr>       Abstract</vt:lpstr>
      <vt:lpstr>Introduction</vt:lpstr>
      <vt:lpstr>Literature Survey</vt:lpstr>
      <vt:lpstr>Literature Survey</vt:lpstr>
      <vt:lpstr>Problem statement</vt:lpstr>
      <vt:lpstr>PowerPoint Presentation</vt:lpstr>
      <vt:lpstr>Scope</vt:lpstr>
      <vt:lpstr>Future Scope</vt:lpstr>
      <vt:lpstr>Hardware And Software Used</vt:lpstr>
      <vt:lpstr>Proposed system</vt:lpstr>
      <vt:lpstr>Proposed system</vt:lpstr>
      <vt:lpstr>Implementation</vt:lpstr>
      <vt:lpstr>Implementation</vt:lpstr>
      <vt:lpstr>Results</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dc:title>
  <dc:creator>Microsoft account</dc:creator>
  <cp:lastModifiedBy>ONKAR SHINDE</cp:lastModifiedBy>
  <cp:revision>27</cp:revision>
  <dcterms:created xsi:type="dcterms:W3CDTF">2022-08-03T09:08:17Z</dcterms:created>
  <dcterms:modified xsi:type="dcterms:W3CDTF">2025-03-11T18:15:46Z</dcterms:modified>
</cp:coreProperties>
</file>